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7" r:id="rId4"/>
    <p:sldId id="259" r:id="rId5"/>
    <p:sldId id="260" r:id="rId6"/>
    <p:sldId id="261" r:id="rId7"/>
    <p:sldId id="262" r:id="rId8"/>
    <p:sldId id="258" r:id="rId9"/>
    <p:sldId id="264" r:id="rId10"/>
    <p:sldId id="266" r:id="rId11"/>
    <p:sldId id="267" r:id="rId12"/>
    <p:sldId id="268" r:id="rId13"/>
  </p:sldIdLst>
  <p:sldSz cx="9144000" cy="6858000" type="screen4x3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Tahoma" pitchFamily="34" charset="0"/>
      <p:regular r:id="rId19"/>
      <p:bold r:id="rId2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DCFB90-6354-4D88-9EDD-688F40549627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8C7EE4-AF62-4B59-8E5D-3E40DE43F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29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5105400"/>
            <a:ext cx="4495800" cy="937324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5887149"/>
            <a:ext cx="4191000" cy="666051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CBF0C-5363-41DF-B1C2-731DF405AB7E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2FC4-EEB0-4269-B3FE-F5D22702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5558-722B-448A-A1DA-2AAFD6F7C22A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E8FD-5D69-4BA3-BEDA-12FF9BA0C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A45C6-6F28-455E-98F6-B6A7520E8CCD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4226-9D07-44C5-BDAB-B6F363C96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7472-AE66-43A9-A922-7EAD2D90525E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0B51-731A-4668-A7BD-7EBAAA111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E24CC-0F27-4155-82D0-49A49B4C2FF1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69954-22F3-4046-8B0A-DB992A250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F8714-0E88-43BE-9227-E33313AD417F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4902-2880-469B-B7C1-6A7050E2A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43D62-377D-4F8B-89F8-A104BFDEB54A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A14B-A545-4C75-8436-26126974D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02EE0-9A36-4CD3-98AD-954192CB0450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01AC-E29E-484F-91B7-20A800E8E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8FE0E-4FBB-4863-8DAA-8A8EF096ACF4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88779-F4F0-4B0F-93D4-2E3ED8626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5A8B-241F-469F-9F20-2E4CAAD4E7DB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3119C-13ED-42FE-9F7F-A93675ABA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8826-48D1-467D-BD7F-CD6B548EEA55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4832E-B0F5-4F59-9FE9-FC4D3C8C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B5D374-2256-4AAA-9F3D-DB30BBBE71D2}" type="datetimeFigureOut">
              <a:rPr lang="en-US"/>
              <a:pPr>
                <a:defRPr/>
              </a:pPr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EFC5E3-5788-41B9-8465-A1012A57A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112" charset="0"/>
          <a:cs typeface="Tahoma" pitchFamily="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bin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0" y="6076950"/>
            <a:ext cx="4876800" cy="628650"/>
          </a:xfrm>
        </p:spPr>
        <p:txBody>
          <a:bodyPr rtlCol="0"/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Bethany Truax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29000" y="5029200"/>
            <a:ext cx="5334000" cy="838200"/>
          </a:xfrm>
        </p:spPr>
        <p:txBody>
          <a:bodyPr rtlCol="0"/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/>
              <a:t>Focus Groups: A Strategic Tool for Discovery &amp; Assessment</a:t>
            </a:r>
            <a:endParaRPr lang="en-US" dirty="0"/>
          </a:p>
        </p:txBody>
      </p:sp>
      <p:pic>
        <p:nvPicPr>
          <p:cNvPr id="7" name="Slide 1 FG">
            <a:hlinkClick r:id="" action="ppaction://media"/>
          </p:cNvPr>
          <p:cNvPicPr>
            <a:picLocks noRot="1" noChangeAspect="1"/>
          </p:cNvPicPr>
          <p:nvPr>
            <a:wavAudioFile r:embed="rId2" name="Slide 1 FG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cus Groups Image 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9453" r="-19453"/>
          <a:stretch>
            <a:fillRect/>
          </a:stretch>
        </p:blipFill>
        <p:spPr/>
      </p:pic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Focus Groups in Student Affairs Assessment 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 bwMode="auto">
          <a:xfrm>
            <a:off x="3962400" y="609600"/>
            <a:ext cx="495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End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748719"/>
          </a:xfrm>
        </p:spPr>
        <p:txBody>
          <a:bodyPr>
            <a:spAutoFit/>
          </a:bodyPr>
          <a:lstStyle/>
          <a:p>
            <a:pPr>
              <a:buNone/>
            </a:pPr>
            <a:r>
              <a:rPr lang="en-US" sz="1800" dirty="0" smtClean="0"/>
              <a:t>Fern, E.F. (1982). The use of focus groups for idea generation; the effects of group size, </a:t>
            </a:r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acquintanceship</a:t>
            </a:r>
            <a:r>
              <a:rPr lang="en-US" sz="1800" dirty="0" smtClean="0"/>
              <a:t> and moderator on response quality and quantity. </a:t>
            </a:r>
            <a:r>
              <a:rPr lang="en-US" sz="1800" i="1" dirty="0" smtClean="0"/>
              <a:t>J. Mark. Res </a:t>
            </a:r>
            <a:r>
              <a:rPr lang="en-US" sz="1800" dirty="0" smtClean="0"/>
              <a:t>19:1-13. </a:t>
            </a:r>
          </a:p>
          <a:p>
            <a:pPr>
              <a:buNone/>
            </a:pPr>
            <a:r>
              <a:rPr lang="en-US" sz="1800" dirty="0" err="1" smtClean="0"/>
              <a:t>McMillian</a:t>
            </a:r>
            <a:r>
              <a:rPr lang="en-US" sz="1800" dirty="0" smtClean="0"/>
              <a:t>, J.H. “Conceptualizing and assessing college student values.” Paper presented at the </a:t>
            </a:r>
            <a:r>
              <a:rPr lang="en-US" sz="1800" dirty="0" err="1" smtClean="0"/>
              <a:t>aunual</a:t>
            </a:r>
            <a:r>
              <a:rPr lang="en-US" sz="1800" dirty="0" smtClean="0"/>
              <a:t> meeting of the American Educational research  Association, San </a:t>
            </a:r>
            <a:r>
              <a:rPr lang="en-US" sz="1800" dirty="0" err="1" smtClean="0"/>
              <a:t>francisco</a:t>
            </a:r>
            <a:r>
              <a:rPr lang="en-US" sz="1800" dirty="0" smtClean="0"/>
              <a:t>, Mar. 1989. </a:t>
            </a:r>
          </a:p>
          <a:p>
            <a:pPr>
              <a:buNone/>
            </a:pPr>
            <a:r>
              <a:rPr lang="en-US" sz="1800" dirty="0" err="1" smtClean="0"/>
              <a:t>Gamon</a:t>
            </a:r>
            <a:r>
              <a:rPr lang="en-US" sz="1800" dirty="0" smtClean="0"/>
              <a:t>, J. (1992). Focus groups-a needs assessment tool . </a:t>
            </a:r>
            <a:r>
              <a:rPr lang="en-US" sz="1800" i="1" dirty="0" smtClean="0"/>
              <a:t>Journal of Extension </a:t>
            </a:r>
            <a:r>
              <a:rPr lang="en-US" sz="1800" dirty="0" smtClean="0"/>
              <a:t>, </a:t>
            </a:r>
            <a:r>
              <a:rPr lang="en-US" sz="1800" i="1" dirty="0" smtClean="0"/>
              <a:t>30</a:t>
            </a:r>
            <a:r>
              <a:rPr lang="en-US" sz="1800" dirty="0" smtClean="0"/>
              <a:t>(1). </a:t>
            </a:r>
          </a:p>
          <a:p>
            <a:pPr>
              <a:buNone/>
            </a:pPr>
            <a:r>
              <a:rPr lang="en-US" sz="1800" dirty="0" smtClean="0"/>
              <a:t>Morgan, D. L. (1996). Focus groups. </a:t>
            </a:r>
            <a:r>
              <a:rPr lang="en-US" sz="1800" i="1" dirty="0" smtClean="0"/>
              <a:t>Annual Review of Sociology</a:t>
            </a:r>
            <a:r>
              <a:rPr lang="en-US" sz="1800" dirty="0" smtClean="0"/>
              <a:t>, </a:t>
            </a:r>
            <a:r>
              <a:rPr lang="en-US" sz="1800" i="1" dirty="0" smtClean="0"/>
              <a:t>22</a:t>
            </a:r>
            <a:r>
              <a:rPr lang="en-US" sz="1800" dirty="0" smtClean="0"/>
              <a:t>, 129-152.</a:t>
            </a:r>
          </a:p>
          <a:p>
            <a:pPr>
              <a:buNone/>
            </a:pPr>
            <a:r>
              <a:rPr lang="en-US" sz="1800" dirty="0" smtClean="0"/>
              <a:t>Morgan, D.L. </a:t>
            </a:r>
            <a:r>
              <a:rPr lang="en-US" sz="1800" i="1" dirty="0" smtClean="0"/>
              <a:t>Focus groups as Qualitative Research. </a:t>
            </a:r>
            <a:r>
              <a:rPr lang="en-US" sz="1800" dirty="0" smtClean="0"/>
              <a:t>Qualitative Research Methods, no. 16. </a:t>
            </a:r>
            <a:r>
              <a:rPr lang="en-US" sz="1800" dirty="0" err="1" smtClean="0"/>
              <a:t>Newburry</a:t>
            </a:r>
            <a:r>
              <a:rPr lang="en-US" sz="1800" dirty="0" smtClean="0"/>
              <a:t> Park, Calif.: Sage, 1988. </a:t>
            </a:r>
          </a:p>
          <a:p>
            <a:pPr>
              <a:buNone/>
            </a:pPr>
            <a:r>
              <a:rPr lang="en-US" sz="1800" dirty="0" err="1" smtClean="0"/>
              <a:t>Upcraft</a:t>
            </a:r>
            <a:r>
              <a:rPr lang="en-US" sz="1800" dirty="0" smtClean="0"/>
              <a:t>, M. L., &amp; </a:t>
            </a:r>
            <a:r>
              <a:rPr lang="en-US" sz="1800" dirty="0" err="1" smtClean="0"/>
              <a:t>Schuh</a:t>
            </a:r>
            <a:r>
              <a:rPr lang="en-US" sz="1800" dirty="0" smtClean="0"/>
              <a:t>, J. H. (1996). </a:t>
            </a:r>
            <a:r>
              <a:rPr lang="en-US" sz="1800" i="1" dirty="0" smtClean="0"/>
              <a:t>Assessment in student affairs: A guide for practitioners</a:t>
            </a:r>
            <a:r>
              <a:rPr lang="en-US" sz="1800" dirty="0" smtClean="0"/>
              <a:t>. San Francisco, CA: </a:t>
            </a:r>
            <a:r>
              <a:rPr lang="en-US" sz="1800" dirty="0" err="1" smtClean="0"/>
              <a:t>Jossey</a:t>
            </a:r>
            <a:r>
              <a:rPr lang="en-US" sz="1800" dirty="0" smtClean="0"/>
              <a:t>-Bass.</a:t>
            </a:r>
            <a:endParaRPr lang="en-US" sz="1800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References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0focusgroupp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200"/>
            <a:ext cx="4355555" cy="5066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152400" dist="88900" dir="2700000" sx="102000" sy="102000" algn="tr" rotWithShape="0">
              <a:srgbClr val="000000">
                <a:alpha val="65000"/>
              </a:srgbClr>
            </a:outerShdw>
          </a:effectLst>
        </p:spPr>
      </p:pic>
      <p:pic>
        <p:nvPicPr>
          <p:cNvPr id="3" name="Slide 2 FG">
            <a:hlinkClick r:id="" action="ppaction://media"/>
          </p:cNvPr>
          <p:cNvPicPr>
            <a:picLocks noRot="1" noChangeAspect="1"/>
          </p:cNvPicPr>
          <p:nvPr>
            <a:wavAudioFile r:embed="rId1" name="Slide 2 FG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b="1" dirty="0" smtClean="0"/>
              <a:t>Assessment: </a:t>
            </a:r>
            <a:r>
              <a:rPr lang="en-US" sz="2400" dirty="0" smtClean="0"/>
              <a:t>“any effort to gather, analyze, and interpret evidence which describes institutional, divisional, or agency effectiveness" (</a:t>
            </a:r>
            <a:r>
              <a:rPr lang="en-US" sz="2400" dirty="0" err="1" smtClean="0"/>
              <a:t>Upcraft</a:t>
            </a:r>
            <a:r>
              <a:rPr lang="en-US" sz="2400" dirty="0" smtClean="0"/>
              <a:t> and </a:t>
            </a:r>
            <a:r>
              <a:rPr lang="en-US" sz="2400" dirty="0" err="1" smtClean="0"/>
              <a:t>Schuh</a:t>
            </a:r>
            <a:r>
              <a:rPr lang="en-US" sz="2400" dirty="0" smtClean="0"/>
              <a:t>, 1996, </a:t>
            </a:r>
            <a:r>
              <a:rPr lang="en-US" sz="2400" dirty="0" err="1" smtClean="0"/>
              <a:t>p</a:t>
            </a:r>
            <a:r>
              <a:rPr lang="en-US" sz="2400" dirty="0" smtClean="0"/>
              <a:t>. 18)</a:t>
            </a:r>
          </a:p>
          <a:p>
            <a:pPr lvl="0"/>
            <a:r>
              <a:rPr lang="en-US" sz="2400" dirty="0" smtClean="0"/>
              <a:t>Assessment is becoming continually more prominent in higher education</a:t>
            </a:r>
          </a:p>
          <a:p>
            <a:pPr lvl="1"/>
            <a:r>
              <a:rPr lang="en-US" sz="2400" dirty="0" smtClean="0"/>
              <a:t>Programs</a:t>
            </a:r>
          </a:p>
          <a:p>
            <a:pPr lvl="1"/>
            <a:r>
              <a:rPr lang="en-US" sz="2400" dirty="0" smtClean="0"/>
              <a:t>University</a:t>
            </a:r>
          </a:p>
          <a:p>
            <a:pPr lvl="1"/>
            <a:r>
              <a:rPr lang="en-US" sz="2400" dirty="0" smtClean="0"/>
              <a:t>Parents</a:t>
            </a:r>
          </a:p>
          <a:p>
            <a:pPr lvl="1"/>
            <a:r>
              <a:rPr lang="en-US" sz="2400" dirty="0" smtClean="0"/>
              <a:t>Conferences </a:t>
            </a:r>
          </a:p>
          <a:p>
            <a:r>
              <a:rPr lang="en-US" sz="2400" dirty="0" smtClean="0"/>
              <a:t>Qualitative </a:t>
            </a:r>
            <a:r>
              <a:rPr lang="en-US" sz="2400" dirty="0" err="1" smtClean="0"/>
              <a:t>v</a:t>
            </a:r>
            <a:r>
              <a:rPr lang="en-US" sz="2400" dirty="0" smtClean="0"/>
              <a:t>. Quantitative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Assessment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Tm="8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Therapy Groups</a:t>
            </a:r>
          </a:p>
          <a:p>
            <a:r>
              <a:rPr lang="en-US" sz="2400" dirty="0" smtClean="0"/>
              <a:t>Planning Committees</a:t>
            </a:r>
          </a:p>
          <a:p>
            <a:r>
              <a:rPr lang="en-US" sz="2400" dirty="0" smtClean="0"/>
              <a:t>Nominal Groups</a:t>
            </a:r>
          </a:p>
          <a:p>
            <a:r>
              <a:rPr lang="en-US" sz="2400" dirty="0" smtClean="0"/>
              <a:t>Naturally Occurring Groups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Focus Groups are NOT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FOcus Groups Luc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95400"/>
            <a:ext cx="2248618" cy="3220994"/>
          </a:xfrm>
          <a:prstGeom prst="rect">
            <a:avLst/>
          </a:prstGeom>
        </p:spPr>
      </p:pic>
      <p:pic>
        <p:nvPicPr>
          <p:cNvPr id="6" name="Slide 4 FG">
            <a:hlinkClick r:id="" action="ppaction://media"/>
          </p:cNvPr>
          <p:cNvPicPr>
            <a:picLocks noRot="1" noChangeAspect="1"/>
          </p:cNvPicPr>
          <p:nvPr>
            <a:wavAudioFile r:embed="rId1" name="Slide 4 FG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“Peer conversations” (Morgan, 1988, </a:t>
            </a:r>
            <a:r>
              <a:rPr lang="en-US" sz="2400" dirty="0" err="1" smtClean="0"/>
              <a:t>p</a:t>
            </a:r>
            <a:r>
              <a:rPr lang="en-US" sz="2400" dirty="0" smtClean="0"/>
              <a:t>. 77)</a:t>
            </a:r>
          </a:p>
          <a:p>
            <a:r>
              <a:rPr lang="en-US" sz="2400" dirty="0" smtClean="0"/>
              <a:t>Moderator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i="1" dirty="0" smtClean="0"/>
              <a:t>“Provide higher quality and greater richness of information</a:t>
            </a:r>
          </a:p>
          <a:p>
            <a:pPr>
              <a:buNone/>
            </a:pPr>
            <a:r>
              <a:rPr lang="en-US" sz="2400" i="1" dirty="0" smtClean="0"/>
              <a:t>because of shared opinions, ideas, and discussions of a small</a:t>
            </a:r>
          </a:p>
          <a:p>
            <a:pPr>
              <a:buNone/>
            </a:pPr>
            <a:r>
              <a:rPr lang="en-US" sz="2400" i="1" dirty="0" smtClean="0"/>
              <a:t>group who have similar experiences [and an in-depth</a:t>
            </a:r>
          </a:p>
          <a:p>
            <a:pPr>
              <a:buNone/>
            </a:pPr>
            <a:r>
              <a:rPr lang="en-US" sz="2400" i="1" dirty="0" smtClean="0"/>
              <a:t>understanding]” (</a:t>
            </a:r>
            <a:r>
              <a:rPr lang="en-US" sz="2400" i="1" dirty="0" err="1" smtClean="0"/>
              <a:t>McMillian</a:t>
            </a:r>
            <a:r>
              <a:rPr lang="en-US" sz="2400" i="1" dirty="0" smtClean="0"/>
              <a:t> 1989, </a:t>
            </a:r>
            <a:r>
              <a:rPr lang="en-US" sz="2400" i="1" dirty="0" err="1" smtClean="0"/>
              <a:t>p</a:t>
            </a:r>
            <a:r>
              <a:rPr lang="en-US" sz="2400" i="1" dirty="0" smtClean="0"/>
              <a:t>. 8)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Focus Groups Are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4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“Voice” (</a:t>
            </a:r>
            <a:r>
              <a:rPr lang="en-US" sz="2400" dirty="0" err="1" smtClean="0"/>
              <a:t>Upcraft</a:t>
            </a:r>
            <a:r>
              <a:rPr lang="en-US" sz="2400" dirty="0" smtClean="0"/>
              <a:t> &amp; </a:t>
            </a:r>
            <a:r>
              <a:rPr lang="en-US" sz="2400" dirty="0" err="1" smtClean="0"/>
              <a:t>Schuh</a:t>
            </a:r>
            <a:r>
              <a:rPr lang="en-US" sz="2400" dirty="0" smtClean="0"/>
              <a:t>, 1996)</a:t>
            </a:r>
          </a:p>
          <a:p>
            <a:r>
              <a:rPr lang="en-US" sz="2400" dirty="0" smtClean="0"/>
              <a:t>Collaboration</a:t>
            </a:r>
          </a:p>
          <a:p>
            <a:r>
              <a:rPr lang="en-US" sz="2400" dirty="0" smtClean="0"/>
              <a:t>More energy</a:t>
            </a:r>
          </a:p>
          <a:p>
            <a:r>
              <a:rPr lang="en-US" sz="2400" dirty="0" smtClean="0"/>
              <a:t>Attention to language </a:t>
            </a:r>
          </a:p>
          <a:p>
            <a:r>
              <a:rPr lang="en-US" sz="2400" dirty="0" smtClean="0"/>
              <a:t>Time efficient</a:t>
            </a:r>
          </a:p>
          <a:p>
            <a:r>
              <a:rPr lang="en-US" sz="2400" dirty="0" smtClean="0"/>
              <a:t>Qualitative data 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Advantages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FocusGroup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371600"/>
            <a:ext cx="3363595" cy="283177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6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Lack of rapport</a:t>
            </a:r>
          </a:p>
          <a:p>
            <a:r>
              <a:rPr lang="en-US" sz="2400" dirty="0" smtClean="0"/>
              <a:t>Discomfort</a:t>
            </a:r>
          </a:p>
          <a:p>
            <a:r>
              <a:rPr lang="en-US" sz="2400" dirty="0" smtClean="0"/>
              <a:t>Competition for “air time”</a:t>
            </a:r>
          </a:p>
          <a:p>
            <a:r>
              <a:rPr lang="en-US" sz="2400" dirty="0" smtClean="0"/>
              <a:t>Shyness</a:t>
            </a:r>
          </a:p>
          <a:p>
            <a:r>
              <a:rPr lang="en-US" sz="2400" dirty="0" smtClean="0"/>
              <a:t>Lack of control</a:t>
            </a:r>
          </a:p>
          <a:p>
            <a:r>
              <a:rPr lang="en-US" sz="2400" dirty="0" smtClean="0"/>
              <a:t>Only 60-70% of ideas shared  </a:t>
            </a:r>
          </a:p>
          <a:p>
            <a:pPr>
              <a:buNone/>
            </a:pPr>
            <a:r>
              <a:rPr lang="en-US" sz="2400" dirty="0" smtClean="0"/>
              <a:t>     (Fern, 1982)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Disadvantages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FocusGroup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52600"/>
            <a:ext cx="3187282" cy="241772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6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905000" y="0"/>
            <a:ext cx="7620000" cy="6858000"/>
          </a:xfrm>
          <a:solidFill>
            <a:srgbClr val="FFFFFF"/>
          </a:solid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 bwMode="auto">
          <a:xfrm>
            <a:off x="1905000" y="228600"/>
            <a:ext cx="762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How-to: Focus Groups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57400" y="914400"/>
            <a:ext cx="6934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8-10 students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Over-recruit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Incentive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participants need a shared characteristic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i.e. they are all students at the university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Strangers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Meet for 2 hours or less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Record session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200001"/>
            <a:ext cx="670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</a:rPr>
              <a:t>Gamon</a:t>
            </a:r>
            <a:r>
              <a:rPr lang="en-US" sz="1200" dirty="0" smtClean="0">
                <a:latin typeface="Calibri"/>
                <a:cs typeface="Calibri"/>
              </a:rPr>
              <a:t>, J. (1992). Focus groups-a needs assessment tool. </a:t>
            </a:r>
            <a:r>
              <a:rPr lang="en-US" sz="1200" i="1" dirty="0" smtClean="0">
                <a:latin typeface="Calibri"/>
                <a:cs typeface="Calibri"/>
              </a:rPr>
              <a:t>Journal of Extension</a:t>
            </a:r>
            <a:r>
              <a:rPr lang="en-US" sz="1200" dirty="0" smtClean="0">
                <a:latin typeface="Calibri"/>
                <a:cs typeface="Calibri"/>
              </a:rPr>
              <a:t>, </a:t>
            </a:r>
            <a:r>
              <a:rPr lang="en-US" sz="1200" i="1" dirty="0" smtClean="0">
                <a:latin typeface="Calibri"/>
                <a:cs typeface="Calibri"/>
              </a:rPr>
              <a:t>30</a:t>
            </a:r>
            <a:r>
              <a:rPr lang="en-US" sz="1200" dirty="0" smtClean="0">
                <a:latin typeface="Calibri"/>
                <a:cs typeface="Calibri"/>
              </a:rPr>
              <a:t>(1). 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200" b="1" dirty="0" smtClean="0"/>
              <a:t>Tips:</a:t>
            </a:r>
          </a:p>
          <a:p>
            <a:r>
              <a:rPr lang="en-US" sz="2200" dirty="0" smtClean="0">
                <a:cs typeface="Calibri"/>
              </a:rPr>
              <a:t>Be strategic when deciding on a heterogeneous group or a homogeneous group</a:t>
            </a:r>
          </a:p>
          <a:p>
            <a:r>
              <a:rPr lang="en-US" sz="2200" dirty="0" smtClean="0">
                <a:cs typeface="Calibri"/>
              </a:rPr>
              <a:t>Smaller groups tend to yield more results when discussing emotional issues</a:t>
            </a:r>
          </a:p>
          <a:p>
            <a:r>
              <a:rPr lang="en-US" sz="2200" dirty="0" smtClean="0">
                <a:cs typeface="Calibri"/>
              </a:rPr>
              <a:t>Larger groups tend to yield more results when discussing a neutral topic </a:t>
            </a:r>
          </a:p>
          <a:p>
            <a:r>
              <a:rPr lang="en-US" sz="2200" dirty="0" smtClean="0">
                <a:cs typeface="Calibri"/>
              </a:rPr>
              <a:t>Quality data  depends on a number of factors: whether the researcher gathers enough participates, selects appropriate samples, chooses relevant questions, has a qualified moderator and uses an effective analysis strategy (Morgan, 1995)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How-to: Focus Group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4465638" y="3322638"/>
            <a:ext cx="212725" cy="212725"/>
          </a:xfrm>
          <a:prstGeom prst="rect">
            <a:avLst/>
          </a:prstGeom>
        </p:spPr>
      </p:pic>
    </p:spTree>
  </p:cSld>
  <p:clrMapOvr>
    <a:masterClrMapping/>
  </p:clrMapOvr>
  <p:transition spd="med" advClick="0" advTm="7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TS101971733">
  <a:themeElements>
    <a:clrScheme name="green &amp; yellow">
      <a:dk1>
        <a:srgbClr val="000000"/>
      </a:dk1>
      <a:lt1>
        <a:srgbClr val="000000"/>
      </a:lt1>
      <a:dk2>
        <a:srgbClr val="1F497D"/>
      </a:dk2>
      <a:lt2>
        <a:srgbClr val="4E9E00"/>
      </a:lt2>
      <a:accent1>
        <a:srgbClr val="EDC201"/>
      </a:accent1>
      <a:accent2>
        <a:srgbClr val="2C4000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A0750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TS101971733.potx</Template>
  <TotalTime>385</TotalTime>
  <Words>344</Words>
  <Application>Microsoft Office PowerPoint</Application>
  <PresentationFormat>On-screen Show (4:3)</PresentationFormat>
  <Paragraphs>71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Tahoma</vt:lpstr>
      <vt:lpstr>TS101971733</vt:lpstr>
      <vt:lpstr>Focus Groups: A Strategic Tool for Discovery &amp;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Kentucky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Beth Truax</dc:creator>
  <cp:keywords/>
  <dc:description/>
  <cp:lastModifiedBy>Bergman, John</cp:lastModifiedBy>
  <cp:revision>75</cp:revision>
  <dcterms:created xsi:type="dcterms:W3CDTF">2012-04-19T05:49:33Z</dcterms:created>
  <dcterms:modified xsi:type="dcterms:W3CDTF">2012-04-23T14:53:46Z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TC019717339991</vt:lpwstr>
  </property>
</Properties>
</file>