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1"/>
  </p:sldMasterIdLst>
  <p:notesMasterIdLst>
    <p:notesMasterId r:id="rId18"/>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 id="269" r:id="rId15"/>
    <p:sldId id="271"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4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ADFFA-2A9A-4084-BBEE-CEBBF324BA90}" type="datetimeFigureOut">
              <a:rPr lang="en-US" smtClean="0"/>
              <a:pPr/>
              <a:t>4/26/2012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3A7D4-551D-4380-BC04-1A28515C4C95}" type="slidenum">
              <a:rPr lang="en-US" smtClean="0"/>
              <a:pPr/>
              <a:t>‹#›</a:t>
            </a:fld>
            <a:endParaRPr lang="en-US"/>
          </a:p>
        </p:txBody>
      </p:sp>
    </p:spTree>
    <p:extLst>
      <p:ext uri="{BB962C8B-B14F-4D97-AF65-F5344CB8AC3E}">
        <p14:creationId xmlns:p14="http://schemas.microsoft.com/office/powerpoint/2010/main" xmlns="" val="7048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73A7D4-551D-4380-BC04-1A28515C4C9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30CDBCB-8B01-F343-B7FE-594BC12C5F0B}" type="datetimeFigureOut">
              <a:rPr lang="en-US" smtClean="0"/>
              <a:pPr/>
              <a:t>4/26/2012</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530CDBCB-8B01-F343-B7FE-594BC12C5F0B}" type="datetimeFigureOut">
              <a:rPr lang="en-US" smtClean="0"/>
              <a:pPr/>
              <a:t>4/26/2012</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D389717A-074D-4C4F-9E89-4F21EDA499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530CDBCB-8B01-F343-B7FE-594BC12C5F0B}"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9717A-074D-4C4F-9E89-4F21EDA49907}"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0CDBCB-8B01-F343-B7FE-594BC12C5F0B}"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0CDBCB-8B01-F343-B7FE-594BC12C5F0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0CDBCB-8B01-F343-B7FE-594BC12C5F0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0CDBCB-8B01-F343-B7FE-594BC12C5F0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30CDBCB-8B01-F343-B7FE-594BC12C5F0B}" type="datetimeFigureOut">
              <a:rPr lang="en-US" smtClean="0"/>
              <a:pPr/>
              <a:t>4/26/2012</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530CDBCB-8B01-F343-B7FE-594BC12C5F0B}" type="datetimeFigureOut">
              <a:rPr lang="en-US" smtClean="0"/>
              <a:pPr/>
              <a:t>4/26/2012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30CDBCB-8B01-F343-B7FE-594BC12C5F0B}"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30CDBCB-8B01-F343-B7FE-594BC12C5F0B}"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30CDBCB-8B01-F343-B7FE-594BC12C5F0B}"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30CDBCB-8B01-F343-B7FE-594BC12C5F0B}"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9717A-074D-4C4F-9E89-4F21EDA499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530CDBCB-8B01-F343-B7FE-594BC12C5F0B}" type="datetimeFigureOut">
              <a:rPr lang="en-US" smtClean="0"/>
              <a:pPr/>
              <a:t>4/26/2012</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D389717A-074D-4C4F-9E89-4F21EDA499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530CDBCB-8B01-F343-B7FE-594BC12C5F0B}" type="datetimeFigureOut">
              <a:rPr lang="en-US" smtClean="0"/>
              <a:pPr/>
              <a:t>4/26/2012</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D389717A-074D-4C4F-9E89-4F21EDA4990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WAV"/><Relationship Id="rId5" Type="http://schemas.openxmlformats.org/officeDocument/2006/relationships/image" Target="../media/image2.png"/><Relationship Id="rId4" Type="http://schemas.microsoft.com/office/2007/relationships/media" Target="../media/media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WAV"/><Relationship Id="rId5" Type="http://schemas.openxmlformats.org/officeDocument/2006/relationships/image" Target="../media/image3.png"/><Relationship Id="rId4" Type="http://schemas.microsoft.com/office/2007/relationships/media" Target="../media/media10.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AV"/><Relationship Id="rId5" Type="http://schemas.openxmlformats.org/officeDocument/2006/relationships/image" Target="../media/image3.png"/><Relationship Id="rId4" Type="http://schemas.microsoft.com/office/2007/relationships/media" Target="../media/media1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AV"/><Relationship Id="rId5" Type="http://schemas.openxmlformats.org/officeDocument/2006/relationships/image" Target="../media/image3.png"/><Relationship Id="rId4" Type="http://schemas.microsoft.com/office/2007/relationships/media" Target="../media/media12.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AV"/><Relationship Id="rId5" Type="http://schemas.openxmlformats.org/officeDocument/2006/relationships/image" Target="../media/image3.png"/><Relationship Id="rId4" Type="http://schemas.microsoft.com/office/2007/relationships/media" Target="../media/media13.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AV"/><Relationship Id="rId5" Type="http://schemas.openxmlformats.org/officeDocument/2006/relationships/image" Target="../media/image3.png"/><Relationship Id="rId4" Type="http://schemas.microsoft.com/office/2007/relationships/media" Target="../media/media14.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AV"/><Relationship Id="rId5" Type="http://schemas.openxmlformats.org/officeDocument/2006/relationships/image" Target="../media/image3.png"/><Relationship Id="rId4" Type="http://schemas.microsoft.com/office/2007/relationships/media" Target="../media/media15.WAV"/></Relationships>
</file>

<file path=ppt/slides/_rels/slide16.xml.rels><?xml version="1.0" encoding="UTF-8" standalone="yes"?>
<Relationships xmlns="http://schemas.openxmlformats.org/package/2006/relationships"><Relationship Id="rId3" Type="http://schemas.openxmlformats.org/officeDocument/2006/relationships/hyperlink" Target="http://assessment.aas.duke.edu/documents/DirectandIndirectAssessmentMethod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wasc.ucla.edu/eer_endnotes/Learning_Outcomes_Guidelines.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AV"/><Relationship Id="rId5" Type="http://schemas.openxmlformats.org/officeDocument/2006/relationships/image" Target="../media/image3.png"/><Relationship Id="rId4" Type="http://schemas.microsoft.com/office/2007/relationships/media" Target="../media/media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media3.WAV"/><Relationship Id="rId5" Type="http://schemas.openxmlformats.org/officeDocument/2006/relationships/image" Target="../media/image4.png"/><Relationship Id="rId4" Type="http://schemas.microsoft.com/office/2007/relationships/media" Target="../media/media3.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4.WAV"/><Relationship Id="rId5" Type="http://schemas.openxmlformats.org/officeDocument/2006/relationships/image" Target="../media/image3.png"/><Relationship Id="rId4" Type="http://schemas.microsoft.com/office/2007/relationships/media" Target="../media/media4.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media5.WAV"/><Relationship Id="rId5" Type="http://schemas.openxmlformats.org/officeDocument/2006/relationships/image" Target="../media/image3.png"/><Relationship Id="rId4" Type="http://schemas.microsoft.com/office/2007/relationships/media" Target="../media/media5.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AV"/><Relationship Id="rId5" Type="http://schemas.openxmlformats.org/officeDocument/2006/relationships/image" Target="../media/image3.png"/><Relationship Id="rId4" Type="http://schemas.microsoft.com/office/2007/relationships/media" Target="../media/media6.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AV"/><Relationship Id="rId6" Type="http://schemas.openxmlformats.org/officeDocument/2006/relationships/image" Target="../media/image3.png"/><Relationship Id="rId5" Type="http://schemas.microsoft.com/office/2007/relationships/media" Target="../media/media7.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AV"/><Relationship Id="rId5" Type="http://schemas.openxmlformats.org/officeDocument/2006/relationships/image" Target="../media/image3.png"/><Relationship Id="rId4" Type="http://schemas.microsoft.com/office/2007/relationships/media" Target="../media/media8.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9.WAV"/><Relationship Id="rId5" Type="http://schemas.openxmlformats.org/officeDocument/2006/relationships/image" Target="../media/image3.png"/><Relationship Id="rId4" Type="http://schemas.microsoft.com/office/2007/relationships/media" Target="../media/media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Assessing Student Learning Outcomes</a:t>
            </a:r>
            <a:endParaRPr lang="en-US" dirty="0"/>
          </a:p>
        </p:txBody>
      </p:sp>
      <p:sp>
        <p:nvSpPr>
          <p:cNvPr id="3" name="Subtitle 2"/>
          <p:cNvSpPr>
            <a:spLocks noGrp="1"/>
          </p:cNvSpPr>
          <p:nvPr>
            <p:ph type="subTitle" idx="1"/>
          </p:nvPr>
        </p:nvSpPr>
        <p:spPr/>
        <p:txBody>
          <a:bodyPr/>
          <a:lstStyle/>
          <a:p>
            <a:r>
              <a:rPr lang="en-US" dirty="0" smtClean="0"/>
              <a:t>Andrew Swan</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686800" y="6553200"/>
            <a:ext cx="304800" cy="304800"/>
          </a:xfrm>
          <a:prstGeom prst="rect">
            <a:avLst/>
          </a:prstGeom>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Methods – Direct vs. Indirect</a:t>
            </a:r>
            <a:endParaRPr lang="en-US" dirty="0"/>
          </a:p>
        </p:txBody>
      </p:sp>
      <p:sp>
        <p:nvSpPr>
          <p:cNvPr id="3" name="Content Placeholder 2"/>
          <p:cNvSpPr>
            <a:spLocks noGrp="1"/>
          </p:cNvSpPr>
          <p:nvPr>
            <p:ph idx="1"/>
          </p:nvPr>
        </p:nvSpPr>
        <p:spPr/>
        <p:txBody>
          <a:bodyPr/>
          <a:lstStyle/>
          <a:p>
            <a:r>
              <a:rPr lang="en-US" dirty="0" smtClean="0"/>
              <a:t>When assessing student learning, direct methods focus on evaluating the measurable competence of students</a:t>
            </a:r>
          </a:p>
          <a:p>
            <a:pPr lvl="1"/>
            <a:r>
              <a:rPr lang="en-US" dirty="0" smtClean="0"/>
              <a:t>This can be done through exam scores, portfolios, observation, or activity logs; any behavior that directly observes or measures student performance</a:t>
            </a:r>
          </a:p>
          <a:p>
            <a:r>
              <a:rPr lang="en-US" dirty="0" smtClean="0"/>
              <a:t>On the other hand, indirect methods focus on the perception of student competence</a:t>
            </a:r>
          </a:p>
          <a:p>
            <a:pPr lvl="1"/>
            <a:r>
              <a:rPr lang="en-US" dirty="0" smtClean="0"/>
              <a:t>This can be done through surveys, interviews, or focus groups</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079435"/>
            <a:ext cx="304800" cy="304800"/>
          </a:xfrm>
          <a:prstGeom prst="rect">
            <a:avLst/>
          </a:prstGeom>
        </p:spPr>
      </p:pic>
    </p:spTree>
  </p:cSld>
  <p:clrMapOvr>
    <a:masterClrMapping/>
  </p:clrMapOvr>
  <p:transition advTm="5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5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Methods – How do you choose?</a:t>
            </a:r>
            <a:endParaRPr lang="en-US" dirty="0"/>
          </a:p>
        </p:txBody>
      </p:sp>
      <p:sp>
        <p:nvSpPr>
          <p:cNvPr id="3" name="Content Placeholder 2"/>
          <p:cNvSpPr>
            <a:spLocks noGrp="1"/>
          </p:cNvSpPr>
          <p:nvPr>
            <p:ph idx="1"/>
          </p:nvPr>
        </p:nvSpPr>
        <p:spPr/>
        <p:txBody>
          <a:bodyPr/>
          <a:lstStyle/>
          <a:p>
            <a:r>
              <a:rPr lang="en-US" dirty="0" smtClean="0"/>
              <a:t>Can depend on what you want to measure; what is “best” for one outcome will not be appropriate for all outcomes</a:t>
            </a:r>
          </a:p>
          <a:p>
            <a:r>
              <a:rPr lang="en-US" dirty="0" smtClean="0"/>
              <a:t>However, all good assessment techniques share certain properties</a:t>
            </a:r>
          </a:p>
          <a:p>
            <a:pPr lvl="1"/>
            <a:r>
              <a:rPr lang="en-US" dirty="0" smtClean="0"/>
              <a:t>They are valid  and reliable</a:t>
            </a:r>
          </a:p>
          <a:p>
            <a:pPr lvl="1"/>
            <a:r>
              <a:rPr lang="en-US" dirty="0" smtClean="0"/>
              <a:t>They provide evidence that can be acted upon</a:t>
            </a:r>
          </a:p>
          <a:p>
            <a:pPr lvl="1"/>
            <a:r>
              <a:rPr lang="en-US" dirty="0" smtClean="0"/>
              <a:t>They are efficient and cost-effective</a:t>
            </a:r>
          </a:p>
          <a:p>
            <a:pPr lvl="1"/>
            <a:r>
              <a:rPr lang="en-US" dirty="0" smtClean="0"/>
              <a:t>They engage students, faculty, and stakeholders</a:t>
            </a:r>
          </a:p>
          <a:p>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178826"/>
            <a:ext cx="304800" cy="304800"/>
          </a:xfrm>
          <a:prstGeom prst="rect">
            <a:avLst/>
          </a:prstGeom>
        </p:spPr>
      </p:pic>
    </p:spTree>
  </p:cSld>
  <p:clrMapOvr>
    <a:masterClrMapping/>
  </p:clrMapOvr>
  <p:transition advClick="0" advTm="6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4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You work in a career services office, and you want to measure the following outcome:</a:t>
            </a:r>
          </a:p>
          <a:p>
            <a:pPr lvl="1"/>
            <a:r>
              <a:rPr lang="en-US" dirty="0" smtClean="0"/>
              <a:t>“Students using the services offered at the Career Services center will be equipped with the appropriate skills to undergo a successful job search.” </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188765"/>
            <a:ext cx="304800" cy="304800"/>
          </a:xfrm>
          <a:prstGeom prst="rect">
            <a:avLst/>
          </a:prstGeom>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a:r>
              <a:rPr lang="en-US" dirty="0" smtClean="0"/>
              <a:t>You decide to measure this outcome by administering a survey to alumni that used services offered your office; this survey </a:t>
            </a:r>
            <a:r>
              <a:rPr lang="en-US" dirty="0" smtClean="0"/>
              <a:t>asks </a:t>
            </a:r>
            <a:r>
              <a:rPr lang="en-US" dirty="0" smtClean="0"/>
              <a:t>them to rate how prepared they felt for job interviews . You set your benchmark score at 90%</a:t>
            </a:r>
          </a:p>
          <a:p>
            <a:pPr marL="0"/>
            <a:r>
              <a:rPr lang="en-US" dirty="0" smtClean="0"/>
              <a:t>Only 75% of  respondents felt that your services adequately prepared them for the rigors of job searching; however, your original survey does not provide information as to where alumni felt that they were unprepared</a:t>
            </a:r>
          </a:p>
          <a:p>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058151" y="5652248"/>
            <a:ext cx="304800" cy="304800"/>
          </a:xfrm>
          <a:prstGeom prst="rect">
            <a:avLst/>
          </a:prstGeom>
        </p:spPr>
      </p:pic>
    </p:spTree>
  </p:cSld>
  <p:clrMapOvr>
    <a:masterClrMapping/>
  </p:clrMapOvr>
  <p:transition advTm="5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a:r>
              <a:rPr lang="en-US" dirty="0" smtClean="0"/>
              <a:t>So, you re-design the survey to allow for more open-ended feedback in order to better assess which of your practices are working, and which ones are not.</a:t>
            </a:r>
          </a:p>
          <a:p>
            <a:pPr marL="0"/>
            <a:r>
              <a:rPr lang="en-US" dirty="0" smtClean="0"/>
              <a:t>This example encompasses all steps of the assessment cycle; you set an expectation, gather evidence to see if you’re meeting expectations, use that evidence to inform your future actions, and then further refine your assessment methods and restart the process anew. </a:t>
            </a:r>
          </a:p>
          <a:p>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210551" y="6218583"/>
            <a:ext cx="304800" cy="304800"/>
          </a:xfrm>
          <a:prstGeom prst="rect">
            <a:avLst/>
          </a:prstGeom>
        </p:spPr>
      </p:pic>
    </p:spTree>
  </p:cSld>
  <p:clrMapOvr>
    <a:masterClrMapping/>
  </p:clrMapOvr>
  <p:transition advTm="6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8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Student Learning Outcomes are an integral part of all university work, whether it’s classroom curriculum, university services, or programming.</a:t>
            </a:r>
          </a:p>
          <a:p>
            <a:r>
              <a:rPr lang="en-US" dirty="0" smtClean="0"/>
              <a:t>Effective assessment of student learning outcomes not only helps you measure how well you are serving your students, but how you can further improve the services you offer. </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178826"/>
            <a:ext cx="304800" cy="304800"/>
          </a:xfrm>
          <a:prstGeom prst="rect">
            <a:avLst/>
          </a:prstGeom>
        </p:spPr>
      </p:pic>
    </p:spTree>
  </p:cSld>
  <p:clrMapOvr>
    <a:masterClrMapping/>
  </p:clrMapOvr>
  <p:transition advTm="3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Allen, Mary J. (2008). Strategies for Direct and Indirect Assessment of Student Learning. Retrieved from: </a:t>
            </a:r>
            <a:r>
              <a:rPr lang="en-US" dirty="0" smtClean="0">
                <a:hlinkClick r:id="rId3"/>
              </a:rPr>
              <a:t>http://assessment.aas.duke.edu/documents/DirectandIndirectAssessmentMethods.pdf</a:t>
            </a:r>
            <a:endParaRPr lang="en-US" dirty="0" smtClean="0"/>
          </a:p>
          <a:p>
            <a:r>
              <a:rPr lang="en-US" dirty="0" smtClean="0"/>
              <a:t>Garza, L, &amp; </a:t>
            </a:r>
            <a:r>
              <a:rPr lang="en-US" dirty="0" err="1" smtClean="0"/>
              <a:t>Wuest</a:t>
            </a:r>
            <a:r>
              <a:rPr lang="en-US" dirty="0" smtClean="0"/>
              <a:t>, B. (2006). Methods for Assessing Student Learning Outcomes. Presentation, Texas State University. Retrieved from http://gato-docs.its.txstate.edu/university-planning-and-assessment/internal-UPA-Presentations/Methods-for-Assesing-Workshop/Methods%20for%20Assessing%20Workshop.ppt</a:t>
            </a:r>
          </a:p>
          <a:p>
            <a:r>
              <a:rPr lang="en-US" dirty="0" err="1" smtClean="0"/>
              <a:t>Lindholm</a:t>
            </a:r>
            <a:r>
              <a:rPr lang="en-US" dirty="0" smtClean="0"/>
              <a:t>, Jennifer. (2009). Guidelines for Developing and Assessing Student Learning Outcomes for Undergraduate Majors</a:t>
            </a:r>
            <a:r>
              <a:rPr lang="en-US" i="1" dirty="0" smtClean="0"/>
              <a:t>. </a:t>
            </a:r>
            <a:r>
              <a:rPr lang="en-US" dirty="0" smtClean="0"/>
              <a:t>Retrieved from: </a:t>
            </a:r>
            <a:r>
              <a:rPr lang="en-US" dirty="0" smtClean="0">
                <a:hlinkClick r:id="rId4"/>
              </a:rPr>
              <a:t>http://www.wasc.ucla.edu/eer_endnotes/Learning_Outcomes_Guidelines.pdf</a:t>
            </a:r>
            <a:endParaRPr lang="en-US" dirty="0" smtClean="0"/>
          </a:p>
          <a:p>
            <a:r>
              <a:rPr lang="en-US" dirty="0" err="1" smtClean="0"/>
              <a:t>Marzano</a:t>
            </a:r>
            <a:r>
              <a:rPr lang="en-US" dirty="0" smtClean="0"/>
              <a:t>, R. J., Pickering, D., &amp; </a:t>
            </a:r>
            <a:r>
              <a:rPr lang="en-US" dirty="0" err="1" smtClean="0"/>
              <a:t>McTighe</a:t>
            </a:r>
            <a:r>
              <a:rPr lang="en-US" dirty="0" smtClean="0"/>
              <a:t>, J. (1993) </a:t>
            </a:r>
            <a:r>
              <a:rPr lang="en-US" i="1" dirty="0" smtClean="0"/>
              <a:t>Assessing Student Outcomes: Performance Assessment Using the Dimensions of the Learning Model</a:t>
            </a:r>
            <a:r>
              <a:rPr lang="en-US" dirty="0" smtClean="0"/>
              <a:t>. Alexandria, VA: Association for Supervision and Curriculum Development.</a:t>
            </a:r>
          </a:p>
        </p:txBody>
      </p:sp>
    </p:spTree>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US" dirty="0" smtClean="0"/>
              <a:t>What are Student Learning Outcomes?</a:t>
            </a:r>
            <a:endParaRPr lang="en-US" dirty="0"/>
          </a:p>
        </p:txBody>
      </p:sp>
      <p:sp>
        <p:nvSpPr>
          <p:cNvPr id="19" name="Content Placeholder 18"/>
          <p:cNvSpPr>
            <a:spLocks noGrp="1"/>
          </p:cNvSpPr>
          <p:nvPr>
            <p:ph idx="1"/>
          </p:nvPr>
        </p:nvSpPr>
        <p:spPr/>
        <p:txBody>
          <a:bodyPr/>
          <a:lstStyle/>
          <a:p>
            <a:r>
              <a:rPr lang="en-US" dirty="0" smtClean="0"/>
              <a:t>Education reform in the 1990s pushed for more sophisticated goals </a:t>
            </a:r>
            <a:r>
              <a:rPr lang="en-US" smtClean="0"/>
              <a:t>that </a:t>
            </a:r>
            <a:r>
              <a:rPr lang="en-US" smtClean="0"/>
              <a:t>emphasized </a:t>
            </a:r>
            <a:r>
              <a:rPr lang="en-US" dirty="0" smtClean="0"/>
              <a:t>for student knowledge acquisition outside the realm of traditional subject matters (</a:t>
            </a:r>
            <a:r>
              <a:rPr lang="en-US" dirty="0" err="1" smtClean="0"/>
              <a:t>Marzano</a:t>
            </a:r>
            <a:r>
              <a:rPr lang="en-US" dirty="0" smtClean="0"/>
              <a:t>, Pickering, and </a:t>
            </a:r>
            <a:r>
              <a:rPr lang="en-US" dirty="0" err="1" smtClean="0"/>
              <a:t>McTighe</a:t>
            </a:r>
            <a:r>
              <a:rPr lang="en-US" dirty="0" smtClean="0"/>
              <a:t> 1993)</a:t>
            </a:r>
          </a:p>
          <a:p>
            <a:r>
              <a:rPr lang="en-US" dirty="0" smtClean="0"/>
              <a:t>Student Learning Outcomes “describe specific behaviors that a student of your program should demonstrate after completing the program” (</a:t>
            </a:r>
            <a:r>
              <a:rPr lang="en-US" dirty="0" err="1" smtClean="0"/>
              <a:t>Wuest</a:t>
            </a:r>
            <a:r>
              <a:rPr lang="en-US" dirty="0" smtClean="0"/>
              <a:t> &amp; Garza, 2006)</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488017" y="6228521"/>
            <a:ext cx="304800" cy="304800"/>
          </a:xfrm>
          <a:prstGeom prst="rect">
            <a:avLst/>
          </a:prstGeom>
        </p:spPr>
      </p:pic>
    </p:spTree>
  </p:cSld>
  <p:clrMapOvr>
    <a:masterClrMapping/>
  </p:clrMapOvr>
  <p:transition advTm="7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8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Student Learning </a:t>
            </a:r>
            <a:br>
              <a:rPr lang="en-US" dirty="0" smtClean="0"/>
            </a:br>
            <a:r>
              <a:rPr lang="en-US" dirty="0" smtClean="0"/>
              <a:t>Outcomes cover?</a:t>
            </a:r>
            <a:endParaRPr lang="en-US" dirty="0"/>
          </a:p>
        </p:txBody>
      </p:sp>
      <p:sp>
        <p:nvSpPr>
          <p:cNvPr id="3" name="Content Placeholder 2"/>
          <p:cNvSpPr>
            <a:spLocks noGrp="1"/>
          </p:cNvSpPr>
          <p:nvPr>
            <p:ph idx="1"/>
          </p:nvPr>
        </p:nvSpPr>
        <p:spPr/>
        <p:txBody>
          <a:bodyPr/>
          <a:lstStyle/>
          <a:p>
            <a:r>
              <a:rPr lang="en-US" dirty="0" smtClean="0"/>
              <a:t>Student Learning Outcomes should measure:</a:t>
            </a:r>
          </a:p>
          <a:p>
            <a:pPr lvl="1"/>
            <a:r>
              <a:rPr lang="en-US" dirty="0" smtClean="0"/>
              <a:t>Core knowledge and skills that are developed throughout the program’s curriculum (</a:t>
            </a:r>
            <a:r>
              <a:rPr lang="en-US" dirty="0" err="1" smtClean="0"/>
              <a:t>Lindholm</a:t>
            </a:r>
            <a:r>
              <a:rPr lang="en-US" dirty="0" smtClean="0"/>
              <a:t> 2009)</a:t>
            </a:r>
          </a:p>
          <a:p>
            <a:r>
              <a:rPr lang="en-US" dirty="0" smtClean="0"/>
              <a:t>When developing Student Learning outcomes, consider:</a:t>
            </a:r>
          </a:p>
          <a:p>
            <a:pPr lvl="1"/>
            <a:r>
              <a:rPr lang="en-US" dirty="0" smtClean="0"/>
              <a:t>What is expected from a graduate of the program?</a:t>
            </a:r>
          </a:p>
          <a:p>
            <a:pPr lvl="1"/>
            <a:r>
              <a:rPr lang="en-US" dirty="0" smtClean="0"/>
              <a:t>What should the student know or be able to do as a result of your program?</a:t>
            </a:r>
          </a:p>
          <a:p>
            <a:pPr lvl="1"/>
            <a:r>
              <a:rPr lang="en-US" dirty="0" smtClean="0"/>
              <a:t>What should a student from your program care about? (</a:t>
            </a:r>
            <a:r>
              <a:rPr lang="en-US" dirty="0" err="1" smtClean="0"/>
              <a:t>Wuest</a:t>
            </a:r>
            <a:r>
              <a:rPr lang="en-US" dirty="0" smtClean="0"/>
              <a:t> &amp; Garza, 2006)</a:t>
            </a:r>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172200"/>
            <a:ext cx="304800" cy="304800"/>
          </a:xfrm>
          <a:prstGeom prst="rect">
            <a:avLst/>
          </a:prstGeom>
        </p:spPr>
      </p:pic>
    </p:spTree>
  </p:cSld>
  <p:clrMapOvr>
    <a:masterClrMapping/>
  </p:clrMapOvr>
  <p:transition advTm="3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Student Learning </a:t>
            </a:r>
            <a:br>
              <a:rPr lang="en-US" dirty="0" smtClean="0"/>
            </a:br>
            <a:r>
              <a:rPr lang="en-US" dirty="0" smtClean="0"/>
              <a:t>Outcomes cover?</a:t>
            </a:r>
            <a:endParaRPr lang="en-US" dirty="0"/>
          </a:p>
        </p:txBody>
      </p:sp>
      <p:sp>
        <p:nvSpPr>
          <p:cNvPr id="3" name="Content Placeholder 2"/>
          <p:cNvSpPr>
            <a:spLocks noGrp="1"/>
          </p:cNvSpPr>
          <p:nvPr>
            <p:ph idx="1"/>
          </p:nvPr>
        </p:nvSpPr>
        <p:spPr/>
        <p:txBody>
          <a:bodyPr/>
          <a:lstStyle/>
          <a:p>
            <a:r>
              <a:rPr lang="en-US" dirty="0" smtClean="0"/>
              <a:t>Overall, your Student Learning Outcomes should be based on the mission and goals of your program; after all, they are meant to help you measure if you are doing what your department or program has set out to do</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211957"/>
            <a:ext cx="304800" cy="304800"/>
          </a:xfrm>
          <a:prstGeom prst="rect">
            <a:avLst/>
          </a:prstGeom>
        </p:spPr>
      </p:pic>
    </p:spTree>
  </p:cSld>
  <p:clrMapOvr>
    <a:masterClrMapping/>
  </p:clrMapOvr>
  <p:transition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Student Learning Outcomes</a:t>
            </a:r>
            <a:endParaRPr lang="en-US" dirty="0"/>
          </a:p>
        </p:txBody>
      </p:sp>
      <p:sp>
        <p:nvSpPr>
          <p:cNvPr id="3" name="Content Placeholder 2"/>
          <p:cNvSpPr>
            <a:spLocks noGrp="1"/>
          </p:cNvSpPr>
          <p:nvPr>
            <p:ph idx="1"/>
          </p:nvPr>
        </p:nvSpPr>
        <p:spPr/>
        <p:txBody>
          <a:bodyPr/>
          <a:lstStyle/>
          <a:p>
            <a:r>
              <a:rPr lang="en-US" dirty="0" smtClean="0"/>
              <a:t>Isn’t student learning already measured in the classroom?</a:t>
            </a:r>
          </a:p>
          <a:p>
            <a:pPr lvl="1"/>
            <a:r>
              <a:rPr lang="en-US" dirty="0" smtClean="0"/>
              <a:t>Grades aren’t a true measure of a student’s performance and knowledge – one student with a C may perform very differently from another C student. </a:t>
            </a:r>
          </a:p>
          <a:p>
            <a:pPr lvl="1"/>
            <a:r>
              <a:rPr lang="en-US" dirty="0" smtClean="0"/>
              <a:t>Assessment of student learning outcomes measures a student’s grasp of knowledge and skills, providing more meaningful feedback to students, instructors, and the school community  (</a:t>
            </a:r>
            <a:r>
              <a:rPr lang="en-US" dirty="0" err="1" smtClean="0"/>
              <a:t>Marzano</a:t>
            </a:r>
            <a:r>
              <a:rPr lang="en-US" dirty="0" smtClean="0"/>
              <a:t>, Pickering, and </a:t>
            </a:r>
            <a:r>
              <a:rPr lang="en-US" dirty="0" err="1" smtClean="0"/>
              <a:t>McTighe</a:t>
            </a:r>
            <a:r>
              <a:rPr lang="en-US" dirty="0" smtClean="0"/>
              <a:t> 1993)</a:t>
            </a:r>
          </a:p>
          <a:p>
            <a:pPr lvl="1">
              <a:buNone/>
            </a:pP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514522" y="6258339"/>
            <a:ext cx="304800" cy="304800"/>
          </a:xfrm>
          <a:prstGeom prst="rect">
            <a:avLst/>
          </a:prstGeom>
        </p:spPr>
      </p:pic>
    </p:spTree>
  </p:cSld>
  <p:clrMapOvr>
    <a:masterClrMapping/>
  </p:clrMapOvr>
  <p:transition advClick="0" advTm="4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Student Learning Outcomes</a:t>
            </a:r>
            <a:endParaRPr lang="en-US" dirty="0"/>
          </a:p>
        </p:txBody>
      </p:sp>
      <p:sp>
        <p:nvSpPr>
          <p:cNvPr id="3" name="Content Placeholder 2"/>
          <p:cNvSpPr>
            <a:spLocks noGrp="1"/>
          </p:cNvSpPr>
          <p:nvPr>
            <p:ph idx="1"/>
          </p:nvPr>
        </p:nvSpPr>
        <p:spPr/>
        <p:txBody>
          <a:bodyPr/>
          <a:lstStyle/>
          <a:p>
            <a:r>
              <a:rPr lang="en-US" dirty="0" smtClean="0"/>
              <a:t>Can serve as a basis for program improvement</a:t>
            </a:r>
          </a:p>
          <a:p>
            <a:pPr lvl="1"/>
            <a:r>
              <a:rPr lang="en-US" dirty="0" smtClean="0"/>
              <a:t>Can shape curriculum, how courses are designed, and how courses are delivered by instructors</a:t>
            </a:r>
          </a:p>
          <a:p>
            <a:r>
              <a:rPr lang="en-US" dirty="0" smtClean="0"/>
              <a:t>Communicate purpose to students and parents</a:t>
            </a:r>
          </a:p>
          <a:p>
            <a:r>
              <a:rPr lang="en-US" dirty="0" smtClean="0"/>
              <a:t>Can be used as promotional materials and advising material</a:t>
            </a:r>
          </a:p>
          <a:p>
            <a:r>
              <a:rPr lang="en-US" dirty="0" smtClean="0"/>
              <a:t>Assist in accreditation (</a:t>
            </a:r>
            <a:r>
              <a:rPr lang="en-US" dirty="0" err="1" smtClean="0"/>
              <a:t>Wuest</a:t>
            </a:r>
            <a:r>
              <a:rPr lang="en-US" dirty="0" smtClean="0"/>
              <a:t> &amp; Garza, 2006)</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362951" y="6188765"/>
            <a:ext cx="304800" cy="304800"/>
          </a:xfrm>
          <a:prstGeom prst="rect">
            <a:avLst/>
          </a:prstGeom>
        </p:spPr>
      </p:pic>
    </p:spTree>
  </p:cSld>
  <p:clrMapOvr>
    <a:masterClrMapping/>
  </p:clrMapOvr>
  <p:transition advTm="7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7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Student Learning Outcomes – The Basic Cycle</a:t>
            </a:r>
            <a:endParaRPr lang="en-US" dirty="0"/>
          </a:p>
        </p:txBody>
      </p:sp>
      <p:pic>
        <p:nvPicPr>
          <p:cNvPr id="4" name="Picture 3"/>
          <p:cNvPicPr>
            <a:picLocks noChangeAspect="1"/>
          </p:cNvPicPr>
          <p:nvPr/>
        </p:nvPicPr>
        <p:blipFill>
          <a:blip r:embed="rId4"/>
          <a:stretch>
            <a:fillRect/>
          </a:stretch>
        </p:blipFill>
        <p:spPr>
          <a:xfrm>
            <a:off x="1776017" y="1931149"/>
            <a:ext cx="5683638" cy="4276909"/>
          </a:xfrm>
          <a:prstGeom prst="rect">
            <a:avLst/>
          </a:prstGeom>
        </p:spPr>
      </p:pic>
      <p:pic>
        <p:nvPicPr>
          <p:cNvPr id="5" name="Recorded Sound">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a:stretch>
            <a:fillRect/>
          </a:stretch>
        </p:blipFill>
        <p:spPr>
          <a:xfrm>
            <a:off x="8362951" y="6208058"/>
            <a:ext cx="304800" cy="304800"/>
          </a:xfrm>
          <a:prstGeom prst="rect">
            <a:avLst/>
          </a:prstGeom>
        </p:spPr>
      </p:pic>
      <p:sp>
        <p:nvSpPr>
          <p:cNvPr id="3" name="TextBox 2"/>
          <p:cNvSpPr txBox="1"/>
          <p:nvPr/>
        </p:nvSpPr>
        <p:spPr>
          <a:xfrm>
            <a:off x="5322628" y="5712454"/>
            <a:ext cx="1751120" cy="646331"/>
          </a:xfrm>
          <a:prstGeom prst="rect">
            <a:avLst/>
          </a:prstGeom>
          <a:noFill/>
        </p:spPr>
        <p:txBody>
          <a:bodyPr wrap="none" rtlCol="0">
            <a:spAutoFit/>
          </a:bodyPr>
          <a:lstStyle/>
          <a:p>
            <a:pPr marL="0" lvl="1"/>
            <a:r>
              <a:rPr lang="en-US" dirty="0"/>
              <a:t>(</a:t>
            </a:r>
            <a:r>
              <a:rPr lang="en-US" dirty="0" err="1"/>
              <a:t>Lindholm</a:t>
            </a:r>
            <a:r>
              <a:rPr lang="en-US" dirty="0"/>
              <a:t> 2009)</a:t>
            </a:r>
          </a:p>
          <a:p>
            <a:endParaRPr lang="en-US" dirty="0"/>
          </a:p>
        </p:txBody>
      </p:sp>
    </p:spTree>
  </p:cSld>
  <p:clrMapOvr>
    <a:masterClrMapping/>
  </p:clrMapOvr>
  <p:transition advTm="6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Assessing Student </a:t>
            </a:r>
            <a:br>
              <a:rPr lang="en-US" dirty="0" smtClean="0"/>
            </a:br>
            <a:r>
              <a:rPr lang="en-US" dirty="0" smtClean="0"/>
              <a:t>Learning Outcomes </a:t>
            </a:r>
            <a:endParaRPr lang="en-US" dirty="0"/>
          </a:p>
        </p:txBody>
      </p:sp>
      <p:sp>
        <p:nvSpPr>
          <p:cNvPr id="3" name="Content Placeholder 2"/>
          <p:cNvSpPr>
            <a:spLocks noGrp="1"/>
          </p:cNvSpPr>
          <p:nvPr>
            <p:ph idx="1"/>
          </p:nvPr>
        </p:nvSpPr>
        <p:spPr/>
        <p:txBody>
          <a:bodyPr>
            <a:normAutofit/>
          </a:bodyPr>
          <a:lstStyle/>
          <a:p>
            <a:r>
              <a:rPr lang="en-US" dirty="0" smtClean="0"/>
              <a:t>An assessment plan should provide “an objective means of supporting the outcomes, quality, efficiency, or productivity”</a:t>
            </a:r>
          </a:p>
          <a:p>
            <a:r>
              <a:rPr lang="en-US" dirty="0" smtClean="0"/>
              <a:t>When designing an assessment plan for Student Learning Outcomes, your plan should</a:t>
            </a:r>
          </a:p>
          <a:p>
            <a:pPr lvl="1"/>
            <a:r>
              <a:rPr lang="en-US" dirty="0" smtClean="0"/>
              <a:t>Be designed to generate meaningful evidence that can be easily evaluated</a:t>
            </a:r>
          </a:p>
          <a:p>
            <a:pPr lvl="1"/>
            <a:r>
              <a:rPr lang="en-US" dirty="0" smtClean="0"/>
              <a:t>Be manageable in scale and scope</a:t>
            </a:r>
          </a:p>
          <a:p>
            <a:pPr lvl="1"/>
            <a:r>
              <a:rPr lang="en-US" dirty="0" smtClean="0"/>
              <a:t>Be </a:t>
            </a:r>
            <a:r>
              <a:rPr lang="en-US" dirty="0" smtClean="0"/>
              <a:t>adaptable</a:t>
            </a:r>
            <a:endParaRPr lang="en-US" dirty="0" smtClean="0"/>
          </a:p>
          <a:p>
            <a:pPr lvl="1"/>
            <a:r>
              <a:rPr lang="en-US" dirty="0" smtClean="0"/>
              <a:t>Based on a timeline to keep your assessment cycle on schedule; when will you assess your outcomes? </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210551" y="6079435"/>
            <a:ext cx="304800" cy="304800"/>
          </a:xfrm>
          <a:prstGeom prst="rect">
            <a:avLst/>
          </a:prstGeom>
        </p:spPr>
      </p:pic>
    </p:spTree>
  </p:cSld>
  <p:clrMapOvr>
    <a:masterClrMapping/>
  </p:clrMapOvr>
  <p:transition advTm="9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1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Methods – Direct vs. Indirect</a:t>
            </a:r>
            <a:endParaRPr lang="en-US" dirty="0"/>
          </a:p>
        </p:txBody>
      </p:sp>
      <p:sp>
        <p:nvSpPr>
          <p:cNvPr id="3" name="Content Placeholder 2"/>
          <p:cNvSpPr>
            <a:spLocks noGrp="1"/>
          </p:cNvSpPr>
          <p:nvPr>
            <p:ph idx="1"/>
          </p:nvPr>
        </p:nvSpPr>
        <p:spPr/>
        <p:txBody>
          <a:bodyPr/>
          <a:lstStyle/>
          <a:p>
            <a:r>
              <a:rPr lang="en-US" dirty="0" smtClean="0"/>
              <a:t>Direct Assessment Methods…</a:t>
            </a:r>
          </a:p>
          <a:p>
            <a:pPr lvl="1"/>
            <a:r>
              <a:rPr lang="en-US" dirty="0" smtClean="0"/>
              <a:t>“The assessment is based on an analysis of student behaviors or products in  which they demonstrate how well they have mastered learning outcomes.” (Allen, 2008)</a:t>
            </a:r>
          </a:p>
          <a:p>
            <a:r>
              <a:rPr lang="en-US" dirty="0" smtClean="0"/>
              <a:t>Indirect Assessment Methods measure…</a:t>
            </a:r>
          </a:p>
          <a:p>
            <a:pPr lvl="1"/>
            <a:r>
              <a:rPr lang="en-US" dirty="0" smtClean="0"/>
              <a:t>“The assessment is based on an analysis of reported perceptions about student mastery of learning outcomes.” (Allen, 2008)</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210551" y="6119192"/>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536</TotalTime>
  <Words>1013</Words>
  <Application>Microsoft Office PowerPoint</Application>
  <PresentationFormat>On-screen Show (4:3)</PresentationFormat>
  <Paragraphs>83</Paragraphs>
  <Slides>16</Slides>
  <Notes>16</Notes>
  <HiddenSlides>0</HiddenSlides>
  <MMClips>15</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Pixel</vt:lpstr>
      <vt:lpstr>Assessing Student Learning Outcomes</vt:lpstr>
      <vt:lpstr>What are Student Learning Outcomes?</vt:lpstr>
      <vt:lpstr>What should Student Learning  Outcomes cover?</vt:lpstr>
      <vt:lpstr>What should Student Learning  Outcomes cover?</vt:lpstr>
      <vt:lpstr>Purpose of Student Learning Outcomes</vt:lpstr>
      <vt:lpstr>Purpose of Student Learning Outcomes</vt:lpstr>
      <vt:lpstr>Assessing Student Learning Outcomes – The Basic Cycle</vt:lpstr>
      <vt:lpstr>Developing Assessing Student  Learning Outcomes </vt:lpstr>
      <vt:lpstr>Assessment Methods – Direct vs. Indirect</vt:lpstr>
      <vt:lpstr>Assessment Methods – Direct vs. Indirect</vt:lpstr>
      <vt:lpstr>Assessment Methods – How do you choose?</vt:lpstr>
      <vt:lpstr>Example</vt:lpstr>
      <vt:lpstr>Example</vt:lpstr>
      <vt:lpstr>Example</vt:lpstr>
      <vt:lpstr>Conclusion</vt:lpstr>
      <vt:lpstr>Works Cited</vt:lpstr>
    </vt:vector>
  </TitlesOfParts>
  <Company>Downing University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Student Learning Outcomes</dc:title>
  <dc:creator>Jarrett Murphy</dc:creator>
  <cp:lastModifiedBy>Andrew</cp:lastModifiedBy>
  <cp:revision>74</cp:revision>
  <dcterms:created xsi:type="dcterms:W3CDTF">2012-04-18T21:45:16Z</dcterms:created>
  <dcterms:modified xsi:type="dcterms:W3CDTF">2012-04-26T18:55:40Z</dcterms:modified>
</cp:coreProperties>
</file>