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sldIdLst>
    <p:sldId id="256" r:id="rId3"/>
    <p:sldId id="258" r:id="rId4"/>
    <p:sldId id="257" r:id="rId5"/>
    <p:sldId id="259" r:id="rId6"/>
    <p:sldId id="263" r:id="rId7"/>
    <p:sldId id="260" r:id="rId8"/>
    <p:sldId id="262" r:id="rId9"/>
    <p:sldId id="274" r:id="rId10"/>
    <p:sldId id="261" r:id="rId11"/>
    <p:sldId id="264" r:id="rId12"/>
    <p:sldId id="265" r:id="rId13"/>
    <p:sldId id="269" r:id="rId14"/>
    <p:sldId id="271" r:id="rId15"/>
    <p:sldId id="268" r:id="rId16"/>
    <p:sldId id="266" r:id="rId17"/>
    <p:sldId id="267" r:id="rId18"/>
    <p:sldId id="275" r:id="rId19"/>
    <p:sldId id="276" r:id="rId20"/>
    <p:sldId id="272" r:id="rId21"/>
    <p:sldId id="273" r:id="rId22"/>
    <p:sldId id="277" r:id="rId23"/>
    <p:sldId id="278"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howGuides="1">
      <p:cViewPr varScale="1">
        <p:scale>
          <a:sx n="87" d="100"/>
          <a:sy n="87" d="100"/>
        </p:scale>
        <p:origin x="-1458"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637208-5F1D-49FD-807B-419FA5435154}" type="datetimeFigureOut">
              <a:rPr lang="en-US" smtClean="0"/>
              <a:t>4/26/2012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0FC33A-766A-412A-8FCE-3A3D017B6F9D}"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637208-5F1D-49FD-807B-419FA5435154}" type="datetimeFigureOut">
              <a:rPr lang="en-US" smtClean="0"/>
              <a:t>4/26/2012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0FC33A-766A-412A-8FCE-3A3D017B6F9D}"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637208-5F1D-49FD-807B-419FA5435154}" type="datetimeFigureOut">
              <a:rPr lang="en-US" smtClean="0"/>
              <a:t>4/26/2012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0FC33A-766A-412A-8FCE-3A3D017B6F9D}"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637208-5F1D-49FD-807B-419FA5435154}" type="datetimeFigureOut">
              <a:rPr lang="en-US" smtClean="0"/>
              <a:t>4/26/2012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0FC33A-766A-412A-8FCE-3A3D017B6F9D}"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637208-5F1D-49FD-807B-419FA5435154}" type="datetimeFigureOut">
              <a:rPr lang="en-US" smtClean="0"/>
              <a:t>4/26/2012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0FC33A-766A-412A-8FCE-3A3D017B6F9D}"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637208-5F1D-49FD-807B-419FA5435154}" type="datetimeFigureOut">
              <a:rPr lang="en-US" smtClean="0"/>
              <a:t>4/26/2012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0FC33A-766A-412A-8FCE-3A3D017B6F9D}"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637208-5F1D-49FD-807B-419FA5435154}" type="datetimeFigureOut">
              <a:rPr lang="en-US" smtClean="0"/>
              <a:t>4/26/2012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0FC33A-766A-412A-8FCE-3A3D017B6F9D}"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637208-5F1D-49FD-807B-419FA5435154}" type="datetimeFigureOut">
              <a:rPr lang="en-US" smtClean="0"/>
              <a:t>4/26/2012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0FC33A-766A-412A-8FCE-3A3D017B6F9D}"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637208-5F1D-49FD-807B-419FA5435154}" type="datetimeFigureOut">
              <a:rPr lang="en-US" smtClean="0"/>
              <a:t>4/26/2012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0FC33A-766A-412A-8FCE-3A3D017B6F9D}"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637208-5F1D-49FD-807B-419FA5435154}" type="datetimeFigureOut">
              <a:rPr lang="en-US" smtClean="0"/>
              <a:t>4/26/2012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0FC33A-766A-412A-8FCE-3A3D017B6F9D}"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637208-5F1D-49FD-807B-419FA5435154}" type="datetimeFigureOut">
              <a:rPr lang="en-US" smtClean="0"/>
              <a:t>4/26/2012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0FC33A-766A-412A-8FCE-3A3D017B6F9D}"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6000" b="-2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accent5">
                    <a:lumMod val="20000"/>
                    <a:lumOff val="80000"/>
                  </a:schemeClr>
                </a:solidFill>
                <a:effectLst>
                  <a:outerShdw blurRad="50800" dist="38100" dir="2700000" algn="tl" rotWithShape="0">
                    <a:prstClr val="black">
                      <a:alpha val="40000"/>
                    </a:prstClr>
                  </a:outerShdw>
                </a:effectLst>
              </a:defRPr>
            </a:lvl1pPr>
          </a:lstStyle>
          <a:p>
            <a:fld id="{43637208-5F1D-49FD-807B-419FA5435154}" type="datetimeFigureOut">
              <a:rPr lang="en-US" smtClean="0"/>
              <a:pPr/>
              <a:t>4/26/2012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accent5">
                    <a:lumMod val="20000"/>
                    <a:lumOff val="80000"/>
                  </a:schemeClr>
                </a:solidFill>
                <a:effectLst>
                  <a:outerShdw blurRad="50800" dist="38100" dir="2700000" algn="tl" rotWithShape="0">
                    <a:prstClr val="black">
                      <a:alpha val="40000"/>
                    </a:prstClr>
                  </a:outerShdw>
                </a:effectLst>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accent5">
                    <a:lumMod val="20000"/>
                    <a:lumOff val="80000"/>
                  </a:schemeClr>
                </a:solidFill>
                <a:effectLst>
                  <a:outerShdw blurRad="50800" dist="38100" dir="2700000" algn="tl" rotWithShape="0">
                    <a:prstClr val="black">
                      <a:alpha val="40000"/>
                    </a:prstClr>
                  </a:outerShdw>
                </a:effectLst>
              </a:defRPr>
            </a:lvl1pPr>
          </a:lstStyle>
          <a:p>
            <a:fld id="{F80FC33A-766A-412A-8FCE-3A3D017B6F9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ctr" defTabSz="914400" rtl="0" eaLnBrk="1" latinLnBrk="0" hangingPunct="1">
        <a:spcBef>
          <a:spcPct val="0"/>
        </a:spcBef>
        <a:buNone/>
        <a:defRPr sz="4400" b="1" kern="1200" cap="none" spc="0">
          <a:ln w="11430"/>
          <a:solidFill>
            <a:schemeClr val="accent6">
              <a:lumMod val="40000"/>
              <a:lumOff val="60000"/>
            </a:schemeClr>
          </a:solidFill>
          <a:effectLst>
            <a:outerShdw blurRad="50800" dist="38100" dir="2700000" algn="tl"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effectLst>
            <a:outerShdw blurRad="50800" dist="38100" dir="2700000" algn="tl" rotWithShape="0">
              <a:prstClr val="black">
                <a:alpha val="40000"/>
              </a:prst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4.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4.png"/><Relationship Id="rId4" Type="http://schemas.openxmlformats.org/officeDocument/2006/relationships/hyperlink" Target="mailto:nikki.eversole@wku.edu"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Understanding the Need For Alcohol Assessment in College Students: An Overview</a:t>
            </a:r>
            <a:endParaRPr lang="en-US" dirty="0"/>
          </a:p>
        </p:txBody>
      </p:sp>
      <p:sp>
        <p:nvSpPr>
          <p:cNvPr id="3" name="Subtitle 2"/>
          <p:cNvSpPr>
            <a:spLocks noGrp="1"/>
          </p:cNvSpPr>
          <p:nvPr>
            <p:ph type="subTitle" idx="1"/>
          </p:nvPr>
        </p:nvSpPr>
        <p:spPr/>
        <p:txBody>
          <a:bodyPr/>
          <a:lstStyle/>
          <a:p>
            <a:r>
              <a:rPr lang="en-US" dirty="0" smtClean="0"/>
              <a:t>Nikki Eversole</a:t>
            </a:r>
          </a:p>
          <a:p>
            <a:r>
              <a:rPr lang="en-US" dirty="0" smtClean="0"/>
              <a:t>CNS 610</a:t>
            </a:r>
          </a:p>
          <a:p>
            <a:r>
              <a:rPr lang="en-US" dirty="0" smtClean="0"/>
              <a:t>Western Kentucky University </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advTm="14747"/>
    </mc:Choice>
    <mc:Fallback>
      <p:transition advTm="14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You Assess College Drinking?</a:t>
            </a:r>
            <a:endParaRPr lang="en-US" dirty="0"/>
          </a:p>
        </p:txBody>
      </p:sp>
      <p:sp>
        <p:nvSpPr>
          <p:cNvPr id="3" name="Content Placeholder 2"/>
          <p:cNvSpPr>
            <a:spLocks noGrp="1"/>
          </p:cNvSpPr>
          <p:nvPr>
            <p:ph idx="1"/>
          </p:nvPr>
        </p:nvSpPr>
        <p:spPr/>
        <p:txBody>
          <a:bodyPr>
            <a:normAutofit lnSpcReduction="10000"/>
          </a:bodyPr>
          <a:lstStyle/>
          <a:p>
            <a:r>
              <a:rPr lang="en-US" dirty="0" smtClean="0"/>
              <a:t>There are several different methods for assessing the use of alcohol in college students.</a:t>
            </a:r>
          </a:p>
          <a:p>
            <a:pPr lvl="1"/>
            <a:r>
              <a:rPr lang="en-US" dirty="0" smtClean="0"/>
              <a:t>Electronic Assessments, (i.e. </a:t>
            </a:r>
            <a:r>
              <a:rPr lang="en-US" dirty="0" err="1" smtClean="0"/>
              <a:t>eChug</a:t>
            </a:r>
            <a:r>
              <a:rPr lang="en-US" dirty="0" smtClean="0"/>
              <a:t>)</a:t>
            </a:r>
          </a:p>
          <a:p>
            <a:pPr lvl="1"/>
            <a:r>
              <a:rPr lang="en-US" dirty="0" smtClean="0"/>
              <a:t>Campus Wide Surveys such as The American College Health Association’s National College Health Assessment</a:t>
            </a:r>
          </a:p>
          <a:p>
            <a:pPr lvl="1"/>
            <a:r>
              <a:rPr lang="en-US" dirty="0" smtClean="0"/>
              <a:t>Assessments administered during alcohol sanctions or programs. (i.e. WKU’s Alcohol 101)</a:t>
            </a:r>
          </a:p>
          <a:p>
            <a:pPr lvl="1"/>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53697597"/>
      </p:ext>
    </p:extLst>
  </p:cSld>
  <p:clrMapOvr>
    <a:masterClrMapping/>
  </p:clrMapOvr>
  <mc:AlternateContent xmlns:mc="http://schemas.openxmlformats.org/markup-compatibility/2006">
    <mc:Choice xmlns:p14="http://schemas.microsoft.com/office/powerpoint/2010/main" Requires="p14">
      <p:transition p14:dur="10" advTm="26189"/>
    </mc:Choice>
    <mc:Fallback>
      <p:transition advTm="26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eChug</a:t>
            </a:r>
            <a:endParaRPr lang="en-US" dirty="0"/>
          </a:p>
        </p:txBody>
      </p:sp>
      <p:sp>
        <p:nvSpPr>
          <p:cNvPr id="3" name="Content Placeholder 2"/>
          <p:cNvSpPr>
            <a:spLocks noGrp="1"/>
          </p:cNvSpPr>
          <p:nvPr>
            <p:ph idx="1"/>
          </p:nvPr>
        </p:nvSpPr>
        <p:spPr/>
        <p:txBody>
          <a:bodyPr/>
          <a:lstStyle/>
          <a:p>
            <a:r>
              <a:rPr lang="en-US" dirty="0" smtClean="0"/>
              <a:t>Created by counselors and psychologists and San Diego State University. </a:t>
            </a:r>
          </a:p>
          <a:p>
            <a:r>
              <a:rPr lang="en-US" dirty="0" smtClean="0"/>
              <a:t>Used by over 550 colleges and universities world wide</a:t>
            </a:r>
          </a:p>
          <a:p>
            <a:r>
              <a:rPr lang="en-US" dirty="0" smtClean="0"/>
              <a:t>Intended to be use as an interventional tool</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92083580"/>
      </p:ext>
    </p:extLst>
  </p:cSld>
  <p:clrMapOvr>
    <a:masterClrMapping/>
  </p:clrMapOvr>
  <mc:AlternateContent xmlns:mc="http://schemas.openxmlformats.org/markup-compatibility/2006">
    <mc:Choice xmlns:p14="http://schemas.microsoft.com/office/powerpoint/2010/main" Requires="p14">
      <p:transition p14:dur="10" advTm="17388"/>
    </mc:Choice>
    <mc:Fallback>
      <p:transition advTm="17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eChug</a:t>
            </a:r>
            <a:r>
              <a:rPr lang="en-US" dirty="0" smtClean="0"/>
              <a:t> Alcohol Assessment</a:t>
            </a:r>
            <a:endParaRPr lang="en-US"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9600" y="1600200"/>
            <a:ext cx="8012562" cy="4800600"/>
          </a:xfr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73114205"/>
      </p:ext>
    </p:extLst>
  </p:cSld>
  <p:clrMapOvr>
    <a:masterClrMapping/>
  </p:clrMapOvr>
  <mc:AlternateContent xmlns:mc="http://schemas.openxmlformats.org/markup-compatibility/2006">
    <mc:Choice xmlns:p14="http://schemas.microsoft.com/office/powerpoint/2010/main" Requires="p14">
      <p:transition p14:dur="10" advTm="28634"/>
    </mc:Choice>
    <mc:Fallback>
      <p:transition advTm="28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6038"/>
            <a:ext cx="8077200" cy="1020762"/>
          </a:xfrm>
        </p:spPr>
        <p:txBody>
          <a:bodyPr>
            <a:normAutofit/>
          </a:bodyPr>
          <a:lstStyle/>
          <a:p>
            <a:r>
              <a:rPr lang="en-US" dirty="0" err="1" smtClean="0"/>
              <a:t>eChug</a:t>
            </a:r>
            <a:r>
              <a:rPr lang="en-US" dirty="0" smtClean="0"/>
              <a:t> Alcohol Assessment</a:t>
            </a:r>
            <a:endParaRPr lang="en-US"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3739" y="1066800"/>
            <a:ext cx="4580869" cy="53340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1066800"/>
            <a:ext cx="4000408" cy="5564814"/>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2431457"/>
      </p:ext>
    </p:extLst>
  </p:cSld>
  <p:clrMapOvr>
    <a:masterClrMapping/>
  </p:clrMapOvr>
  <mc:AlternateContent xmlns:mc="http://schemas.openxmlformats.org/markup-compatibility/2006">
    <mc:Choice xmlns:p14="http://schemas.microsoft.com/office/powerpoint/2010/main" Requires="p14">
      <p:transition p14:dur="10" advTm="24853"/>
    </mc:Choice>
    <mc:Fallback>
      <p:transition advTm="24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eChug</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81000" y="1600200"/>
            <a:ext cx="8394112" cy="5029200"/>
          </a:xfr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31200095"/>
      </p:ext>
    </p:extLst>
  </p:cSld>
  <p:clrMapOvr>
    <a:masterClrMapping/>
  </p:clrMapOvr>
  <mc:AlternateContent xmlns:mc="http://schemas.openxmlformats.org/markup-compatibility/2006">
    <mc:Choice xmlns:p14="http://schemas.microsoft.com/office/powerpoint/2010/main" Requires="p14">
      <p:transition p14:dur="10" advTm="28635"/>
    </mc:Choice>
    <mc:Fallback>
      <p:transition advTm="28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National College Health Assessment</a:t>
            </a:r>
            <a:endParaRPr lang="en-US" dirty="0"/>
          </a:p>
        </p:txBody>
      </p:sp>
      <p:sp>
        <p:nvSpPr>
          <p:cNvPr id="3" name="Content Placeholder 2"/>
          <p:cNvSpPr>
            <a:spLocks noGrp="1"/>
          </p:cNvSpPr>
          <p:nvPr>
            <p:ph idx="1"/>
          </p:nvPr>
        </p:nvSpPr>
        <p:spPr/>
        <p:txBody>
          <a:bodyPr/>
          <a:lstStyle/>
          <a:p>
            <a:r>
              <a:rPr lang="en-US" dirty="0" smtClean="0"/>
              <a:t>Partner with the American College Health Association (ACHA)</a:t>
            </a:r>
          </a:p>
          <a:p>
            <a:r>
              <a:rPr lang="en-US" dirty="0" smtClean="0"/>
              <a:t>Can be paper based or electronic </a:t>
            </a:r>
          </a:p>
          <a:p>
            <a:r>
              <a:rPr lang="en-US" dirty="0" smtClean="0"/>
              <a:t>Also assesses a broader range of health topics in college students.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55734755"/>
      </p:ext>
    </p:extLst>
  </p:cSld>
  <p:clrMapOvr>
    <a:masterClrMapping/>
  </p:clrMapOvr>
  <mc:AlternateContent xmlns:mc="http://schemas.openxmlformats.org/markup-compatibility/2006">
    <mc:Choice xmlns:p14="http://schemas.microsoft.com/office/powerpoint/2010/main" Requires="p14">
      <p:transition p14:dur="10" advTm="19488"/>
    </mc:Choice>
    <mc:Fallback>
      <p:transition advTm="19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101 </a:t>
            </a:r>
            <a:endParaRPr lang="en-US" dirty="0"/>
          </a:p>
        </p:txBody>
      </p:sp>
      <p:sp>
        <p:nvSpPr>
          <p:cNvPr id="3" name="Content Placeholder 2"/>
          <p:cNvSpPr>
            <a:spLocks noGrp="1"/>
          </p:cNvSpPr>
          <p:nvPr>
            <p:ph idx="1"/>
          </p:nvPr>
        </p:nvSpPr>
        <p:spPr/>
        <p:txBody>
          <a:bodyPr/>
          <a:lstStyle/>
          <a:p>
            <a:r>
              <a:rPr lang="en-US" dirty="0" smtClean="0"/>
              <a:t>Creative Sanctioning at Western Kentucky University.</a:t>
            </a:r>
          </a:p>
          <a:p>
            <a:r>
              <a:rPr lang="en-US" dirty="0" smtClean="0"/>
              <a:t>Two hour class </a:t>
            </a:r>
          </a:p>
          <a:p>
            <a:r>
              <a:rPr lang="en-US" dirty="0" smtClean="0"/>
              <a:t>Asks students to reflect on their drinking habits, and teaches them responsible drinking behaviors. </a:t>
            </a:r>
          </a:p>
          <a:p>
            <a:r>
              <a:rPr lang="en-US" dirty="0" smtClean="0"/>
              <a:t>Includes a 3 page reflection paper.</a:t>
            </a:r>
          </a:p>
          <a:p>
            <a:pPr marL="0" indent="0">
              <a:buNone/>
            </a:pPr>
            <a:r>
              <a:rPr lang="en-US" dirty="0" smtClean="0"/>
              <a:t> </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11836414"/>
      </p:ext>
    </p:extLst>
  </p:cSld>
  <p:clrMapOvr>
    <a:masterClrMapping/>
  </p:clrMapOvr>
  <mc:AlternateContent xmlns:mc="http://schemas.openxmlformats.org/markup-compatibility/2006">
    <mc:Choice xmlns:p14="http://schemas.microsoft.com/office/powerpoint/2010/main" Requires="p14">
      <p:transition p14:dur="10" advTm="34465"/>
    </mc:Choice>
    <mc:Fallback>
      <p:transition advTm="34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Cost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National College of Health Web </a:t>
            </a:r>
            <a:r>
              <a:rPr lang="en-US" dirty="0" smtClean="0"/>
              <a:t>Based Survey </a:t>
            </a:r>
          </a:p>
          <a:p>
            <a:pPr lvl="1"/>
            <a:r>
              <a:rPr lang="en-US" dirty="0" smtClean="0"/>
              <a:t>0.43 for each student who takes the survey</a:t>
            </a:r>
          </a:p>
          <a:p>
            <a:pPr lvl="2"/>
            <a:r>
              <a:rPr lang="en-US" dirty="0"/>
              <a:t>Initial survey contacts/email invitations</a:t>
            </a:r>
          </a:p>
          <a:p>
            <a:pPr lvl="2"/>
            <a:r>
              <a:rPr lang="en-US" dirty="0"/>
              <a:t>Up to 3 student follow up </a:t>
            </a:r>
            <a:r>
              <a:rPr lang="en-US" dirty="0" smtClean="0"/>
              <a:t>contacts</a:t>
            </a:r>
            <a:endParaRPr lang="en-US" dirty="0"/>
          </a:p>
          <a:p>
            <a:pPr lvl="2"/>
            <a:r>
              <a:rPr lang="en-US" dirty="0"/>
              <a:t>Processing all survey submissions</a:t>
            </a:r>
          </a:p>
          <a:p>
            <a:pPr lvl="2"/>
            <a:r>
              <a:rPr lang="en-US" dirty="0"/>
              <a:t>Institutional Data File in SPSS</a:t>
            </a:r>
          </a:p>
          <a:p>
            <a:pPr lvl="2"/>
            <a:r>
              <a:rPr lang="en-US" dirty="0"/>
              <a:t>Institutional Data </a:t>
            </a:r>
            <a:r>
              <a:rPr lang="en-US" dirty="0" smtClean="0"/>
              <a:t>Report</a:t>
            </a:r>
            <a:endParaRPr lang="en-US" dirty="0"/>
          </a:p>
          <a:p>
            <a:pPr lvl="2"/>
            <a:r>
              <a:rPr lang="en-US" dirty="0"/>
              <a:t>Institutional Executive </a:t>
            </a:r>
            <a:r>
              <a:rPr lang="en-US" dirty="0" smtClean="0"/>
              <a:t>Summary</a:t>
            </a:r>
            <a:endParaRPr lang="en-US" dirty="0"/>
          </a:p>
          <a:p>
            <a:pPr lvl="2"/>
            <a:r>
              <a:rPr lang="en-US" dirty="0"/>
              <a:t>Reference Group Data </a:t>
            </a:r>
            <a:r>
              <a:rPr lang="en-US" dirty="0" smtClean="0"/>
              <a:t>Report</a:t>
            </a:r>
            <a:endParaRPr lang="en-US" dirty="0"/>
          </a:p>
          <a:p>
            <a:pPr lvl="2"/>
            <a:r>
              <a:rPr lang="en-US" dirty="0"/>
              <a:t>Reference Group Executive </a:t>
            </a:r>
            <a:r>
              <a:rPr lang="en-US" dirty="0" smtClean="0"/>
              <a:t>Summary</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83578518"/>
      </p:ext>
    </p:extLst>
  </p:cSld>
  <p:clrMapOvr>
    <a:masterClrMapping/>
  </p:clrMapOvr>
  <mc:AlternateContent xmlns:mc="http://schemas.openxmlformats.org/markup-compatibility/2006">
    <mc:Choice xmlns:p14="http://schemas.microsoft.com/office/powerpoint/2010/main" Requires="p14">
      <p:transition p14:dur="10" advTm="32796"/>
    </mc:Choice>
    <mc:Fallback>
      <p:transition advTm="32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Costs</a:t>
            </a:r>
            <a:endParaRPr lang="en-US" dirty="0"/>
          </a:p>
        </p:txBody>
      </p:sp>
      <p:sp>
        <p:nvSpPr>
          <p:cNvPr id="3" name="Content Placeholder 2"/>
          <p:cNvSpPr>
            <a:spLocks noGrp="1"/>
          </p:cNvSpPr>
          <p:nvPr>
            <p:ph idx="1"/>
          </p:nvPr>
        </p:nvSpPr>
        <p:spPr/>
        <p:txBody>
          <a:bodyPr>
            <a:normAutofit fontScale="92500"/>
          </a:bodyPr>
          <a:lstStyle/>
          <a:p>
            <a:r>
              <a:rPr lang="en-US" dirty="0" smtClean="0"/>
              <a:t>National College of Health Paper </a:t>
            </a:r>
            <a:r>
              <a:rPr lang="en-US" dirty="0" smtClean="0"/>
              <a:t>Based Survey</a:t>
            </a:r>
          </a:p>
          <a:p>
            <a:pPr lvl="1"/>
            <a:r>
              <a:rPr lang="en-US" dirty="0" smtClean="0"/>
              <a:t>Scan Forms $0.40 each</a:t>
            </a:r>
          </a:p>
          <a:p>
            <a:pPr lvl="1"/>
            <a:r>
              <a:rPr lang="en-US" dirty="0" smtClean="0"/>
              <a:t>Survey Processing/Scanning Fee $0.50 each</a:t>
            </a:r>
          </a:p>
          <a:p>
            <a:pPr lvl="1"/>
            <a:r>
              <a:rPr lang="en-US" dirty="0" smtClean="0"/>
              <a:t>Reports Package $300</a:t>
            </a:r>
          </a:p>
          <a:p>
            <a:pPr lvl="2"/>
            <a:r>
              <a:rPr lang="en-US" dirty="0"/>
              <a:t>Institutional Data File in SPSS</a:t>
            </a:r>
          </a:p>
          <a:p>
            <a:pPr lvl="2"/>
            <a:r>
              <a:rPr lang="en-US" dirty="0"/>
              <a:t>Institutional Data </a:t>
            </a:r>
            <a:r>
              <a:rPr lang="en-US" dirty="0" smtClean="0"/>
              <a:t>Report</a:t>
            </a:r>
            <a:endParaRPr lang="en-US" dirty="0"/>
          </a:p>
          <a:p>
            <a:pPr lvl="2"/>
            <a:r>
              <a:rPr lang="en-US" dirty="0"/>
              <a:t>Institutional Executive </a:t>
            </a:r>
            <a:r>
              <a:rPr lang="en-US" dirty="0" smtClean="0"/>
              <a:t>Summary</a:t>
            </a:r>
            <a:endParaRPr lang="en-US" dirty="0"/>
          </a:p>
          <a:p>
            <a:pPr lvl="2"/>
            <a:r>
              <a:rPr lang="en-US" dirty="0"/>
              <a:t>Reference Group Data </a:t>
            </a:r>
            <a:r>
              <a:rPr lang="en-US" dirty="0" smtClean="0"/>
              <a:t>Report</a:t>
            </a:r>
            <a:endParaRPr lang="en-US" dirty="0"/>
          </a:p>
          <a:p>
            <a:pPr lvl="2"/>
            <a:r>
              <a:rPr lang="en-US" dirty="0"/>
              <a:t>Reference Group Executive </a:t>
            </a:r>
            <a:r>
              <a:rPr lang="en-US" dirty="0" smtClean="0"/>
              <a:t>Summary</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94033158"/>
      </p:ext>
    </p:extLst>
  </p:cSld>
  <p:clrMapOvr>
    <a:masterClrMapping/>
  </p:clrMapOvr>
  <mc:AlternateContent xmlns:mc="http://schemas.openxmlformats.org/markup-compatibility/2006">
    <mc:Choice xmlns:p14="http://schemas.microsoft.com/office/powerpoint/2010/main" Requires="p14">
      <p:transition p14:dur="10" advTm="20008"/>
    </mc:Choice>
    <mc:Fallback>
      <p:transition advTm="20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Costs</a:t>
            </a:r>
            <a:endParaRPr lang="en-US" dirty="0"/>
          </a:p>
        </p:txBody>
      </p:sp>
      <p:sp>
        <p:nvSpPr>
          <p:cNvPr id="3" name="Content Placeholder 2"/>
          <p:cNvSpPr>
            <a:spLocks noGrp="1"/>
          </p:cNvSpPr>
          <p:nvPr>
            <p:ph idx="1"/>
          </p:nvPr>
        </p:nvSpPr>
        <p:spPr/>
        <p:txBody>
          <a:bodyPr>
            <a:normAutofit/>
          </a:bodyPr>
          <a:lstStyle/>
          <a:p>
            <a:r>
              <a:rPr lang="en-US" dirty="0" err="1" smtClean="0"/>
              <a:t>eChug</a:t>
            </a:r>
            <a:endParaRPr lang="en-US" dirty="0" smtClean="0"/>
          </a:p>
          <a:p>
            <a:pPr lvl="1"/>
            <a:r>
              <a:rPr lang="en-US" dirty="0" smtClean="0"/>
              <a:t>One year subscription $975</a:t>
            </a:r>
            <a:endParaRPr lang="en-US" dirty="0"/>
          </a:p>
          <a:p>
            <a:r>
              <a:rPr lang="en-US" dirty="0" smtClean="0"/>
              <a:t>Alcohol </a:t>
            </a:r>
            <a:r>
              <a:rPr lang="en-US" dirty="0"/>
              <a:t>101</a:t>
            </a:r>
          </a:p>
          <a:p>
            <a:pPr lvl="1"/>
            <a:r>
              <a:rPr lang="en-US" dirty="0"/>
              <a:t>The time it takes to plan out, research, and put the presentation together.</a:t>
            </a:r>
          </a:p>
          <a:p>
            <a:pPr lvl="1"/>
            <a:r>
              <a:rPr lang="en-US" dirty="0"/>
              <a:t>Two hours of your time to teach the class.</a:t>
            </a:r>
          </a:p>
          <a:p>
            <a:pPr marL="457200" lvl="1" indent="0">
              <a:buNone/>
            </a:pPr>
            <a:r>
              <a:rPr lang="en-US" dirty="0" smtClean="0"/>
              <a:t> </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74807447"/>
      </p:ext>
    </p:extLst>
  </p:cSld>
  <p:clrMapOvr>
    <a:masterClrMapping/>
  </p:clrMapOvr>
  <mc:AlternateContent xmlns:mc="http://schemas.openxmlformats.org/markup-compatibility/2006">
    <mc:Choice xmlns:p14="http://schemas.microsoft.com/office/powerpoint/2010/main" Requires="p14">
      <p:transition p14:dur="10" advTm="28989"/>
    </mc:Choice>
    <mc:Fallback>
      <p:transition advTm="28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Nikki Eversole </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638800" y="1828800"/>
            <a:ext cx="3175000" cy="4000500"/>
          </a:xfrm>
        </p:spPr>
      </p:pic>
      <p:sp>
        <p:nvSpPr>
          <p:cNvPr id="5" name="TextBox 4"/>
          <p:cNvSpPr txBox="1"/>
          <p:nvPr/>
        </p:nvSpPr>
        <p:spPr>
          <a:xfrm>
            <a:off x="381000" y="1317129"/>
            <a:ext cx="5181600" cy="4832092"/>
          </a:xfrm>
          <a:prstGeom prst="rect">
            <a:avLst/>
          </a:prstGeom>
          <a:noFill/>
        </p:spPr>
        <p:txBody>
          <a:bodyPr wrap="square" rtlCol="0">
            <a:spAutoFit/>
          </a:bodyPr>
          <a:lstStyle/>
          <a:p>
            <a:r>
              <a:rPr lang="en-US" sz="2200" b="1" dirty="0" smtClean="0">
                <a:solidFill>
                  <a:schemeClr val="bg2"/>
                </a:solidFill>
              </a:rPr>
              <a:t>King College</a:t>
            </a:r>
          </a:p>
          <a:p>
            <a:r>
              <a:rPr lang="en-US" sz="2200" b="1" dirty="0" smtClean="0">
                <a:solidFill>
                  <a:schemeClr val="bg2"/>
                </a:solidFill>
              </a:rPr>
              <a:t>Bristol, TN</a:t>
            </a:r>
          </a:p>
          <a:p>
            <a:r>
              <a:rPr lang="en-US" sz="2200" b="1" dirty="0" smtClean="0">
                <a:solidFill>
                  <a:schemeClr val="bg2"/>
                </a:solidFill>
              </a:rPr>
              <a:t>Class of 2010 </a:t>
            </a:r>
          </a:p>
          <a:p>
            <a:r>
              <a:rPr lang="en-US" sz="2200" b="1" dirty="0" smtClean="0">
                <a:solidFill>
                  <a:schemeClr val="bg2"/>
                </a:solidFill>
              </a:rPr>
              <a:t>Bachelors of Arts in Sports Management with a Minor in Coaching</a:t>
            </a:r>
          </a:p>
          <a:p>
            <a:endParaRPr lang="en-US" sz="2200" b="1" dirty="0">
              <a:solidFill>
                <a:schemeClr val="bg2"/>
              </a:solidFill>
            </a:endParaRPr>
          </a:p>
          <a:p>
            <a:r>
              <a:rPr lang="en-US" sz="2200" b="1" dirty="0" smtClean="0">
                <a:solidFill>
                  <a:schemeClr val="bg2"/>
                </a:solidFill>
              </a:rPr>
              <a:t>Western Kentucky University </a:t>
            </a:r>
          </a:p>
          <a:p>
            <a:r>
              <a:rPr lang="en-US" sz="2200" b="1" dirty="0" smtClean="0">
                <a:solidFill>
                  <a:schemeClr val="bg2"/>
                </a:solidFill>
              </a:rPr>
              <a:t>Bowling Green, KY</a:t>
            </a:r>
          </a:p>
          <a:p>
            <a:r>
              <a:rPr lang="en-US" sz="2200" b="1" dirty="0" smtClean="0">
                <a:solidFill>
                  <a:schemeClr val="bg2"/>
                </a:solidFill>
              </a:rPr>
              <a:t>Full Time Housing &amp; Residence Life Professional</a:t>
            </a:r>
          </a:p>
          <a:p>
            <a:endParaRPr lang="en-US" sz="2200" b="1" dirty="0">
              <a:solidFill>
                <a:schemeClr val="bg2"/>
              </a:solidFill>
            </a:endParaRPr>
          </a:p>
          <a:p>
            <a:r>
              <a:rPr lang="en-US" sz="2200" b="1" dirty="0" smtClean="0">
                <a:solidFill>
                  <a:schemeClr val="bg2"/>
                </a:solidFill>
              </a:rPr>
              <a:t>Pursuing a Masters of Arts in Education in Student Affairs.</a:t>
            </a:r>
            <a:endParaRPr lang="en-US" sz="2200" b="1" dirty="0">
              <a:solidFill>
                <a:schemeClr val="bg2"/>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32628450"/>
      </p:ext>
    </p:extLst>
  </p:cSld>
  <p:clrMapOvr>
    <a:masterClrMapping/>
  </p:clrMapOvr>
  <mc:AlternateContent xmlns:mc="http://schemas.openxmlformats.org/markup-compatibility/2006">
    <mc:Choice xmlns:p14="http://schemas.microsoft.com/office/powerpoint/2010/main" Requires="p14">
      <p:transition p14:dur="10" advTm="19390"/>
    </mc:Choice>
    <mc:Fallback>
      <p:transition advTm="19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a:t>
            </a:r>
            <a:endParaRPr lang="en-US" dirty="0"/>
          </a:p>
        </p:txBody>
      </p:sp>
      <p:sp>
        <p:nvSpPr>
          <p:cNvPr id="3" name="Content Placeholder 2"/>
          <p:cNvSpPr>
            <a:spLocks noGrp="1"/>
          </p:cNvSpPr>
          <p:nvPr>
            <p:ph idx="1"/>
          </p:nvPr>
        </p:nvSpPr>
        <p:spPr>
          <a:xfrm>
            <a:off x="457200" y="1600200"/>
            <a:ext cx="8229600" cy="5029200"/>
          </a:xfrm>
        </p:spPr>
        <p:txBody>
          <a:bodyPr>
            <a:normAutofit fontScale="70000" lnSpcReduction="20000"/>
          </a:bodyPr>
          <a:lstStyle/>
          <a:p>
            <a:r>
              <a:rPr lang="en-US" sz="3600" dirty="0" smtClean="0"/>
              <a:t>It would be unreasonable to believe that college students do not drink alcohol.</a:t>
            </a:r>
          </a:p>
          <a:p>
            <a:r>
              <a:rPr lang="en-US" sz="3600" dirty="0" smtClean="0"/>
              <a:t>By assessing the need of alcohol education on your campus, you can better improve your alcohol education programming.</a:t>
            </a:r>
          </a:p>
          <a:p>
            <a:r>
              <a:rPr lang="en-US" sz="3600" dirty="0" smtClean="0"/>
              <a:t>Improving these programs will reduce the number of alcohol related incidents on your campus, while educating your students on responsible </a:t>
            </a:r>
            <a:r>
              <a:rPr lang="en-US" sz="3600" dirty="0"/>
              <a:t>drinking. </a:t>
            </a:r>
            <a:endParaRPr lang="en-US" sz="3600" dirty="0" smtClean="0"/>
          </a:p>
          <a:p>
            <a:r>
              <a:rPr lang="en-US" sz="3600" dirty="0" smtClean="0"/>
              <a:t>If </a:t>
            </a:r>
            <a:r>
              <a:rPr lang="en-US" sz="3600" dirty="0"/>
              <a:t>using the assessments presented in this podcast saves even one of your students from an alcohol related incident, the price is invaluable.   </a:t>
            </a:r>
          </a:p>
          <a:p>
            <a:endParaRPr lang="en-US" dirty="0" smtClean="0"/>
          </a:p>
          <a:p>
            <a:pPr marL="0" indent="0">
              <a:buNone/>
            </a:pPr>
            <a:r>
              <a:rPr lang="en-US" dirty="0" smtClean="0"/>
              <a:t> </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81071304"/>
      </p:ext>
    </p:extLst>
  </p:cSld>
  <p:clrMapOvr>
    <a:masterClrMapping/>
  </p:clrMapOvr>
  <mc:AlternateContent xmlns:mc="http://schemas.openxmlformats.org/markup-compatibility/2006">
    <mc:Choice xmlns:p14="http://schemas.microsoft.com/office/powerpoint/2010/main" Requires="p14">
      <p:transition p14:dur="10" advTm="33488"/>
    </mc:Choice>
    <mc:Fallback>
      <p:transition advTm="33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endParaRPr lang="en-US" dirty="0"/>
          </a:p>
          <a:p>
            <a:r>
              <a:rPr lang="en-US" dirty="0"/>
              <a:t>American College Health </a:t>
            </a:r>
            <a:r>
              <a:rPr lang="en-US" dirty="0" err="1"/>
              <a:t>Assoscation</a:t>
            </a:r>
            <a:r>
              <a:rPr lang="en-US" dirty="0"/>
              <a:t>. (2009). </a:t>
            </a:r>
            <a:r>
              <a:rPr lang="en-US" dirty="0" err="1"/>
              <a:t>Acha-ncha</a:t>
            </a:r>
            <a:r>
              <a:rPr lang="en-US" dirty="0"/>
              <a:t> data. Retrieved from http://www.achancha.org</a:t>
            </a:r>
            <a:r>
              <a:rPr lang="en-US" dirty="0" smtClean="0"/>
              <a:t>/</a:t>
            </a:r>
          </a:p>
          <a:p>
            <a:r>
              <a:rPr lang="en-US" dirty="0"/>
              <a:t>College Drinking Prevention. (2010, August 01). A snapshot of annual high-risk college drinking consequences. Retrieved from http://www.collegedrinkingprevention.gov/statssummaries/snapshot.aspx </a:t>
            </a:r>
          </a:p>
          <a:p>
            <a:r>
              <a:rPr lang="en-US" dirty="0" smtClean="0"/>
              <a:t>Sickle</a:t>
            </a:r>
            <a:r>
              <a:rPr lang="en-US" dirty="0"/>
              <a:t>, D. V. (2009). </a:t>
            </a:r>
            <a:r>
              <a:rPr lang="en-US" dirty="0" err="1"/>
              <a:t>eCheckup</a:t>
            </a:r>
            <a:r>
              <a:rPr lang="en-US" dirty="0"/>
              <a:t> to go. Retrieved from http://</a:t>
            </a:r>
            <a:r>
              <a:rPr lang="en-US" dirty="0" smtClean="0"/>
              <a:t>www.echeckuptogo.com/usa</a:t>
            </a:r>
          </a:p>
          <a:p>
            <a:r>
              <a:rPr lang="en-US" dirty="0"/>
              <a:t>Tennessee Tech </a:t>
            </a:r>
            <a:r>
              <a:rPr lang="en-US" dirty="0" smtClean="0"/>
              <a:t>University. </a:t>
            </a:r>
            <a:r>
              <a:rPr lang="en-US" dirty="0"/>
              <a:t>(2011). Student conduct and </a:t>
            </a:r>
            <a:r>
              <a:rPr lang="en-US" dirty="0" smtClean="0"/>
              <a:t>disciplinary </a:t>
            </a:r>
            <a:r>
              <a:rPr lang="en-US" dirty="0"/>
              <a:t>sanctions. Retrieved from http://www.tntech.edu/ttustudenthandbook/studentconducts/ </a:t>
            </a:r>
            <a:endParaRPr lang="en-US" dirty="0" smtClean="0"/>
          </a:p>
          <a:p>
            <a:r>
              <a:rPr lang="en-US" dirty="0" smtClean="0"/>
              <a:t>University </a:t>
            </a:r>
            <a:r>
              <a:rPr lang="en-US" dirty="0"/>
              <a:t>of San Diego. (2011). </a:t>
            </a:r>
            <a:r>
              <a:rPr lang="en-US" dirty="0" smtClean="0"/>
              <a:t>USD: </a:t>
            </a:r>
            <a:r>
              <a:rPr lang="en-US" dirty="0"/>
              <a:t>Student conduct . Retrieved from http://www.sandiego.edu/conduct/the_code/sanctions.php </a:t>
            </a:r>
            <a:endParaRPr lang="en-US" dirty="0" smtClean="0"/>
          </a:p>
          <a:p>
            <a:r>
              <a:rPr lang="en-US" dirty="0"/>
              <a:t>Western Kentucky University. (2011). Western </a:t>
            </a:r>
            <a:r>
              <a:rPr lang="en-US" dirty="0" err="1"/>
              <a:t>k</a:t>
            </a:r>
            <a:r>
              <a:rPr lang="en-US" dirty="0" err="1" smtClean="0"/>
              <a:t>entucky</a:t>
            </a:r>
            <a:r>
              <a:rPr lang="en-US" dirty="0" smtClean="0"/>
              <a:t> university's </a:t>
            </a:r>
            <a:r>
              <a:rPr lang="en-US" dirty="0"/>
              <a:t>alcohol policy. Retrieved from http://www.wku.edu/judicialaffairs/plain-english-alcohol-policy.php </a:t>
            </a:r>
            <a:endParaRPr lang="en-US" dirty="0" smtClean="0"/>
          </a:p>
          <a:p>
            <a:endParaRPr lang="en-US" dirty="0"/>
          </a:p>
          <a:p>
            <a:endParaRPr lang="en-US" dirty="0" smtClean="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9908509"/>
      </p:ext>
    </p:extLst>
  </p:cSld>
  <p:clrMapOvr>
    <a:masterClrMapping/>
  </p:clrMapOvr>
  <mc:AlternateContent xmlns:mc="http://schemas.openxmlformats.org/markup-compatibility/2006">
    <mc:Choice xmlns:p14="http://schemas.microsoft.com/office/powerpoint/2010/main" Requires="p14">
      <p:transition p14:dur="10" advTm="6854"/>
    </mc:Choice>
    <mc:Fallback>
      <p:transition advTm="6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dirty="0" smtClean="0"/>
              <a:t>Please forward all questions about todays Podcast to </a:t>
            </a:r>
            <a:r>
              <a:rPr lang="en-US" dirty="0" smtClean="0">
                <a:hlinkClick r:id="rId4"/>
              </a:rPr>
              <a:t>nikki.eversole@wku.edu</a:t>
            </a:r>
            <a:endParaRPr lang="en-US" dirty="0" smtClean="0"/>
          </a:p>
          <a:p>
            <a:pPr marL="0" indent="0">
              <a:buNone/>
            </a:pPr>
            <a:r>
              <a:rPr lang="en-US" dirty="0" smtClean="0"/>
              <a:t> </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07667961"/>
      </p:ext>
    </p:extLst>
  </p:cSld>
  <p:clrMapOvr>
    <a:masterClrMapping/>
  </p:clrMapOvr>
  <mc:AlternateContent xmlns:mc="http://schemas.openxmlformats.org/markup-compatibility/2006">
    <mc:Choice xmlns:p14="http://schemas.microsoft.com/office/powerpoint/2010/main" Requires="p14">
      <p:transition p14:dur="10" advTm="6068"/>
    </mc:Choice>
    <mc:Fallback>
      <p:transition advTm="6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3" name="Content Placeholder 2"/>
          <p:cNvSpPr>
            <a:spLocks noGrp="1"/>
          </p:cNvSpPr>
          <p:nvPr>
            <p:ph idx="1"/>
          </p:nvPr>
        </p:nvSpPr>
        <p:spPr/>
        <p:txBody>
          <a:bodyPr>
            <a:normAutofit fontScale="92500"/>
          </a:bodyPr>
          <a:lstStyle/>
          <a:p>
            <a:r>
              <a:rPr lang="en-US" dirty="0" smtClean="0"/>
              <a:t>A </a:t>
            </a:r>
            <a:r>
              <a:rPr lang="en-US" dirty="0" smtClean="0"/>
              <a:t>quick </a:t>
            </a:r>
            <a:r>
              <a:rPr lang="en-US" dirty="0"/>
              <a:t>o</a:t>
            </a:r>
            <a:r>
              <a:rPr lang="en-US" dirty="0" smtClean="0"/>
              <a:t>verview </a:t>
            </a:r>
            <a:r>
              <a:rPr lang="en-US" dirty="0" smtClean="0"/>
              <a:t>of college </a:t>
            </a:r>
            <a:r>
              <a:rPr lang="en-US" dirty="0"/>
              <a:t>s</a:t>
            </a:r>
            <a:r>
              <a:rPr lang="en-US" dirty="0" smtClean="0"/>
              <a:t>tudents </a:t>
            </a:r>
            <a:r>
              <a:rPr lang="en-US" dirty="0"/>
              <a:t>d</a:t>
            </a:r>
            <a:r>
              <a:rPr lang="en-US" dirty="0" smtClean="0"/>
              <a:t>rinking habits</a:t>
            </a:r>
          </a:p>
          <a:p>
            <a:r>
              <a:rPr lang="en-US" dirty="0" smtClean="0"/>
              <a:t>University Drinking </a:t>
            </a:r>
            <a:r>
              <a:rPr lang="en-US" dirty="0" smtClean="0"/>
              <a:t>Policies and Sanctions?</a:t>
            </a:r>
            <a:endParaRPr lang="en-US" dirty="0" smtClean="0"/>
          </a:p>
          <a:p>
            <a:r>
              <a:rPr lang="en-US" dirty="0" smtClean="0"/>
              <a:t>How can we assess what students are retaining from these </a:t>
            </a:r>
            <a:r>
              <a:rPr lang="en-US" dirty="0" smtClean="0"/>
              <a:t>alcohol sanctions</a:t>
            </a:r>
            <a:r>
              <a:rPr lang="en-US" dirty="0" smtClean="0"/>
              <a:t>?  </a:t>
            </a:r>
          </a:p>
          <a:p>
            <a:r>
              <a:rPr lang="en-US" dirty="0" smtClean="0"/>
              <a:t>How can assessing the alcohol use of college students impact your college or </a:t>
            </a:r>
            <a:r>
              <a:rPr lang="en-US" dirty="0" smtClean="0"/>
              <a:t>university?</a:t>
            </a:r>
            <a:endParaRPr 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81169804"/>
      </p:ext>
    </p:extLst>
  </p:cSld>
  <p:clrMapOvr>
    <a:masterClrMapping/>
  </p:clrMapOvr>
  <mc:AlternateContent xmlns:mc="http://schemas.openxmlformats.org/markup-compatibility/2006">
    <mc:Choice xmlns:p14="http://schemas.microsoft.com/office/powerpoint/2010/main" Requires="p14">
      <p:transition p14:dur="10" advTm="36091"/>
    </mc:Choice>
    <mc:Fallback>
      <p:transition advTm="36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College Student Alcohol Use a Problem?</a:t>
            </a:r>
            <a:endParaRPr lang="en-US" dirty="0"/>
          </a:p>
        </p:txBody>
      </p:sp>
      <p:sp>
        <p:nvSpPr>
          <p:cNvPr id="3" name="Content Placeholder 2"/>
          <p:cNvSpPr>
            <a:spLocks noGrp="1"/>
          </p:cNvSpPr>
          <p:nvPr>
            <p:ph idx="1"/>
          </p:nvPr>
        </p:nvSpPr>
        <p:spPr/>
        <p:txBody>
          <a:bodyPr/>
          <a:lstStyle/>
          <a:p>
            <a:r>
              <a:rPr lang="en-US" dirty="0" smtClean="0"/>
              <a:t>Let’s look at the following</a:t>
            </a:r>
          </a:p>
          <a:p>
            <a:pPr lvl="1"/>
            <a:r>
              <a:rPr lang="en-US" dirty="0" smtClean="0"/>
              <a:t>Death</a:t>
            </a:r>
          </a:p>
          <a:p>
            <a:pPr lvl="1"/>
            <a:r>
              <a:rPr lang="en-US" dirty="0" smtClean="0"/>
              <a:t>Injury</a:t>
            </a:r>
          </a:p>
          <a:p>
            <a:pPr lvl="1"/>
            <a:r>
              <a:rPr lang="en-US" dirty="0" smtClean="0"/>
              <a:t>Unsafe Sex </a:t>
            </a:r>
            <a:r>
              <a:rPr lang="en-US" dirty="0" smtClean="0"/>
              <a:t>Academic </a:t>
            </a:r>
            <a:r>
              <a:rPr lang="en-US" dirty="0" smtClean="0"/>
              <a:t>Problems</a:t>
            </a:r>
          </a:p>
          <a:p>
            <a:pPr lvl="1"/>
            <a:r>
              <a:rPr lang="en-US" dirty="0" smtClean="0"/>
              <a:t>Health </a:t>
            </a:r>
            <a:r>
              <a:rPr lang="en-US" dirty="0" smtClean="0"/>
              <a:t>Problems</a:t>
            </a:r>
          </a:p>
          <a:p>
            <a:pPr lvl="1"/>
            <a:r>
              <a:rPr lang="en-US" dirty="0" smtClean="0"/>
              <a:t>With </a:t>
            </a:r>
            <a:r>
              <a:rPr lang="en-US" dirty="0" smtClean="0"/>
              <a:t>high numbers like these what are College Administrators doing to educate students about responsible drinking?</a:t>
            </a:r>
            <a:endParaRPr lang="en-US"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40767962"/>
      </p:ext>
    </p:extLst>
  </p:cSld>
  <p:clrMapOvr>
    <a:masterClrMapping/>
  </p:clrMapOvr>
  <mc:AlternateContent xmlns:mc="http://schemas.openxmlformats.org/markup-compatibility/2006">
    <mc:Choice xmlns:p14="http://schemas.microsoft.com/office/powerpoint/2010/main" Requires="p14">
      <p:transition p14:dur="10" advTm="72811"/>
    </mc:Choice>
    <mc:Fallback>
      <p:transition advTm="72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on Campus</a:t>
            </a:r>
            <a:endParaRPr lang="en-US" dirty="0"/>
          </a:p>
        </p:txBody>
      </p:sp>
      <p:sp>
        <p:nvSpPr>
          <p:cNvPr id="3" name="Content Placeholder 2"/>
          <p:cNvSpPr>
            <a:spLocks noGrp="1"/>
          </p:cNvSpPr>
          <p:nvPr>
            <p:ph idx="1"/>
          </p:nvPr>
        </p:nvSpPr>
        <p:spPr/>
        <p:txBody>
          <a:bodyPr>
            <a:normAutofit fontScale="92500"/>
          </a:bodyPr>
          <a:lstStyle/>
          <a:p>
            <a:pPr marL="457200" lvl="1" indent="0">
              <a:buNone/>
            </a:pPr>
            <a:r>
              <a:rPr lang="en-US" dirty="0" smtClean="0"/>
              <a:t>Dry </a:t>
            </a:r>
            <a:r>
              <a:rPr lang="en-US" dirty="0" smtClean="0"/>
              <a:t>Campus</a:t>
            </a:r>
          </a:p>
          <a:p>
            <a:pPr lvl="2"/>
            <a:r>
              <a:rPr lang="en-US" dirty="0" smtClean="0"/>
              <a:t>NO ALCOHOL IS PREMITTED ON CAMPUS OR IN RESIDENCE HALLS, REGARDLESS OF </a:t>
            </a:r>
            <a:r>
              <a:rPr lang="en-US" dirty="0" smtClean="0"/>
              <a:t>AGE</a:t>
            </a:r>
            <a:r>
              <a:rPr lang="en-US" dirty="0"/>
              <a:t> </a:t>
            </a:r>
            <a:r>
              <a:rPr lang="en-US" dirty="0" smtClean="0"/>
              <a:t>OR EVENT</a:t>
            </a:r>
            <a:endParaRPr lang="en-US" dirty="0" smtClean="0"/>
          </a:p>
          <a:p>
            <a:pPr marL="457200" lvl="1" indent="0">
              <a:buNone/>
            </a:pPr>
            <a:r>
              <a:rPr lang="en-US" dirty="0" smtClean="0"/>
              <a:t>“Moist” Campus</a:t>
            </a:r>
          </a:p>
          <a:p>
            <a:pPr lvl="2"/>
            <a:r>
              <a:rPr lang="en-US" dirty="0" smtClean="0"/>
              <a:t>ALCOHOL IS PREMITTED IN CAMPUS APARTMENTS, OR SPECAIL EVENTS WITH PRIOR APPROVAL</a:t>
            </a:r>
          </a:p>
          <a:p>
            <a:pPr marL="457200" lvl="1" indent="0">
              <a:buNone/>
            </a:pPr>
            <a:r>
              <a:rPr lang="en-US" dirty="0" smtClean="0"/>
              <a:t>Wet </a:t>
            </a:r>
            <a:r>
              <a:rPr lang="en-US" dirty="0" smtClean="0"/>
              <a:t>Campus </a:t>
            </a:r>
          </a:p>
          <a:p>
            <a:pPr lvl="2"/>
            <a:r>
              <a:rPr lang="en-US" dirty="0" smtClean="0"/>
              <a:t>STUDENTS MAY DRINK ON CAMPUS IF THEY ARE OF AGE, AND FOLLOW THE COMMUNITY STANDARDS. </a:t>
            </a:r>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82005517"/>
      </p:ext>
    </p:extLst>
  </p:cSld>
  <p:clrMapOvr>
    <a:masterClrMapping/>
  </p:clrMapOvr>
  <mc:AlternateContent xmlns:mc="http://schemas.openxmlformats.org/markup-compatibility/2006">
    <mc:Choice xmlns:p14="http://schemas.microsoft.com/office/powerpoint/2010/main" Requires="p14">
      <p:transition p14:dur="10" advTm="32482"/>
    </mc:Choice>
    <mc:Fallback>
      <p:transition advTm="32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Tennessee Tech University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Dry Campus</a:t>
            </a:r>
          </a:p>
          <a:p>
            <a:r>
              <a:rPr lang="en-US" dirty="0" smtClean="0"/>
              <a:t>According to the Tennessee Tech University Student Code </a:t>
            </a:r>
            <a:r>
              <a:rPr lang="en-US" dirty="0"/>
              <a:t>of Conduct, </a:t>
            </a:r>
            <a:r>
              <a:rPr lang="en-US" dirty="0" smtClean="0"/>
              <a:t>“The </a:t>
            </a:r>
            <a:r>
              <a:rPr lang="en-US" dirty="0"/>
              <a:t>use, possession, distribution, sale, or manufacture of alcoholic beverages, or public intoxication on TTU owned or controlled property, at a TTU sponsored event, or property owned or controlled by an affiliated clinical site is </a:t>
            </a:r>
            <a:r>
              <a:rPr lang="en-US" dirty="0" smtClean="0"/>
              <a:t>prohibited” (TTU, 2011) </a:t>
            </a:r>
          </a:p>
          <a:p>
            <a:r>
              <a:rPr lang="en-US" dirty="0" smtClean="0"/>
              <a:t>Possible Sanctions: Warning, Community Service, Reprimand, or Alcohol and Drug Counseling </a:t>
            </a:r>
          </a:p>
          <a:p>
            <a:pPr lvl="1"/>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21637687"/>
      </p:ext>
    </p:extLst>
  </p:cSld>
  <p:clrMapOvr>
    <a:masterClrMapping/>
  </p:clrMapOvr>
  <mc:AlternateContent xmlns:mc="http://schemas.openxmlformats.org/markup-compatibility/2006">
    <mc:Choice xmlns:p14="http://schemas.microsoft.com/office/powerpoint/2010/main" Requires="p14">
      <p:transition p14:dur="10" advTm="37322"/>
    </mc:Choice>
    <mc:Fallback>
      <p:transition advTm="37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Western Kentucky University </a:t>
            </a:r>
            <a:endParaRPr lang="en-US" dirty="0"/>
          </a:p>
        </p:txBody>
      </p:sp>
      <p:sp>
        <p:nvSpPr>
          <p:cNvPr id="3" name="Content Placeholder 2"/>
          <p:cNvSpPr>
            <a:spLocks noGrp="1"/>
          </p:cNvSpPr>
          <p:nvPr>
            <p:ph idx="1"/>
          </p:nvPr>
        </p:nvSpPr>
        <p:spPr>
          <a:xfrm>
            <a:off x="457200" y="1600200"/>
            <a:ext cx="8229600" cy="5029200"/>
          </a:xfrm>
        </p:spPr>
        <p:txBody>
          <a:bodyPr>
            <a:normAutofit fontScale="62500" lnSpcReduction="20000"/>
          </a:bodyPr>
          <a:lstStyle/>
          <a:p>
            <a:r>
              <a:rPr lang="en-US" dirty="0" smtClean="0"/>
              <a:t>“Moist Campus” – Alcohol is not allowed on campus, with the exception of home football games when students who are over the age of 21 can consume alcohol prior to kickoff. </a:t>
            </a:r>
          </a:p>
          <a:p>
            <a:pPr marL="0" indent="0">
              <a:buNone/>
            </a:pPr>
            <a:endParaRPr lang="en-US" dirty="0" smtClean="0"/>
          </a:p>
          <a:p>
            <a:r>
              <a:rPr lang="en-US" dirty="0" smtClean="0"/>
              <a:t>Western Kentucky University has a “Three Strikes” Alcohol Policy. (WKU, 2011)</a:t>
            </a:r>
          </a:p>
          <a:p>
            <a:r>
              <a:rPr lang="en-US" dirty="0" smtClean="0"/>
              <a:t>According to the Student Code of Conduct…</a:t>
            </a:r>
          </a:p>
          <a:p>
            <a:pPr marL="971550" lvl="1" indent="-514350">
              <a:buFont typeface="+mj-lt"/>
              <a:buAutoNum type="arabicPeriod"/>
            </a:pPr>
            <a:r>
              <a:rPr lang="en-US" dirty="0"/>
              <a:t> </a:t>
            </a:r>
            <a:r>
              <a:rPr lang="en-US" dirty="0" smtClean="0"/>
              <a:t>“</a:t>
            </a:r>
            <a:r>
              <a:rPr lang="en-US" sz="2900" dirty="0" smtClean="0"/>
              <a:t>If </a:t>
            </a:r>
            <a:r>
              <a:rPr lang="en-US" sz="2900" dirty="0"/>
              <a:t>you are under 21, it is against the student code of conduct for you to </a:t>
            </a:r>
            <a:r>
              <a:rPr lang="en-US" sz="2900" dirty="0" smtClean="0"/>
              <a:t>drink.”</a:t>
            </a:r>
          </a:p>
          <a:p>
            <a:pPr marL="971550" lvl="1" indent="-514350">
              <a:buFont typeface="+mj-lt"/>
              <a:buAutoNum type="arabicPeriod"/>
            </a:pPr>
            <a:r>
              <a:rPr lang="en-US" sz="2900" dirty="0" smtClean="0"/>
              <a:t>“It </a:t>
            </a:r>
            <a:r>
              <a:rPr lang="en-US" sz="2900" dirty="0"/>
              <a:t>is against the student code of conduct for anyone to buy alcohol  for someone under 21</a:t>
            </a:r>
            <a:r>
              <a:rPr lang="en-US" sz="2900" dirty="0" smtClean="0"/>
              <a:t>.”</a:t>
            </a:r>
            <a:endParaRPr lang="en-US" sz="2900" dirty="0"/>
          </a:p>
          <a:p>
            <a:pPr marL="971550" lvl="1" indent="-514350">
              <a:buFont typeface="+mj-lt"/>
              <a:buAutoNum type="arabicPeriod"/>
            </a:pPr>
            <a:r>
              <a:rPr lang="en-US" sz="2900" dirty="0" smtClean="0"/>
              <a:t>“It </a:t>
            </a:r>
            <a:r>
              <a:rPr lang="en-US" sz="2900" dirty="0"/>
              <a:t>is against the student code of conduct for anyone to be drunk in public or to drive while drunk</a:t>
            </a:r>
            <a:r>
              <a:rPr lang="en-US" sz="2900" dirty="0" smtClean="0"/>
              <a:t>.”</a:t>
            </a:r>
            <a:endParaRPr lang="en-US" sz="2900" dirty="0"/>
          </a:p>
          <a:p>
            <a:pPr marL="971550" lvl="1" indent="-514350">
              <a:buFont typeface="+mj-lt"/>
              <a:buAutoNum type="arabicPeriod"/>
            </a:pPr>
            <a:r>
              <a:rPr lang="en-US" sz="2900" dirty="0" smtClean="0"/>
              <a:t>“It </a:t>
            </a:r>
            <a:r>
              <a:rPr lang="en-US" sz="2900" dirty="0"/>
              <a:t>is a violation of the student code of conduct for your drunken behavior to disturb someone else’s ability to sleep, study, or live peacefully</a:t>
            </a:r>
            <a:r>
              <a:rPr lang="en-US" sz="2900" dirty="0" smtClean="0"/>
              <a:t>.” </a:t>
            </a:r>
            <a:endParaRPr lang="en-US" sz="2900" dirty="0"/>
          </a:p>
          <a:p>
            <a:pPr marL="971550" lvl="1" indent="-514350">
              <a:buFont typeface="+mj-lt"/>
              <a:buAutoNum type="arabicPeriod"/>
            </a:pPr>
            <a:r>
              <a:rPr lang="en-US" sz="2900" dirty="0" smtClean="0"/>
              <a:t>“It </a:t>
            </a:r>
            <a:r>
              <a:rPr lang="en-US" sz="2900" dirty="0"/>
              <a:t>is a violation of the student code of conduct for you to hurt or endanger yourself or someone else through drinking</a:t>
            </a:r>
            <a:r>
              <a:rPr lang="en-US" sz="2900" dirty="0" smtClean="0"/>
              <a:t>.” </a:t>
            </a:r>
            <a:endParaRPr lang="en-US" sz="2900" dirty="0"/>
          </a:p>
          <a:p>
            <a:pPr lvl="1"/>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04768436"/>
      </p:ext>
    </p:extLst>
  </p:cSld>
  <p:clrMapOvr>
    <a:masterClrMapping/>
  </p:clrMapOvr>
  <mc:AlternateContent xmlns:mc="http://schemas.openxmlformats.org/markup-compatibility/2006">
    <mc:Choice xmlns:p14="http://schemas.microsoft.com/office/powerpoint/2010/main" Requires="p14">
      <p:transition p14:dur="10" advTm="54260"/>
    </mc:Choice>
    <mc:Fallback>
      <p:transition advTm="54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Western Kentucky University</a:t>
            </a:r>
            <a:endParaRPr lang="en-US" dirty="0"/>
          </a:p>
        </p:txBody>
      </p:sp>
      <p:sp>
        <p:nvSpPr>
          <p:cNvPr id="3" name="Content Placeholder 2"/>
          <p:cNvSpPr>
            <a:spLocks noGrp="1"/>
          </p:cNvSpPr>
          <p:nvPr>
            <p:ph idx="1"/>
          </p:nvPr>
        </p:nvSpPr>
        <p:spPr/>
        <p:txBody>
          <a:bodyPr>
            <a:normAutofit fontScale="92500"/>
          </a:bodyPr>
          <a:lstStyle/>
          <a:p>
            <a:r>
              <a:rPr lang="en-US" dirty="0" smtClean="0"/>
              <a:t>Possible Sanctions</a:t>
            </a:r>
          </a:p>
          <a:p>
            <a:pPr lvl="1"/>
            <a:r>
              <a:rPr lang="en-US" dirty="0" smtClean="0"/>
              <a:t>“1</a:t>
            </a:r>
            <a:r>
              <a:rPr lang="en-US" baseline="30000" dirty="0" smtClean="0"/>
              <a:t>st</a:t>
            </a:r>
            <a:r>
              <a:rPr lang="en-US" dirty="0" smtClean="0"/>
              <a:t> Strike”… Written disciplinary agreement and an educational experience</a:t>
            </a:r>
          </a:p>
          <a:p>
            <a:pPr lvl="1"/>
            <a:r>
              <a:rPr lang="en-US" dirty="0" smtClean="0"/>
              <a:t>“2</a:t>
            </a:r>
            <a:r>
              <a:rPr lang="en-US" baseline="30000" dirty="0" smtClean="0"/>
              <a:t>nd</a:t>
            </a:r>
            <a:r>
              <a:rPr lang="en-US" dirty="0" smtClean="0"/>
              <a:t> Strike”… Probation and an educational experience</a:t>
            </a:r>
          </a:p>
          <a:p>
            <a:pPr lvl="1"/>
            <a:r>
              <a:rPr lang="en-US" dirty="0" smtClean="0"/>
              <a:t>“3</a:t>
            </a:r>
            <a:r>
              <a:rPr lang="en-US" baseline="30000" dirty="0" smtClean="0"/>
              <a:t>rd</a:t>
            </a:r>
            <a:r>
              <a:rPr lang="en-US" dirty="0" smtClean="0"/>
              <a:t> Strike”… Separation or suspension from the University</a:t>
            </a:r>
          </a:p>
          <a:p>
            <a:pPr marL="457200" lvl="1" indent="0">
              <a:buNone/>
            </a:pPr>
            <a:r>
              <a:rPr lang="en-US" dirty="0" smtClean="0"/>
              <a:t>All of the these sanctions are likely, but each offense is treated on a case by case basis. (WKU, 2011)    </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90741579"/>
      </p:ext>
    </p:extLst>
  </p:cSld>
  <p:clrMapOvr>
    <a:masterClrMapping/>
  </p:clrMapOvr>
  <mc:AlternateContent xmlns:mc="http://schemas.openxmlformats.org/markup-compatibility/2006">
    <mc:Choice xmlns:p14="http://schemas.microsoft.com/office/powerpoint/2010/main" Requires="p14">
      <p:transition p14:dur="10" advTm="31808"/>
    </mc:Choice>
    <mc:Fallback>
      <p:transition advTm="31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University of San Diego </a:t>
            </a:r>
            <a:endParaRPr lang="en-US" dirty="0"/>
          </a:p>
        </p:txBody>
      </p:sp>
      <p:sp>
        <p:nvSpPr>
          <p:cNvPr id="3" name="Content Placeholder 2"/>
          <p:cNvSpPr>
            <a:spLocks noGrp="1"/>
          </p:cNvSpPr>
          <p:nvPr>
            <p:ph idx="1"/>
          </p:nvPr>
        </p:nvSpPr>
        <p:spPr>
          <a:xfrm>
            <a:off x="457200" y="1600200"/>
            <a:ext cx="8229600" cy="5029200"/>
          </a:xfrm>
        </p:spPr>
        <p:txBody>
          <a:bodyPr>
            <a:normAutofit fontScale="77500" lnSpcReduction="20000"/>
          </a:bodyPr>
          <a:lstStyle/>
          <a:p>
            <a:r>
              <a:rPr lang="en-US" sz="3400" dirty="0" smtClean="0"/>
              <a:t>Wet Campus</a:t>
            </a:r>
          </a:p>
          <a:p>
            <a:r>
              <a:rPr lang="en-US" sz="3400" dirty="0" smtClean="0"/>
              <a:t>According to the Campus </a:t>
            </a:r>
            <a:r>
              <a:rPr lang="en-US" sz="3400" dirty="0"/>
              <a:t>Alcohol policy, “Possession and consumption of alcohol is permitted by persons 21 years of age or older only in private rooms within University residence halls, where at least one assigned resident is 21 years of age or older, except as noted below. Possession, consumption and storage of alcohol is prohibited in all residential common areas, </a:t>
            </a:r>
            <a:r>
              <a:rPr lang="en-US" sz="3400" dirty="0" err="1"/>
              <a:t>eg</a:t>
            </a:r>
            <a:r>
              <a:rPr lang="en-US" sz="3400" dirty="0"/>
              <a:t>. lobbies, public lounges, hallways, stairwells, common bathrooms, landings, common kitchens, balconies, patios, closets or outdoor areas</a:t>
            </a:r>
            <a:r>
              <a:rPr lang="en-US" sz="3400" dirty="0" smtClean="0"/>
              <a:t>.” (USD, 2012)</a:t>
            </a:r>
          </a:p>
          <a:p>
            <a:r>
              <a:rPr lang="en-US" sz="3400" dirty="0" smtClean="0"/>
              <a:t>Possible Sanctions: Warning, Educational Sanctions, Fines, Loss of Privileges  </a:t>
            </a:r>
            <a:endParaRPr lang="en-US" sz="3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2817056"/>
      </p:ext>
    </p:extLst>
  </p:cSld>
  <p:clrMapOvr>
    <a:masterClrMapping/>
  </p:clrMapOvr>
  <mc:AlternateContent xmlns:mc="http://schemas.openxmlformats.org/markup-compatibility/2006">
    <mc:Choice xmlns:p14="http://schemas.microsoft.com/office/powerpoint/2010/main" Requires="p14">
      <p:transition p14:dur="10" advTm="49147"/>
    </mc:Choice>
    <mc:Fallback>
      <p:transition advTm="49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P030000471">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5141E58-95BD-4430-929E-A461F531BC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TP030000471</Template>
  <TotalTime>7293</TotalTime>
  <Words>1146</Words>
  <Application>Microsoft Office PowerPoint</Application>
  <PresentationFormat>On-screen Show (4:3)</PresentationFormat>
  <Paragraphs>127</Paragraphs>
  <Slides>22</Slides>
  <Notes>0</Notes>
  <HiddenSlides>0</HiddenSlides>
  <MMClips>22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TP030000471</vt:lpstr>
      <vt:lpstr>Understanding the Need For Alcohol Assessment in College Students: An Overview</vt:lpstr>
      <vt:lpstr>Nikki Eversole </vt:lpstr>
      <vt:lpstr>Objective</vt:lpstr>
      <vt:lpstr>Is College Student Alcohol Use a Problem?</vt:lpstr>
      <vt:lpstr>Alcohol on Campus</vt:lpstr>
      <vt:lpstr>Tennessee Tech University </vt:lpstr>
      <vt:lpstr>Western Kentucky University </vt:lpstr>
      <vt:lpstr>Western Kentucky University</vt:lpstr>
      <vt:lpstr>The University of San Diego </vt:lpstr>
      <vt:lpstr>How Do You Assess College Drinking?</vt:lpstr>
      <vt:lpstr>eChug</vt:lpstr>
      <vt:lpstr>eChug Alcohol Assessment</vt:lpstr>
      <vt:lpstr>eChug Alcohol Assessment</vt:lpstr>
      <vt:lpstr>eChug</vt:lpstr>
      <vt:lpstr>National College Health Assessment</vt:lpstr>
      <vt:lpstr>Alcohol 101 </vt:lpstr>
      <vt:lpstr>Assessment Cost</vt:lpstr>
      <vt:lpstr>Assessment Costs</vt:lpstr>
      <vt:lpstr>Assessment Costs</vt:lpstr>
      <vt:lpstr>Implications </vt:lpstr>
      <vt:lpstr>References </vt:lpstr>
      <vt:lpstr>Thank You</vt:lpstr>
    </vt:vector>
  </TitlesOfParts>
  <Company>Western Kentucky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 in the Need For Alcohol Assessment in College Students: An Overview</dc:title>
  <dc:creator>Eversole, Nikki</dc:creator>
  <cp:lastModifiedBy>Eversole, Nikki</cp:lastModifiedBy>
  <cp:revision>38</cp:revision>
  <dcterms:created xsi:type="dcterms:W3CDTF">2012-04-19T15:43:05Z</dcterms:created>
  <dcterms:modified xsi:type="dcterms:W3CDTF">2012-04-26T20:34:40Z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TC300004719990</vt:lpwstr>
  </property>
</Properties>
</file>