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57" r:id="rId5"/>
    <p:sldId id="261" r:id="rId6"/>
    <p:sldId id="269" r:id="rId7"/>
    <p:sldId id="264" r:id="rId8"/>
    <p:sldId id="266" r:id="rId9"/>
    <p:sldId id="268" r:id="rId10"/>
    <p:sldId id="270" r:id="rId11"/>
    <p:sldId id="280" r:id="rId12"/>
    <p:sldId id="281" r:id="rId13"/>
    <p:sldId id="285" r:id="rId14"/>
    <p:sldId id="286" r:id="rId15"/>
    <p:sldId id="271" r:id="rId16"/>
    <p:sldId id="313" r:id="rId17"/>
    <p:sldId id="279" r:id="rId18"/>
    <p:sldId id="282" r:id="rId19"/>
    <p:sldId id="293" r:id="rId20"/>
    <p:sldId id="284" r:id="rId21"/>
    <p:sldId id="320" r:id="rId22"/>
    <p:sldId id="273" r:id="rId23"/>
    <p:sldId id="288" r:id="rId24"/>
    <p:sldId id="267" r:id="rId25"/>
    <p:sldId id="289" r:id="rId26"/>
    <p:sldId id="276" r:id="rId27"/>
    <p:sldId id="278" r:id="rId28"/>
    <p:sldId id="290" r:id="rId29"/>
    <p:sldId id="291" r:id="rId30"/>
    <p:sldId id="292" r:id="rId31"/>
    <p:sldId id="318" r:id="rId32"/>
    <p:sldId id="294" r:id="rId33"/>
    <p:sldId id="310" r:id="rId34"/>
    <p:sldId id="312" r:id="rId35"/>
    <p:sldId id="311" r:id="rId36"/>
    <p:sldId id="283" r:id="rId37"/>
    <p:sldId id="295" r:id="rId38"/>
    <p:sldId id="277" r:id="rId39"/>
    <p:sldId id="307" r:id="rId40"/>
    <p:sldId id="274" r:id="rId41"/>
    <p:sldId id="296" r:id="rId42"/>
    <p:sldId id="297" r:id="rId43"/>
    <p:sldId id="299" r:id="rId44"/>
    <p:sldId id="298" r:id="rId45"/>
    <p:sldId id="301" r:id="rId46"/>
    <p:sldId id="300" r:id="rId47"/>
    <p:sldId id="302" r:id="rId48"/>
    <p:sldId id="305" r:id="rId49"/>
    <p:sldId id="275" r:id="rId50"/>
    <p:sldId id="314" r:id="rId51"/>
    <p:sldId id="316" r:id="rId52"/>
    <p:sldId id="319" r:id="rId53"/>
    <p:sldId id="317" r:id="rId54"/>
    <p:sldId id="315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008000"/>
    <a:srgbClr val="0C1F32"/>
    <a:srgbClr val="050D15"/>
    <a:srgbClr val="0A1828"/>
    <a:srgbClr val="3366FF"/>
    <a:srgbClr val="0099CC"/>
    <a:srgbClr val="3333CC"/>
    <a:srgbClr val="FF33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EAEB-C8B2-45AD-9CD3-3CC929E66442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A305-6614-4A14-A746-B51712BA8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723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EAEB-C8B2-45AD-9CD3-3CC929E66442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A305-6614-4A14-A746-B51712BA8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843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EAEB-C8B2-45AD-9CD3-3CC929E66442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A305-6614-4A14-A746-B51712BA8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456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EAEB-C8B2-45AD-9CD3-3CC929E66442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A305-6614-4A14-A746-B51712BA8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748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EAEB-C8B2-45AD-9CD3-3CC929E66442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A305-6614-4A14-A746-B51712BA8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44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EAEB-C8B2-45AD-9CD3-3CC929E66442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A305-6614-4A14-A746-B51712BA8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56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EAEB-C8B2-45AD-9CD3-3CC929E66442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A305-6614-4A14-A746-B51712BA8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033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EAEB-C8B2-45AD-9CD3-3CC929E66442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A305-6614-4A14-A746-B51712BA8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477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EAEB-C8B2-45AD-9CD3-3CC929E66442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A305-6614-4A14-A746-B51712BA8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674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EAEB-C8B2-45AD-9CD3-3CC929E66442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A305-6614-4A14-A746-B51712BA8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665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EAEB-C8B2-45AD-9CD3-3CC929E66442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A305-6614-4A14-A746-B51712BA8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86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2EAEB-C8B2-45AD-9CD3-3CC929E66442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DA305-6614-4A14-A746-B51712BA8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697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mailto:mikerogers@utk.edu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5287"/>
            <a:ext cx="9144000" cy="60674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800" y="396124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chemeClr val="bg1"/>
                </a:solidFill>
              </a:rPr>
              <a:t>Sharing Insight and Experience from an Alma Implementation</a:t>
            </a:r>
            <a:endParaRPr lang="en-US" sz="4000" b="1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5020887"/>
            <a:ext cx="6781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chemeClr val="bg1"/>
                </a:solidFill>
              </a:rPr>
              <a:t>Mike Rogers</a:t>
            </a:r>
          </a:p>
          <a:p>
            <a:r>
              <a:rPr lang="en-US" sz="2800" smtClean="0">
                <a:solidFill>
                  <a:schemeClr val="bg1"/>
                </a:solidFill>
              </a:rPr>
              <a:t>University of Tennessee</a:t>
            </a:r>
          </a:p>
          <a:p>
            <a:r>
              <a:rPr lang="en-US" sz="2800" smtClean="0">
                <a:solidFill>
                  <a:schemeClr val="bg1"/>
                </a:solidFill>
              </a:rPr>
              <a:t>Keynote Address, eBUG 2015 – Lexington, KY</a:t>
            </a:r>
            <a:endParaRPr lang="en-US" sz="2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10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295400"/>
            <a:ext cx="739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chemeClr val="bg1"/>
                </a:solidFill>
              </a:rPr>
              <a:t>Overview of Alma Implementation Process</a:t>
            </a:r>
            <a:endParaRPr lang="en-US" sz="4800" b="1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688" y="3200400"/>
            <a:ext cx="2916819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15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smtClean="0"/>
              <a:t>UT Project Team</a:t>
            </a:r>
            <a:endParaRPr lang="en-US" b="1" u="sn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smtClean="0"/>
              <a:t>Project Manager</a:t>
            </a:r>
            <a:endParaRPr lang="en-US" i="1" smtClean="0"/>
          </a:p>
          <a:p>
            <a:r>
              <a:rPr lang="en-US" smtClean="0"/>
              <a:t>Technical Lead/Overall Data Expert</a:t>
            </a:r>
            <a:endParaRPr lang="en-US" i="1" smtClean="0"/>
          </a:p>
          <a:p>
            <a:r>
              <a:rPr lang="en-US" smtClean="0"/>
              <a:t>Data Expert, Acquisitions &amp; E-Resources</a:t>
            </a:r>
            <a:endParaRPr lang="en-US" i="1" smtClean="0"/>
          </a:p>
          <a:p>
            <a:r>
              <a:rPr lang="en-US" smtClean="0"/>
              <a:t>Data Expert, Fulfillment</a:t>
            </a:r>
            <a:endParaRPr lang="en-US" i="1" smtClean="0"/>
          </a:p>
          <a:p>
            <a:r>
              <a:rPr lang="en-US" smtClean="0"/>
              <a:t>Data Expert, Resource Management</a:t>
            </a:r>
            <a:endParaRPr lang="en-US" i="1" smtClean="0"/>
          </a:p>
          <a:p>
            <a:r>
              <a:rPr lang="en-US" smtClean="0"/>
              <a:t>Functional Expert, Acquisitions </a:t>
            </a:r>
            <a:r>
              <a:rPr lang="en-US" i="1" smtClean="0"/>
              <a:t>(2)</a:t>
            </a:r>
          </a:p>
          <a:p>
            <a:r>
              <a:rPr lang="en-US" smtClean="0"/>
              <a:t>Functional Expert, E-Resources </a:t>
            </a:r>
            <a:r>
              <a:rPr lang="en-US" i="1" smtClean="0"/>
              <a:t>(2)</a:t>
            </a:r>
          </a:p>
          <a:p>
            <a:r>
              <a:rPr lang="en-US" smtClean="0"/>
              <a:t>Functional Expert, Fulfillment </a:t>
            </a:r>
            <a:r>
              <a:rPr lang="en-US" i="1" smtClean="0"/>
              <a:t>(2)</a:t>
            </a:r>
          </a:p>
          <a:p>
            <a:r>
              <a:rPr lang="en-US" smtClean="0"/>
              <a:t>Functional Expert, Resource Management</a:t>
            </a:r>
            <a:endParaRPr lang="en-US" i="1" smtClean="0"/>
          </a:p>
          <a:p>
            <a:r>
              <a:rPr lang="en-US" smtClean="0"/>
              <a:t>Functional Expert, Primo</a:t>
            </a:r>
            <a:endParaRPr lang="en-US" i="1" smtClean="0"/>
          </a:p>
          <a:p>
            <a:endParaRPr lang="en-US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6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smtClean="0"/>
              <a:t>ExLibris Project Team</a:t>
            </a:r>
            <a:endParaRPr lang="en-US" b="1" u="sn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62400"/>
          </a:xfrm>
        </p:spPr>
        <p:txBody>
          <a:bodyPr/>
          <a:lstStyle/>
          <a:p>
            <a:r>
              <a:rPr lang="en-US" sz="3000" smtClean="0"/>
              <a:t>Project Manager</a:t>
            </a:r>
          </a:p>
          <a:p>
            <a:r>
              <a:rPr lang="en-US" sz="3000" smtClean="0"/>
              <a:t>Alma Implementation Consultant</a:t>
            </a:r>
          </a:p>
          <a:p>
            <a:r>
              <a:rPr lang="en-US" sz="3000" smtClean="0"/>
              <a:t>Alma Technical Lead</a:t>
            </a:r>
          </a:p>
          <a:p>
            <a:r>
              <a:rPr lang="en-US" sz="3000" smtClean="0"/>
              <a:t>Alma “Knowledge Guru”</a:t>
            </a:r>
          </a:p>
          <a:p>
            <a:r>
              <a:rPr lang="en-US" sz="3000" smtClean="0"/>
              <a:t>Primo Consultant</a:t>
            </a:r>
          </a:p>
          <a:p>
            <a:r>
              <a:rPr lang="en-US" sz="3000" smtClean="0"/>
              <a:t>Infrastructure Consultant</a:t>
            </a:r>
          </a:p>
          <a:p>
            <a:r>
              <a:rPr lang="en-US" sz="3000" smtClean="0"/>
              <a:t>Various Alma, Primo, &amp; Networking Experts</a:t>
            </a:r>
          </a:p>
          <a:p>
            <a:endParaRPr lang="en-US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40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smtClean="0"/>
              <a:t>Communication methods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b="1" smtClean="0"/>
              <a:t>Basecamp</a:t>
            </a:r>
          </a:p>
          <a:p>
            <a:pPr lvl="1"/>
            <a:r>
              <a:rPr lang="en-US" smtClean="0"/>
              <a:t>Project management software (desktop &amp; mobile)</a:t>
            </a:r>
          </a:p>
          <a:p>
            <a:pPr lvl="1"/>
            <a:r>
              <a:rPr lang="en-US" smtClean="0"/>
              <a:t>Topical threads</a:t>
            </a:r>
          </a:p>
          <a:p>
            <a:pPr lvl="1"/>
            <a:r>
              <a:rPr lang="en-US" smtClean="0"/>
              <a:t>Document storage</a:t>
            </a:r>
          </a:p>
          <a:p>
            <a:r>
              <a:rPr lang="en-US" b="1" smtClean="0"/>
              <a:t>Weekly status phone calls</a:t>
            </a:r>
          </a:p>
          <a:p>
            <a:pPr lvl="1"/>
            <a:r>
              <a:rPr lang="en-US" smtClean="0"/>
              <a:t>WebEx</a:t>
            </a:r>
            <a:endParaRPr lang="en-US"/>
          </a:p>
          <a:p>
            <a:r>
              <a:rPr lang="en-US" b="1" smtClean="0"/>
              <a:t>E-mail</a:t>
            </a:r>
            <a:r>
              <a:rPr lang="en-US" smtClean="0"/>
              <a:t> (</a:t>
            </a:r>
            <a:r>
              <a:rPr lang="en-US" i="1" smtClean="0"/>
              <a:t>lots</a:t>
            </a:r>
            <a:r>
              <a:rPr lang="en-US" smtClean="0"/>
              <a:t> of email…)</a:t>
            </a:r>
          </a:p>
          <a:p>
            <a:r>
              <a:rPr lang="en-US" b="1" smtClean="0"/>
              <a:t>Phone calls</a:t>
            </a:r>
          </a:p>
          <a:p>
            <a:r>
              <a:rPr lang="en-US" b="1" smtClean="0"/>
              <a:t>Two on-site visits</a:t>
            </a:r>
          </a:p>
          <a:p>
            <a:pPr lvl="1"/>
            <a:r>
              <a:rPr lang="en-US" smtClean="0"/>
              <a:t>Configuration Form overview</a:t>
            </a:r>
          </a:p>
          <a:p>
            <a:pPr lvl="1"/>
            <a:r>
              <a:rPr lang="en-US" smtClean="0"/>
              <a:t>2 day Alma Workshop</a:t>
            </a:r>
          </a:p>
        </p:txBody>
      </p:sp>
    </p:spTree>
    <p:extLst>
      <p:ext uri="{BB962C8B-B14F-4D97-AF65-F5344CB8AC3E}">
        <p14:creationId xmlns:p14="http://schemas.microsoft.com/office/powerpoint/2010/main" val="217036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198994" cy="1905000"/>
          </a:xfrm>
          <a:noFill/>
        </p:spPr>
        <p:txBody>
          <a:bodyPr>
            <a:normAutofit fontScale="90000"/>
          </a:bodyPr>
          <a:lstStyle/>
          <a:p>
            <a:r>
              <a:rPr lang="en-US" sz="3600" smtClean="0"/>
              <a:t>In spite of all these communication methods, </a:t>
            </a:r>
            <a:r>
              <a:rPr lang="en-US" sz="3600" b="1" i="1" smtClean="0"/>
              <a:t>the lack of face-to-face communication can be difficult </a:t>
            </a:r>
            <a:r>
              <a:rPr lang="en-US" sz="3600" smtClean="0"/>
              <a:t>during the implementation process</a:t>
            </a:r>
            <a:endParaRPr lang="en-US" sz="36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895600"/>
            <a:ext cx="4075606" cy="35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52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smtClean="0"/>
              <a:t>UT’s schedule: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4191000"/>
          </a:xfrm>
        </p:spPr>
        <p:txBody>
          <a:bodyPr>
            <a:normAutofit/>
          </a:bodyPr>
          <a:lstStyle/>
          <a:p>
            <a:r>
              <a:rPr lang="en-US" sz="2800" b="1" smtClean="0"/>
              <a:t>Six month process from Kickoff Meeting to Go-Live</a:t>
            </a:r>
            <a:endParaRPr lang="en-US" sz="2800" i="1" smtClean="0"/>
          </a:p>
          <a:p>
            <a:r>
              <a:rPr lang="en-US" sz="2800"/>
              <a:t>Weekly status phone calls between site &amp; </a:t>
            </a:r>
            <a:r>
              <a:rPr lang="en-US" sz="2800" smtClean="0"/>
              <a:t>ExLibris</a:t>
            </a:r>
            <a:endParaRPr lang="en-US" sz="2800" i="1" smtClean="0"/>
          </a:p>
          <a:p>
            <a:r>
              <a:rPr lang="en-US" sz="2800" smtClean="0"/>
              <a:t>Ongoing recorded trainings and Q&amp;A for first 3 months</a:t>
            </a:r>
          </a:p>
          <a:p>
            <a:r>
              <a:rPr lang="en-US" sz="2800" smtClean="0"/>
              <a:t>Sandbox access provided early on</a:t>
            </a:r>
          </a:p>
          <a:p>
            <a:r>
              <a:rPr lang="en-US" sz="2800" smtClean="0"/>
              <a:t>Migration Form, P2E file, 1</a:t>
            </a:r>
            <a:r>
              <a:rPr lang="en-US" sz="2800" baseline="30000" smtClean="0"/>
              <a:t>st</a:t>
            </a:r>
            <a:r>
              <a:rPr lang="en-US" sz="2800" smtClean="0"/>
              <a:t> Auto-extract due approx. five weeks after Kick-off</a:t>
            </a:r>
          </a:p>
          <a:p>
            <a:r>
              <a:rPr lang="en-US" sz="2800" smtClean="0"/>
              <a:t>Onsite configuration meeting July 21-22</a:t>
            </a:r>
          </a:p>
          <a:p>
            <a:r>
              <a:rPr lang="en-US" sz="2800" smtClean="0"/>
              <a:t>Configuration form due August 8</a:t>
            </a:r>
          </a:p>
        </p:txBody>
      </p:sp>
    </p:spTree>
    <p:extLst>
      <p:ext uri="{BB962C8B-B14F-4D97-AF65-F5344CB8AC3E}">
        <p14:creationId xmlns:p14="http://schemas.microsoft.com/office/powerpoint/2010/main" val="148121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smtClean="0"/>
              <a:t>UT’s schedule </a:t>
            </a:r>
            <a:r>
              <a:rPr lang="en-US" sz="4000" b="1" i="1" smtClean="0"/>
              <a:t>(cont.)</a:t>
            </a:r>
            <a:endParaRPr lang="en-US" sz="4000" b="1" i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001000" cy="4191000"/>
          </a:xfrm>
        </p:spPr>
        <p:txBody>
          <a:bodyPr>
            <a:normAutofit/>
          </a:bodyPr>
          <a:lstStyle/>
          <a:p>
            <a:r>
              <a:rPr lang="en-US" sz="2800"/>
              <a:t>Test load / production </a:t>
            </a:r>
            <a:r>
              <a:rPr lang="en-US" sz="2800" smtClean="0"/>
              <a:t>env. </a:t>
            </a:r>
            <a:r>
              <a:rPr lang="en-US" sz="2800"/>
              <a:t>delivered August 18</a:t>
            </a:r>
          </a:p>
          <a:p>
            <a:r>
              <a:rPr lang="en-US" sz="2800"/>
              <a:t>Primo delivered for testing September 15</a:t>
            </a:r>
          </a:p>
          <a:p>
            <a:r>
              <a:rPr lang="en-US" sz="2800"/>
              <a:t>Data checking August – October</a:t>
            </a:r>
          </a:p>
          <a:p>
            <a:r>
              <a:rPr lang="en-US" sz="2800"/>
              <a:t>Ongoing data clean-up in old system (e.g. Aleph)</a:t>
            </a:r>
          </a:p>
          <a:p>
            <a:r>
              <a:rPr lang="en-US" sz="2800"/>
              <a:t>Certification training during month of November</a:t>
            </a:r>
          </a:p>
          <a:p>
            <a:r>
              <a:rPr lang="en-US" sz="2800"/>
              <a:t>Cutover activities </a:t>
            </a:r>
            <a:r>
              <a:rPr lang="en-US" sz="2800" smtClean="0"/>
              <a:t>and final data extraction during December </a:t>
            </a:r>
            <a:r>
              <a:rPr lang="en-US" sz="2800"/>
              <a:t>8-17</a:t>
            </a:r>
          </a:p>
          <a:p>
            <a:r>
              <a:rPr lang="en-US" sz="2800"/>
              <a:t>Go Live December 18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27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pPr algn="l"/>
            <a:r>
              <a:rPr lang="en-US" sz="4000" b="1" smtClean="0"/>
              <a:t>Alma Reports &amp; Analytics Training</a:t>
            </a:r>
            <a:endParaRPr lang="en-US" sz="4000" b="1"/>
          </a:p>
        </p:txBody>
      </p:sp>
      <p:sp>
        <p:nvSpPr>
          <p:cNvPr id="4" name="Content Placeholder 11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8153399" cy="2992472"/>
          </a:xfrm>
        </p:spPr>
        <p:txBody>
          <a:bodyPr>
            <a:normAutofit fontScale="77500" lnSpcReduction="20000"/>
          </a:bodyPr>
          <a:lstStyle/>
          <a:p>
            <a:r>
              <a:rPr lang="en-US" sz="3200" dirty="0" smtClean="0">
                <a:cs typeface="Arial" panose="020B0604020202020204" pitchFamily="34" charset="0"/>
              </a:rPr>
              <a:t>WebEx Training Session (not on-site)</a:t>
            </a:r>
            <a:endParaRPr lang="en-US" sz="3200" dirty="0">
              <a:cs typeface="Arial" panose="020B0604020202020204" pitchFamily="34" charset="0"/>
            </a:endParaRPr>
          </a:p>
          <a:p>
            <a:pPr lvl="1"/>
            <a:r>
              <a:rPr lang="en-US" sz="2800" dirty="0">
                <a:cs typeface="Arial" panose="020B0604020202020204" pitchFamily="34" charset="0"/>
              </a:rPr>
              <a:t>UT had </a:t>
            </a:r>
            <a:r>
              <a:rPr lang="en-US" sz="2800" dirty="0" smtClean="0">
                <a:cs typeface="Arial" panose="020B0604020202020204" pitchFamily="34" charset="0"/>
              </a:rPr>
              <a:t>multiple attendees</a:t>
            </a:r>
          </a:p>
          <a:p>
            <a:pPr lvl="1"/>
            <a:r>
              <a:rPr lang="en-US" sz="2800" dirty="0" err="1" smtClean="0">
                <a:cs typeface="Arial" panose="020B0604020202020204" pitchFamily="34" charset="0"/>
              </a:rPr>
              <a:t>ExLibris</a:t>
            </a:r>
            <a:r>
              <a:rPr lang="en-US" sz="2800" dirty="0" smtClean="0">
                <a:cs typeface="Arial" panose="020B0604020202020204" pitchFamily="34" charset="0"/>
              </a:rPr>
              <a:t> trainer was excellent, with very relevant material</a:t>
            </a:r>
            <a:endParaRPr lang="en-US" sz="2800" dirty="0">
              <a:cs typeface="Arial" panose="020B0604020202020204" pitchFamily="34" charset="0"/>
            </a:endParaRPr>
          </a:p>
          <a:p>
            <a:r>
              <a:rPr lang="en-US" sz="3200" dirty="0" smtClean="0">
                <a:cs typeface="Arial" panose="020B0604020202020204" pitchFamily="34" charset="0"/>
              </a:rPr>
              <a:t>2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smtClean="0">
                <a:cs typeface="Arial" panose="020B0604020202020204" pitchFamily="34" charset="0"/>
              </a:rPr>
              <a:t>days:</a:t>
            </a:r>
            <a:endParaRPr lang="en-US" sz="3200" dirty="0">
              <a:cs typeface="Arial" panose="020B0604020202020204" pitchFamily="34" charset="0"/>
            </a:endParaRPr>
          </a:p>
          <a:p>
            <a:pPr lvl="1"/>
            <a:r>
              <a:rPr lang="en-US" sz="2800" dirty="0" smtClean="0">
                <a:cs typeface="Arial" panose="020B0604020202020204" pitchFamily="34" charset="0"/>
              </a:rPr>
              <a:t>Day </a:t>
            </a:r>
            <a:r>
              <a:rPr lang="en-US" sz="2800" dirty="0">
                <a:cs typeface="Arial" panose="020B0604020202020204" pitchFamily="34" charset="0"/>
              </a:rPr>
              <a:t>1 – </a:t>
            </a:r>
            <a:r>
              <a:rPr lang="en-US" sz="2800" dirty="0" smtClean="0">
                <a:cs typeface="Arial" panose="020B0604020202020204" pitchFamily="34" charset="0"/>
              </a:rPr>
              <a:t>Strategies and techniques for using Alma to perform record batch work, data cleanup, </a:t>
            </a:r>
            <a:r>
              <a:rPr lang="en-US" sz="2800" dirty="0" err="1" smtClean="0">
                <a:cs typeface="Arial" panose="020B0604020202020204" pitchFamily="34" charset="0"/>
              </a:rPr>
              <a:t>etc</a:t>
            </a:r>
            <a:r>
              <a:rPr lang="en-US" sz="2800" dirty="0" smtClean="0">
                <a:cs typeface="Arial" panose="020B0604020202020204" pitchFamily="34" charset="0"/>
              </a:rPr>
              <a:t> </a:t>
            </a:r>
            <a:endParaRPr lang="en-US" sz="2800" dirty="0">
              <a:cs typeface="Arial" panose="020B0604020202020204" pitchFamily="34" charset="0"/>
            </a:endParaRPr>
          </a:p>
          <a:p>
            <a:pPr lvl="1"/>
            <a:r>
              <a:rPr lang="en-US" sz="2800" dirty="0" smtClean="0">
                <a:cs typeface="Arial" panose="020B0604020202020204" pitchFamily="34" charset="0"/>
              </a:rPr>
              <a:t>Day 2 </a:t>
            </a:r>
            <a:r>
              <a:rPr lang="en-US" sz="2800" dirty="0">
                <a:cs typeface="Arial" panose="020B0604020202020204" pitchFamily="34" charset="0"/>
              </a:rPr>
              <a:t>– </a:t>
            </a:r>
            <a:r>
              <a:rPr lang="en-US" sz="2800" dirty="0" smtClean="0">
                <a:cs typeface="Arial" panose="020B0604020202020204" pitchFamily="34" charset="0"/>
              </a:rPr>
              <a:t>Analytics reporting</a:t>
            </a:r>
            <a:endParaRPr lang="en-US" sz="2800" dirty="0">
              <a:cs typeface="Arial" panose="020B0604020202020204" pitchFamily="34" charset="0"/>
            </a:endParaRPr>
          </a:p>
          <a:p>
            <a:r>
              <a:rPr lang="en-US" sz="3200" dirty="0">
                <a:cs typeface="Arial" panose="020B0604020202020204" pitchFamily="34" charset="0"/>
              </a:rPr>
              <a:t>Training </a:t>
            </a:r>
            <a:r>
              <a:rPr lang="en-US" sz="3200" dirty="0" smtClean="0">
                <a:cs typeface="Arial" panose="020B0604020202020204" pitchFamily="34" charset="0"/>
              </a:rPr>
              <a:t>occurred in the 3</a:t>
            </a:r>
            <a:r>
              <a:rPr lang="en-US" sz="3200" baseline="30000" dirty="0" smtClean="0">
                <a:cs typeface="Arial" panose="020B0604020202020204" pitchFamily="34" charset="0"/>
              </a:rPr>
              <a:t>rd</a:t>
            </a:r>
            <a:r>
              <a:rPr lang="en-US" sz="3200" dirty="0" smtClean="0">
                <a:cs typeface="Arial" panose="020B0604020202020204" pitchFamily="34" charset="0"/>
              </a:rPr>
              <a:t> month of our Implementation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114800"/>
            <a:ext cx="739103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85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smtClean="0"/>
              <a:t>Certification Training</a:t>
            </a:r>
            <a:endParaRPr lang="en-US" sz="4000" b="1"/>
          </a:p>
        </p:txBody>
      </p:sp>
      <p:sp>
        <p:nvSpPr>
          <p:cNvPr id="4" name="Content Placeholder 11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8382000" cy="4994148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>
                <a:cs typeface="Arial" panose="020B0604020202020204" pitchFamily="34" charset="0"/>
              </a:rPr>
              <a:t>In-depth online training for Alma administrators</a:t>
            </a:r>
          </a:p>
          <a:p>
            <a:pPr lvl="1"/>
            <a:r>
              <a:rPr lang="en-US" sz="2600" dirty="0">
                <a:cs typeface="Arial" panose="020B0604020202020204" pitchFamily="34" charset="0"/>
              </a:rPr>
              <a:t>UT had four staff receive training</a:t>
            </a:r>
          </a:p>
          <a:p>
            <a:r>
              <a:rPr lang="en-US" sz="3000" dirty="0">
                <a:cs typeface="Arial" panose="020B0604020202020204" pitchFamily="34" charset="0"/>
              </a:rPr>
              <a:t>4-weeks:</a:t>
            </a:r>
          </a:p>
          <a:p>
            <a:pPr lvl="1"/>
            <a:r>
              <a:rPr lang="en-US" sz="2600" dirty="0">
                <a:cs typeface="Arial" panose="020B0604020202020204" pitchFamily="34" charset="0"/>
              </a:rPr>
              <a:t>Week 1 – User management (~3 hours videos)</a:t>
            </a:r>
          </a:p>
          <a:p>
            <a:pPr lvl="1"/>
            <a:r>
              <a:rPr lang="en-US" sz="2600" dirty="0">
                <a:cs typeface="Arial" panose="020B0604020202020204" pitchFamily="34" charset="0"/>
              </a:rPr>
              <a:t>Week 2 – Fulfillment (~10+ hours of videos)</a:t>
            </a:r>
          </a:p>
          <a:p>
            <a:pPr lvl="1"/>
            <a:r>
              <a:rPr lang="en-US" sz="2600" dirty="0">
                <a:cs typeface="Arial" panose="020B0604020202020204" pitchFamily="34" charset="0"/>
              </a:rPr>
              <a:t>Week 3 – Resource Management (~6+ hours videos)</a:t>
            </a:r>
          </a:p>
          <a:p>
            <a:pPr lvl="1"/>
            <a:r>
              <a:rPr lang="en-US" sz="2600" dirty="0">
                <a:cs typeface="Arial" panose="020B0604020202020204" pitchFamily="34" charset="0"/>
              </a:rPr>
              <a:t>Week 4 – Review &amp; Exam</a:t>
            </a:r>
          </a:p>
          <a:p>
            <a:r>
              <a:rPr lang="en-US" sz="3000" dirty="0">
                <a:cs typeface="Arial" panose="020B0604020202020204" pitchFamily="34" charset="0"/>
              </a:rPr>
              <a:t>Training occurs near the end of 6-month implementation</a:t>
            </a:r>
          </a:p>
          <a:p>
            <a:r>
              <a:rPr lang="en-US" sz="3000" dirty="0" smtClean="0">
                <a:cs typeface="Arial" panose="020B0604020202020204" pitchFamily="34" charset="0"/>
              </a:rPr>
              <a:t>Once </a:t>
            </a:r>
            <a:r>
              <a:rPr lang="en-US" sz="3000" dirty="0">
                <a:cs typeface="Arial" panose="020B0604020202020204" pitchFamily="34" charset="0"/>
              </a:rPr>
              <a:t>certified, staff are allowed access to Alma configuration </a:t>
            </a:r>
          </a:p>
        </p:txBody>
      </p:sp>
      <p:pic>
        <p:nvPicPr>
          <p:cNvPr id="2050" name="Picture 2" descr="F0734185-C904-45BB-A66A-508164A160A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7200"/>
            <a:ext cx="1735567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552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smtClean="0"/>
              <a:t>Feedback on Training &amp; Certification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49100"/>
            <a:ext cx="7924800" cy="2895600"/>
          </a:xfrm>
        </p:spPr>
        <p:txBody>
          <a:bodyPr>
            <a:normAutofit/>
          </a:bodyPr>
          <a:lstStyle/>
          <a:p>
            <a:r>
              <a:rPr lang="en-US" sz="2600" smtClean="0"/>
              <a:t>Training is very in-depth, very helpful</a:t>
            </a:r>
          </a:p>
          <a:p>
            <a:r>
              <a:rPr lang="en-US" sz="2600" smtClean="0"/>
              <a:t>Primary trainers are excellent</a:t>
            </a:r>
          </a:p>
          <a:p>
            <a:pPr lvl="1"/>
            <a:r>
              <a:rPr lang="en-US" sz="2400" smtClean="0"/>
              <a:t>Connie Braun (Reports &amp; Analytics)</a:t>
            </a:r>
          </a:p>
          <a:p>
            <a:pPr lvl="1"/>
            <a:r>
              <a:rPr lang="en-US" sz="2400" smtClean="0"/>
              <a:t>Shmuel Moss (Certification)</a:t>
            </a:r>
          </a:p>
          <a:p>
            <a:r>
              <a:rPr lang="en-US" sz="2600" smtClean="0"/>
              <a:t>Overall we learned a LOT</a:t>
            </a:r>
            <a:endParaRPr lang="en-US" sz="2600"/>
          </a:p>
        </p:txBody>
      </p:sp>
      <p:sp>
        <p:nvSpPr>
          <p:cNvPr id="4" name="TextBox 3"/>
          <p:cNvSpPr txBox="1"/>
          <p:nvPr/>
        </p:nvSpPr>
        <p:spPr>
          <a:xfrm>
            <a:off x="838200" y="38862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/>
              <a:t>b</a:t>
            </a:r>
            <a:r>
              <a:rPr lang="en-US" sz="2800" b="1" i="1" smtClean="0"/>
              <a:t>ut …</a:t>
            </a:r>
            <a:endParaRPr lang="en-US" sz="2800" b="1" i="1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4572000"/>
            <a:ext cx="8229600" cy="18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smtClean="0"/>
              <a:t>Strong consensus was that Certification Training should have occurred much earlier in process</a:t>
            </a:r>
          </a:p>
          <a:p>
            <a:r>
              <a:rPr lang="en-US" sz="2600" smtClean="0"/>
              <a:t>Felt that Analytics training would have been more helpful towards the end of the Implementation process </a:t>
            </a:r>
          </a:p>
        </p:txBody>
      </p:sp>
    </p:spTree>
    <p:extLst>
      <p:ext uri="{BB962C8B-B14F-4D97-AF65-F5344CB8AC3E}">
        <p14:creationId xmlns:p14="http://schemas.microsoft.com/office/powerpoint/2010/main" val="74268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i="1" smtClean="0"/>
              <a:t>For today’s talk…</a:t>
            </a:r>
            <a:endParaRPr lang="en-US" b="1" i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34783"/>
            <a:ext cx="8305800" cy="3352800"/>
          </a:xfrm>
        </p:spPr>
        <p:txBody>
          <a:bodyPr>
            <a:normAutofit/>
          </a:bodyPr>
          <a:lstStyle/>
          <a:p>
            <a:r>
              <a:rPr lang="en-US" smtClean="0"/>
              <a:t>UT Library and our path to Alma</a:t>
            </a:r>
          </a:p>
          <a:p>
            <a:r>
              <a:rPr lang="en-US" smtClean="0"/>
              <a:t>Overview of Alma implementation process</a:t>
            </a:r>
          </a:p>
          <a:p>
            <a:r>
              <a:rPr lang="en-US" smtClean="0"/>
              <a:t>Tips for staying sane during implementation</a:t>
            </a:r>
          </a:p>
          <a:p>
            <a:r>
              <a:rPr lang="en-US" smtClean="0"/>
              <a:t>Pros/Cons of moving to Alma</a:t>
            </a:r>
          </a:p>
          <a:p>
            <a:r>
              <a:rPr lang="en-US" smtClean="0"/>
              <a:t>Final Thoughts – now and the future</a:t>
            </a:r>
            <a:endParaRPr lang="en-US"/>
          </a:p>
        </p:txBody>
      </p:sp>
      <p:pic>
        <p:nvPicPr>
          <p:cNvPr id="1027" name="Picture 3" descr="C:\Users\mrogers3\AppData\Local\Microsoft\Windows\Temporary Internet Files\Content.IE5\DN8TSIYI\green%20tick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160" y="4389120"/>
            <a:ext cx="3291840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23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smtClean="0"/>
              <a:t>Final Cutover &amp; Downtimes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Technical Services:  December 7 – 17</a:t>
            </a:r>
          </a:p>
          <a:p>
            <a:pPr lvl="1"/>
            <a:r>
              <a:rPr lang="en-US" smtClean="0"/>
              <a:t>11 days downtime</a:t>
            </a:r>
          </a:p>
          <a:p>
            <a:r>
              <a:rPr lang="en-US" smtClean="0"/>
              <a:t>Fulfillment (Circulation):  December 16 – 17</a:t>
            </a:r>
          </a:p>
          <a:p>
            <a:pPr lvl="1"/>
            <a:r>
              <a:rPr lang="en-US" smtClean="0"/>
              <a:t>2 days downtime</a:t>
            </a:r>
          </a:p>
          <a:p>
            <a:pPr lvl="1"/>
            <a:r>
              <a:rPr lang="en-US" smtClean="0"/>
              <a:t>Staff used Offline Circulation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17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Trivia Time #1!</a:t>
            </a:r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1073" y="1752600"/>
            <a:ext cx="7391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Name the U.S. state where both Abraham Lincoln (President of the Union) and Jefferson Davis (President of the Confederacy) were born?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35747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Answer:</a:t>
            </a:r>
            <a:endParaRPr lang="en-US" sz="28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450" y="3544657"/>
            <a:ext cx="4260646" cy="2377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31909" y="6030686"/>
            <a:ext cx="5509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smtClean="0"/>
              <a:t>*they were born less than 100 miles and one year apart</a:t>
            </a:r>
            <a:endParaRPr lang="en-US" i="1"/>
          </a:p>
        </p:txBody>
      </p:sp>
    </p:spTree>
    <p:extLst>
      <p:ext uri="{BB962C8B-B14F-4D97-AF65-F5344CB8AC3E}">
        <p14:creationId xmlns:p14="http://schemas.microsoft.com/office/powerpoint/2010/main" val="263163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b="1" smtClean="0">
                <a:solidFill>
                  <a:schemeClr val="bg1"/>
                </a:solidFill>
              </a:rPr>
              <a:t>Tips for Staying Sane During Implementation</a:t>
            </a:r>
            <a:endParaRPr lang="en-US" sz="4800" b="1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99" y="2514600"/>
            <a:ext cx="5000663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55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smtClean="0"/>
              <a:t>Tip #1</a:t>
            </a:r>
            <a:r>
              <a:rPr lang="en-US" smtClean="0"/>
              <a:t> – Begin working </a:t>
            </a:r>
            <a:r>
              <a:rPr lang="en-US" i="1" smtClean="0"/>
              <a:t>prior</a:t>
            </a:r>
            <a:r>
              <a:rPr lang="en-US" smtClean="0"/>
              <a:t> to the Kick-Off Meeting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28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smtClean="0"/>
              <a:t>What to do prior to kickoff?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57400"/>
          </a:xfrm>
        </p:spPr>
        <p:txBody>
          <a:bodyPr>
            <a:normAutofit fontScale="85000" lnSpcReduction="20000"/>
          </a:bodyPr>
          <a:lstStyle/>
          <a:p>
            <a:r>
              <a:rPr lang="en-US" smtClean="0"/>
              <a:t>Learn as much as you can about Alma</a:t>
            </a:r>
          </a:p>
          <a:p>
            <a:pPr lvl="1"/>
            <a:r>
              <a:rPr lang="en-US" smtClean="0"/>
              <a:t>Ask other Alma customers</a:t>
            </a:r>
          </a:p>
          <a:p>
            <a:pPr lvl="1"/>
            <a:r>
              <a:rPr lang="en-US" smtClean="0"/>
              <a:t>Push ExLibris for as much information as you can get</a:t>
            </a:r>
          </a:p>
          <a:p>
            <a:r>
              <a:rPr lang="en-US" smtClean="0"/>
              <a:t>Start data clean-up (consult colleagues, work with pre-Implementation Consultant)</a:t>
            </a:r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3505200"/>
            <a:ext cx="56388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smtClean="0"/>
              <a:t>Communicate with library staff</a:t>
            </a:r>
          </a:p>
          <a:p>
            <a:r>
              <a:rPr lang="en-US" sz="2700" smtClean="0"/>
              <a:t>Map out workflows</a:t>
            </a:r>
          </a:p>
          <a:p>
            <a:r>
              <a:rPr lang="en-US" sz="2700" smtClean="0"/>
              <a:t>Stay calm!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602184"/>
            <a:ext cx="3017520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34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smtClean="0"/>
              <a:t>Tip #2</a:t>
            </a:r>
            <a:r>
              <a:rPr lang="en-US" smtClean="0"/>
              <a:t> – Change your mindset about the concept of “implementation”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46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smtClean="0"/>
              <a:t>Very Important to Understand…</a:t>
            </a:r>
            <a:endParaRPr lang="en-US" sz="40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4525963"/>
          </a:xfrm>
        </p:spPr>
        <p:txBody>
          <a:bodyPr/>
          <a:lstStyle/>
          <a:p>
            <a:r>
              <a:rPr lang="en-US" smtClean="0"/>
              <a:t>“Go Live” does </a:t>
            </a:r>
            <a:r>
              <a:rPr lang="en-US" b="1" i="1" smtClean="0"/>
              <a:t>not</a:t>
            </a:r>
            <a:r>
              <a:rPr lang="en-US" smtClean="0"/>
              <a:t> mean 100% implementation</a:t>
            </a:r>
          </a:p>
          <a:p>
            <a:r>
              <a:rPr lang="en-US" smtClean="0"/>
              <a:t>Rather, you are simply running Alma in live mode, performing bulk of work on new system</a:t>
            </a:r>
          </a:p>
          <a:p>
            <a:r>
              <a:rPr lang="en-US" smtClean="0"/>
              <a:t>Three system migrations in one</a:t>
            </a:r>
          </a:p>
          <a:p>
            <a:pPr lvl="1"/>
            <a:r>
              <a:rPr lang="en-US" smtClean="0"/>
              <a:t>Integrated Library System (ILS)</a:t>
            </a:r>
          </a:p>
          <a:p>
            <a:pPr lvl="1"/>
            <a:r>
              <a:rPr lang="en-US" smtClean="0"/>
              <a:t>Discovery system (Primo)</a:t>
            </a:r>
          </a:p>
          <a:p>
            <a:pPr lvl="1"/>
            <a:r>
              <a:rPr lang="en-US" smtClean="0"/>
              <a:t>Link Resolver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70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Autofit/>
          </a:bodyPr>
          <a:lstStyle/>
          <a:p>
            <a:pPr algn="l"/>
            <a:r>
              <a:rPr lang="en-US" sz="4000" b="1" smtClean="0"/>
              <a:t>Comparison of system migrations (UT):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077200" cy="2209799"/>
          </a:xfrm>
        </p:spPr>
        <p:txBody>
          <a:bodyPr/>
          <a:lstStyle/>
          <a:p>
            <a:r>
              <a:rPr lang="en-US" sz="2800" dirty="0" err="1" smtClean="0"/>
              <a:t>Geac</a:t>
            </a:r>
            <a:r>
              <a:rPr lang="en-US" sz="2800" smtClean="0"/>
              <a:t> to Horizon (1997) – 6 months</a:t>
            </a:r>
          </a:p>
          <a:p>
            <a:r>
              <a:rPr lang="en-US" sz="2800" smtClean="0"/>
              <a:t>Horizon to Aleph (2003) – 8 months</a:t>
            </a:r>
          </a:p>
          <a:p>
            <a:r>
              <a:rPr lang="en-US" sz="2800" smtClean="0"/>
              <a:t>SFX (2002) – 1 to 2 months</a:t>
            </a:r>
          </a:p>
          <a:p>
            <a:r>
              <a:rPr lang="en-US" sz="2800" smtClean="0"/>
              <a:t>Primo (2009) – 6 months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6294" y="4979436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smtClean="0"/>
              <a:t>Result = </a:t>
            </a:r>
            <a:r>
              <a:rPr lang="en-US" sz="2800" i="1"/>
              <a:t>Very complex migration in limited amount of </a:t>
            </a:r>
            <a:r>
              <a:rPr lang="en-US" sz="2800" i="1" smtClean="0"/>
              <a:t>time!</a:t>
            </a:r>
            <a:endParaRPr lang="en-US" sz="2800" i="1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581400"/>
            <a:ext cx="8077200" cy="887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smtClean="0"/>
              <a:t>Aleph/SFX/Primo to Alma/Primo – 6 months</a:t>
            </a:r>
          </a:p>
        </p:txBody>
      </p:sp>
    </p:spTree>
    <p:extLst>
      <p:ext uri="{BB962C8B-B14F-4D97-AF65-F5344CB8AC3E}">
        <p14:creationId xmlns:p14="http://schemas.microsoft.com/office/powerpoint/2010/main" val="69734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1143000"/>
          </a:xfrm>
        </p:spPr>
        <p:txBody>
          <a:bodyPr/>
          <a:lstStyle/>
          <a:p>
            <a:r>
              <a:rPr lang="en-US" b="1" smtClean="0"/>
              <a:t>Tip #3 </a:t>
            </a:r>
            <a:r>
              <a:rPr lang="en-US" smtClean="0"/>
              <a:t>– Expect the unexpected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23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smtClean="0"/>
              <a:t>Things can and do go wrong during Implementation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382000" cy="4191000"/>
          </a:xfrm>
        </p:spPr>
        <p:txBody>
          <a:bodyPr>
            <a:normAutofit/>
          </a:bodyPr>
          <a:lstStyle/>
          <a:p>
            <a:r>
              <a:rPr lang="en-US" sz="3000" smtClean="0"/>
              <a:t>Unexpected data migration issues</a:t>
            </a:r>
          </a:p>
          <a:p>
            <a:r>
              <a:rPr lang="en-US" sz="3000" smtClean="0"/>
              <a:t>Staff departures</a:t>
            </a:r>
          </a:p>
          <a:p>
            <a:r>
              <a:rPr lang="en-US" sz="3000" smtClean="0"/>
              <a:t>Misunderstandings between site and ExLibris, e.g.</a:t>
            </a:r>
          </a:p>
          <a:p>
            <a:pPr lvl="1"/>
            <a:r>
              <a:rPr lang="en-US" sz="2600" smtClean="0"/>
              <a:t>Scheduling differences</a:t>
            </a:r>
          </a:p>
          <a:p>
            <a:pPr lvl="1"/>
            <a:r>
              <a:rPr lang="en-US" sz="2600" smtClean="0"/>
              <a:t>Communication about deliverables</a:t>
            </a:r>
          </a:p>
          <a:p>
            <a:r>
              <a:rPr lang="en-US" sz="3000" smtClean="0"/>
              <a:t>Server crash on legacy ILS, causing an Oracle array puncture and loss of data right in the middle of Implementation, requiring 2 weeks recovery</a:t>
            </a:r>
            <a:endParaRPr lang="en-US" sz="3000"/>
          </a:p>
        </p:txBody>
      </p:sp>
      <p:sp>
        <p:nvSpPr>
          <p:cNvPr id="4" name="TextBox 3"/>
          <p:cNvSpPr txBox="1"/>
          <p:nvPr/>
        </p:nvSpPr>
        <p:spPr>
          <a:xfrm>
            <a:off x="2424405" y="5747649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smtClean="0"/>
              <a:t>Yes, this happened to us!</a:t>
            </a:r>
            <a:endParaRPr lang="en-US" sz="2400" i="1"/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457200" y="5257800"/>
            <a:ext cx="1950098" cy="720682"/>
          </a:xfrm>
          <a:prstGeom prst="curvedConnector3">
            <a:avLst>
              <a:gd name="adj1" fmla="val 108852"/>
            </a:avLst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76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11" y="931985"/>
            <a:ext cx="8229600" cy="2116015"/>
          </a:xfrm>
        </p:spPr>
        <p:txBody>
          <a:bodyPr>
            <a:normAutofit/>
          </a:bodyPr>
          <a:lstStyle/>
          <a:p>
            <a:r>
              <a:rPr lang="en-US" sz="4800" b="1" smtClean="0">
                <a:solidFill>
                  <a:schemeClr val="bg1"/>
                </a:solidFill>
              </a:rPr>
              <a:t>UT Library and our</a:t>
            </a:r>
            <a:br>
              <a:rPr lang="en-US" sz="4800" b="1" smtClean="0">
                <a:solidFill>
                  <a:schemeClr val="bg1"/>
                </a:solidFill>
              </a:rPr>
            </a:br>
            <a:r>
              <a:rPr lang="en-US" sz="4800" b="1" smtClean="0">
                <a:solidFill>
                  <a:schemeClr val="bg1"/>
                </a:solidFill>
              </a:rPr>
              <a:t>path to Alma</a:t>
            </a:r>
            <a:endParaRPr lang="en-US" sz="4800" b="1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282462"/>
            <a:ext cx="1419423" cy="140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64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b="1" smtClean="0"/>
              <a:t>Tip #4</a:t>
            </a:r>
            <a:r>
              <a:rPr lang="en-US" smtClean="0"/>
              <a:t> – Acknowledge progress made and milestones reached … and take time out for “breaks”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36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41" y="1390261"/>
            <a:ext cx="4307944" cy="4114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544" y="1390261"/>
            <a:ext cx="4299548" cy="411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96" y="457200"/>
            <a:ext cx="5430008" cy="4858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2542" y="5715000"/>
            <a:ext cx="8368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/>
              <a:t>*Project Manager purchased T-shirts to celebrate a successful implementation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76426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55" y="914400"/>
            <a:ext cx="9144003" cy="51206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" y="339010"/>
            <a:ext cx="3429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smtClean="0">
                <a:solidFill>
                  <a:schemeClr val="bg1"/>
                </a:solidFill>
              </a:rPr>
              <a:t>Find your stream ….</a:t>
            </a:r>
            <a:endParaRPr lang="en-US" sz="2600" i="1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0800" y="6035040"/>
            <a:ext cx="2209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smtClean="0">
                <a:solidFill>
                  <a:schemeClr val="bg1"/>
                </a:solidFill>
              </a:rPr>
              <a:t>…. and relax</a:t>
            </a:r>
            <a:endParaRPr lang="en-US" sz="2600" i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33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smtClean="0"/>
              <a:t>Tip #5 </a:t>
            </a:r>
            <a:r>
              <a:rPr lang="en-US" smtClean="0"/>
              <a:t>- Give constructive feedback to ExLibris as necessary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61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32570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0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 smtClean="0"/>
              <a:t>Constructive</a:t>
            </a:r>
            <a:r>
              <a:rPr lang="en-US" sz="4000" b="1" dirty="0" smtClean="0"/>
              <a:t> </a:t>
            </a:r>
            <a:r>
              <a:rPr lang="en-US" sz="4000" b="1" dirty="0" smtClean="0"/>
              <a:t>feedback can include: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What is/isn’t working well</a:t>
            </a:r>
          </a:p>
          <a:p>
            <a:r>
              <a:rPr lang="en-US" smtClean="0"/>
              <a:t>Suggestions for improvement</a:t>
            </a:r>
          </a:p>
          <a:p>
            <a:r>
              <a:rPr lang="en-US" smtClean="0"/>
              <a:t>What your expectations were, and how the outcomes differed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" y="4519126"/>
            <a:ext cx="7391399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i="1" smtClean="0"/>
              <a:t>*Feedback can be very beneficial both to ExLibris (as they improve the migration process) as well as future Alma customers (who benefit from the improvements made).</a:t>
            </a:r>
            <a:endParaRPr lang="en-US" sz="2300" i="1"/>
          </a:p>
        </p:txBody>
      </p:sp>
    </p:spTree>
    <p:extLst>
      <p:ext uri="{BB962C8B-B14F-4D97-AF65-F5344CB8AC3E}">
        <p14:creationId xmlns:p14="http://schemas.microsoft.com/office/powerpoint/2010/main" val="288819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" y="0"/>
            <a:ext cx="9157360" cy="68762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76400" y="2514600"/>
            <a:ext cx="5410200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mtClean="0"/>
              <a:t>Ultimately …</a:t>
            </a:r>
          </a:p>
          <a:p>
            <a:r>
              <a:rPr lang="en-US" sz="3000" b="1" smtClean="0"/>
              <a:t>ExLibris wants your project to succeed just as much as you do</a:t>
            </a:r>
            <a:endParaRPr lang="en-US" sz="3000" b="1"/>
          </a:p>
        </p:txBody>
      </p:sp>
    </p:spTree>
    <p:extLst>
      <p:ext uri="{BB962C8B-B14F-4D97-AF65-F5344CB8AC3E}">
        <p14:creationId xmlns:p14="http://schemas.microsoft.com/office/powerpoint/2010/main" val="155580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752600"/>
            <a:ext cx="8610600" cy="1782762"/>
          </a:xfrm>
        </p:spPr>
        <p:txBody>
          <a:bodyPr>
            <a:normAutofit fontScale="90000"/>
          </a:bodyPr>
          <a:lstStyle/>
          <a:p>
            <a:r>
              <a:rPr lang="en-US" b="1" smtClean="0"/>
              <a:t>Tip #6 </a:t>
            </a:r>
            <a:r>
              <a:rPr lang="en-US" smtClean="0"/>
              <a:t>– Remind your staff (and yourself) to take things one day at a time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47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43000"/>
            <a:ext cx="3962400" cy="3797929"/>
          </a:xfrm>
        </p:spPr>
        <p:txBody>
          <a:bodyPr>
            <a:normAutofit/>
          </a:bodyPr>
          <a:lstStyle/>
          <a:p>
            <a:pPr algn="l"/>
            <a:r>
              <a:rPr lang="en-US" sz="3000" smtClean="0"/>
              <a:t>Although it feels like a sprint, implementing Alma should be treated like a </a:t>
            </a:r>
            <a:r>
              <a:rPr lang="en-US" sz="3000" b="1" i="1" smtClean="0"/>
              <a:t>marathon</a:t>
            </a:r>
            <a:endParaRPr lang="en-US" sz="30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690" y="0"/>
            <a:ext cx="47663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02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b="1" u="sng" smtClean="0"/>
              <a:t>Trivia Time #2!</a:t>
            </a:r>
            <a:endParaRPr lang="en-US" b="1" u="sng"/>
          </a:p>
        </p:txBody>
      </p:sp>
      <p:sp>
        <p:nvSpPr>
          <p:cNvPr id="4" name="TextBox 3"/>
          <p:cNvSpPr txBox="1"/>
          <p:nvPr/>
        </p:nvSpPr>
        <p:spPr>
          <a:xfrm>
            <a:off x="838200" y="1981200"/>
            <a:ext cx="7620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smtClean="0"/>
              <a:t>During the 1970s, three different horses won the Triple Crown.  What were the names of the three horses?</a:t>
            </a:r>
            <a:endParaRPr lang="en-US" sz="2600"/>
          </a:p>
        </p:txBody>
      </p:sp>
      <p:sp>
        <p:nvSpPr>
          <p:cNvPr id="5" name="TextBox 4"/>
          <p:cNvSpPr txBox="1"/>
          <p:nvPr/>
        </p:nvSpPr>
        <p:spPr>
          <a:xfrm>
            <a:off x="838200" y="346787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Secretariat (1973)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81400" y="3455437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Seattle Slew (1977)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629400" y="346787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Affirmed (1978)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782781"/>
            <a:ext cx="2707805" cy="24688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802998"/>
            <a:ext cx="2707805" cy="24688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793667"/>
            <a:ext cx="2707805" cy="24688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44702" y="287841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Answer: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31657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75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b="1" u="sng" smtClean="0"/>
              <a:t>University of Tennessee Library:</a:t>
            </a:r>
            <a:endParaRPr lang="en-US" b="1" u="sn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3048000"/>
          </a:xfrm>
        </p:spPr>
        <p:txBody>
          <a:bodyPr>
            <a:normAutofit/>
          </a:bodyPr>
          <a:lstStyle/>
          <a:p>
            <a:r>
              <a:rPr lang="en-US"/>
              <a:t>One main library, three branch </a:t>
            </a:r>
            <a:r>
              <a:rPr lang="en-US" smtClean="0"/>
              <a:t>libraries</a:t>
            </a:r>
          </a:p>
          <a:p>
            <a:r>
              <a:rPr lang="en-US"/>
              <a:t>150 library staff (48 faculty librarians)</a:t>
            </a:r>
          </a:p>
          <a:p>
            <a:r>
              <a:rPr lang="en-US" smtClean="0"/>
              <a:t>Serves 26,000+ students, 9,000+ faculty/staff</a:t>
            </a:r>
          </a:p>
          <a:p>
            <a:r>
              <a:rPr lang="en-US" smtClean="0"/>
              <a:t>UT Medical Library holdings are in catalog</a:t>
            </a:r>
          </a:p>
          <a:p>
            <a:r>
              <a:rPr lang="en-US"/>
              <a:t>On-campus storage </a:t>
            </a:r>
            <a:r>
              <a:rPr lang="en-US" smtClean="0"/>
              <a:t>facility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530" y="4564224"/>
            <a:ext cx="378047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5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smtClean="0">
                <a:solidFill>
                  <a:schemeClr val="bg1"/>
                </a:solidFill>
              </a:rPr>
              <a:t>Pros &amp; Cons of Moving to Alma</a:t>
            </a:r>
            <a:endParaRPr lang="en-US" sz="4800" b="1">
              <a:solidFill>
                <a:schemeClr val="bg1"/>
              </a:solidFill>
            </a:endParaRPr>
          </a:p>
        </p:txBody>
      </p:sp>
      <p:pic>
        <p:nvPicPr>
          <p:cNvPr id="4099" name="Picture 3" descr="C:\Users\mrogers3\AppData\Local\Microsoft\Windows\Temporary Internet Files\Content.IE5\CTCGRS5W\pros-and-con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697" y="2743200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72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smtClean="0"/>
              <a:t>Pros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smtClean="0"/>
              <a:t>Cloud-based, multi-tenancy system</a:t>
            </a:r>
          </a:p>
          <a:p>
            <a:pPr lvl="1"/>
            <a:r>
              <a:rPr lang="en-US" sz="2400" smtClean="0"/>
              <a:t>No more hardware or server maintenance</a:t>
            </a:r>
          </a:p>
          <a:p>
            <a:pPr lvl="1"/>
            <a:r>
              <a:rPr lang="en-US" sz="2400" smtClean="0"/>
              <a:t>Web access means no GUI clients to install/maintain</a:t>
            </a:r>
          </a:p>
          <a:p>
            <a:pPr lvl="1"/>
            <a:r>
              <a:rPr lang="en-US" sz="2400" smtClean="0"/>
              <a:t>No more version upgrades, service packs, or hot packs performed by the customer</a:t>
            </a:r>
          </a:p>
          <a:p>
            <a:pPr lvl="1"/>
            <a:r>
              <a:rPr lang="en-US" sz="2400" smtClean="0"/>
              <a:t>Much more rapid update process (monthly)</a:t>
            </a:r>
          </a:p>
          <a:p>
            <a:pPr lvl="1"/>
            <a:r>
              <a:rPr lang="en-US" sz="2400" smtClean="0"/>
              <a:t>No more re-indexing by site</a:t>
            </a:r>
          </a:p>
          <a:p>
            <a:r>
              <a:rPr lang="en-US" sz="2800" smtClean="0"/>
              <a:t>Little to no downtime</a:t>
            </a:r>
          </a:p>
          <a:p>
            <a:pPr lvl="1"/>
            <a:r>
              <a:rPr lang="en-US" sz="2400" smtClean="0"/>
              <a:t>Apart from routine overnight maintenance, we’ve experienced zero downtime in the past seven months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25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smtClean="0"/>
              <a:t>Pros </a:t>
            </a:r>
            <a:r>
              <a:rPr lang="en-US" sz="4000" b="1" i="1" smtClean="0"/>
              <a:t>(cont.)</a:t>
            </a:r>
            <a:endParaRPr lang="en-US" sz="4000" b="1" i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/>
          </a:bodyPr>
          <a:lstStyle/>
          <a:p>
            <a:r>
              <a:rPr lang="en-US" sz="2800" smtClean="0"/>
              <a:t>Essentially eliminated after-hours “on call” for systems staff</a:t>
            </a:r>
          </a:p>
          <a:p>
            <a:r>
              <a:rPr lang="en-US" sz="2800" smtClean="0"/>
              <a:t>Alma as a system seems very integrated</a:t>
            </a:r>
          </a:p>
          <a:p>
            <a:pPr lvl="1"/>
            <a:r>
              <a:rPr lang="en-US" sz="2400" smtClean="0"/>
              <a:t>Move away from a modular-type system</a:t>
            </a:r>
          </a:p>
          <a:p>
            <a:pPr lvl="1"/>
            <a:r>
              <a:rPr lang="en-US" sz="2400" smtClean="0"/>
              <a:t>Integrated workflows</a:t>
            </a:r>
          </a:p>
          <a:p>
            <a:pPr lvl="1"/>
            <a:r>
              <a:rPr lang="en-US" sz="2400" smtClean="0"/>
              <a:t>Integrated Analytics: can embed custom reports into user dashboards</a:t>
            </a:r>
          </a:p>
          <a:p>
            <a:r>
              <a:rPr lang="en-US" sz="2800" smtClean="0"/>
              <a:t>Excellent record loading functionality</a:t>
            </a:r>
          </a:p>
          <a:p>
            <a:pPr lvl="1"/>
            <a:r>
              <a:rPr lang="en-US" sz="2400" smtClean="0"/>
              <a:t>Powerful and flexible loading templates</a:t>
            </a:r>
          </a:p>
          <a:p>
            <a:pPr lvl="1"/>
            <a:r>
              <a:rPr lang="en-US" sz="2400" smtClean="0"/>
              <a:t>Scheduling</a:t>
            </a:r>
          </a:p>
          <a:p>
            <a:pPr lvl="1"/>
            <a:r>
              <a:rPr lang="en-US" sz="2400"/>
              <a:t>G</a:t>
            </a:r>
            <a:r>
              <a:rPr lang="en-US" sz="2400" smtClean="0"/>
              <a:t>ood match profiling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5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/>
              <a:t>Pros </a:t>
            </a:r>
            <a:r>
              <a:rPr lang="en-US" sz="4000" b="1" i="1"/>
              <a:t>(cont.)</a:t>
            </a:r>
            <a:endParaRPr lang="en-US" sz="4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sz="2800" dirty="0" smtClean="0"/>
              <a:t>Very active and helpful user community</a:t>
            </a:r>
          </a:p>
          <a:p>
            <a:r>
              <a:rPr lang="en-US" sz="2800" dirty="0" smtClean="0"/>
              <a:t>Community Zone – much future potential</a:t>
            </a:r>
          </a:p>
          <a:p>
            <a:pPr lvl="1"/>
            <a:r>
              <a:rPr lang="en-US" sz="2400" dirty="0" smtClean="0"/>
              <a:t>Ongoing updates to </a:t>
            </a:r>
            <a:r>
              <a:rPr lang="en-US" sz="2400" dirty="0" smtClean="0"/>
              <a:t>e-resources</a:t>
            </a:r>
          </a:p>
          <a:p>
            <a:pPr lvl="1"/>
            <a:r>
              <a:rPr lang="en-US" sz="2400" dirty="0" smtClean="0"/>
              <a:t>Shared cataloging records</a:t>
            </a:r>
            <a:endParaRPr lang="en-US" sz="2400" dirty="0" smtClean="0"/>
          </a:p>
          <a:p>
            <a:r>
              <a:rPr lang="en-US" sz="2800" dirty="0" smtClean="0"/>
              <a:t>APIs available for creating custom read/writes to the data</a:t>
            </a:r>
          </a:p>
          <a:p>
            <a:r>
              <a:rPr lang="en-US" sz="2800" dirty="0" smtClean="0"/>
              <a:t>Many results screens in Alma allow for direct Excel dumps</a:t>
            </a:r>
          </a:p>
          <a:p>
            <a:r>
              <a:rPr lang="en-US" sz="2800" dirty="0"/>
              <a:t>Our experience with Alma Support has been very positive</a:t>
            </a:r>
          </a:p>
          <a:p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06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smtClean="0"/>
              <a:t>Pros </a:t>
            </a:r>
            <a:r>
              <a:rPr lang="en-US" sz="4000" b="1" i="1" smtClean="0"/>
              <a:t>(cont.)</a:t>
            </a:r>
            <a:endParaRPr lang="en-US" sz="4000" b="1" i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/>
          </a:bodyPr>
          <a:lstStyle/>
          <a:p>
            <a:r>
              <a:rPr lang="en-US" sz="2800" smtClean="0"/>
              <a:t>Integrated </a:t>
            </a:r>
            <a:r>
              <a:rPr lang="en-US" sz="2800"/>
              <a:t>Analytics provides much better reporting </a:t>
            </a:r>
            <a:r>
              <a:rPr lang="en-US" sz="2800" smtClean="0"/>
              <a:t>capabilities</a:t>
            </a:r>
          </a:p>
          <a:p>
            <a:r>
              <a:rPr lang="en-US" sz="2800" smtClean="0"/>
              <a:t>Much better integration with Primo</a:t>
            </a:r>
          </a:p>
          <a:p>
            <a:pPr lvl="1"/>
            <a:r>
              <a:rPr lang="en-US" sz="2400" smtClean="0"/>
              <a:t>OPAC via Primo</a:t>
            </a:r>
          </a:p>
          <a:p>
            <a:pPr lvl="1"/>
            <a:r>
              <a:rPr lang="en-US" sz="2400" smtClean="0"/>
              <a:t>Customized request screen using a “Discovery Skin”</a:t>
            </a:r>
          </a:p>
          <a:p>
            <a:pPr lvl="1"/>
            <a:r>
              <a:rPr lang="en-US" sz="2400" smtClean="0"/>
              <a:t>User’s loan policy details appear after sign-in</a:t>
            </a:r>
          </a:p>
          <a:p>
            <a:pPr lvl="1"/>
            <a:r>
              <a:rPr lang="en-US" sz="2400" smtClean="0"/>
              <a:t>OpenURL links to ILLiad for Interlibrary Loan requests</a:t>
            </a:r>
          </a:p>
          <a:p>
            <a:r>
              <a:rPr lang="en-US" sz="2800"/>
              <a:t>Normalization rules for cataloging updates and record loading are powerful and accessible to </a:t>
            </a:r>
            <a:r>
              <a:rPr lang="en-US" sz="2800" smtClean="0"/>
              <a:t>staff</a:t>
            </a:r>
          </a:p>
          <a:p>
            <a:r>
              <a:rPr lang="en-US" sz="2800"/>
              <a:t>Often a very good exercise to re-evaluate library processes &amp; workflows in the context of a migration</a:t>
            </a:r>
          </a:p>
          <a:p>
            <a:endParaRPr lang="en-US" sz="280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75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smtClean="0"/>
              <a:t>Cons</a:t>
            </a:r>
            <a:endParaRPr lang="en-US" sz="4000" b="1" i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sz="2800"/>
              <a:t>It is a </a:t>
            </a:r>
            <a:r>
              <a:rPr lang="en-US" sz="2800" b="1"/>
              <a:t>LOT</a:t>
            </a:r>
            <a:r>
              <a:rPr lang="en-US" sz="2800"/>
              <a:t> of work to migrate</a:t>
            </a:r>
          </a:p>
          <a:p>
            <a:pPr lvl="1"/>
            <a:r>
              <a:rPr lang="en-US" sz="2400"/>
              <a:t>Essentially migrating your ILS and Link Resolving system to Alma</a:t>
            </a:r>
          </a:p>
          <a:p>
            <a:pPr lvl="1"/>
            <a:r>
              <a:rPr lang="en-US" sz="2400"/>
              <a:t>Implement (or re-implement) Primo</a:t>
            </a:r>
          </a:p>
          <a:p>
            <a:pPr lvl="1"/>
            <a:r>
              <a:rPr lang="en-US" sz="2400"/>
              <a:t>Much work beyond 6 month migration </a:t>
            </a:r>
            <a:r>
              <a:rPr lang="en-US" sz="2400" smtClean="0"/>
              <a:t>period</a:t>
            </a:r>
          </a:p>
          <a:p>
            <a:r>
              <a:rPr lang="en-US" sz="2800" smtClean="0"/>
              <a:t>Pricing is expensive</a:t>
            </a:r>
          </a:p>
          <a:p>
            <a:r>
              <a:rPr lang="en-US" sz="2800" smtClean="0"/>
              <a:t>As a “young” system, some functionality and/or workflow options still missing from Alma</a:t>
            </a:r>
          </a:p>
          <a:p>
            <a:r>
              <a:rPr lang="en-US" sz="2800" smtClean="0"/>
              <a:t>Must wait on enhancement process to see significant system changes driven by customers</a:t>
            </a:r>
          </a:p>
          <a:p>
            <a:endParaRPr lang="en-US" sz="2800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96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smtClean="0"/>
              <a:t>Cons </a:t>
            </a:r>
            <a:r>
              <a:rPr lang="en-US" sz="4000" b="1" i="1"/>
              <a:t>(cont.)</a:t>
            </a:r>
            <a:endParaRPr lang="en-US" sz="40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smtClean="0"/>
              <a:t>No more direct access to back-end database</a:t>
            </a:r>
          </a:p>
          <a:p>
            <a:r>
              <a:rPr lang="en-US" sz="2800" smtClean="0"/>
              <a:t>Learning curve for administrators &amp; staff</a:t>
            </a:r>
          </a:p>
          <a:p>
            <a:r>
              <a:rPr lang="en-US" sz="2800" smtClean="0"/>
              <a:t>Potential for stress amongst individuals, departments, etc. due to change</a:t>
            </a:r>
          </a:p>
          <a:p>
            <a:r>
              <a:rPr lang="en-US" sz="2800" smtClean="0"/>
              <a:t>Third-party integrations are not well integrated … onus on customer to configure these</a:t>
            </a:r>
          </a:p>
          <a:p>
            <a:pPr lvl="1"/>
            <a:r>
              <a:rPr lang="en-US" sz="2400" smtClean="0"/>
              <a:t>SAP</a:t>
            </a:r>
          </a:p>
          <a:p>
            <a:pPr lvl="1"/>
            <a:r>
              <a:rPr lang="en-US" sz="2400" smtClean="0"/>
              <a:t>Banner</a:t>
            </a:r>
          </a:p>
          <a:p>
            <a:pPr lvl="1"/>
            <a:r>
              <a:rPr lang="en-US" sz="2400" smtClean="0"/>
              <a:t>Patron import</a:t>
            </a:r>
          </a:p>
          <a:p>
            <a:endParaRPr lang="en-US" sz="2800" smtClean="0"/>
          </a:p>
          <a:p>
            <a:endParaRPr lang="en-US" sz="2800" smtClean="0"/>
          </a:p>
          <a:p>
            <a:endParaRPr lang="en-US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23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smtClean="0"/>
              <a:t>Cons </a:t>
            </a:r>
            <a:r>
              <a:rPr lang="en-US" sz="4000" b="1" i="1" smtClean="0"/>
              <a:t>(cont.)</a:t>
            </a:r>
            <a:endParaRPr lang="en-US" sz="4000" b="1" i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smtClean="0"/>
              <a:t>Alma error messages often terse and unclear; system troubleshooting by customer is limited</a:t>
            </a:r>
          </a:p>
          <a:p>
            <a:pPr lvl="1"/>
            <a:r>
              <a:rPr lang="en-US" sz="2400" smtClean="0"/>
              <a:t>Probably by design, but customers used to solving problems more quickly on their own are now more dependent on SalesForce</a:t>
            </a:r>
          </a:p>
          <a:p>
            <a:r>
              <a:rPr lang="en-US" sz="2800" smtClean="0"/>
              <a:t>Limitations in Analytics hamper certain reporting situations</a:t>
            </a:r>
          </a:p>
          <a:p>
            <a:pPr lvl="1"/>
            <a:r>
              <a:rPr lang="en-US" sz="2400" smtClean="0"/>
              <a:t>Limitation on # of input rows for a query</a:t>
            </a:r>
          </a:p>
          <a:p>
            <a:pPr lvl="1"/>
            <a:r>
              <a:rPr lang="en-US" sz="2400" smtClean="0"/>
              <a:t>Limitation on # of rows exportable to Excel</a:t>
            </a:r>
          </a:p>
          <a:p>
            <a:r>
              <a:rPr lang="en-US" sz="2800" smtClean="0"/>
              <a:t>Certain system jobs are not flexible when it comes to scheduling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26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smtClean="0"/>
              <a:t>Pros or cons?  You decide.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No more traditional printing in Alma</a:t>
            </a:r>
          </a:p>
          <a:p>
            <a:pPr lvl="1"/>
            <a:r>
              <a:rPr lang="en-US" sz="2400" smtClean="0"/>
              <a:t>All printing is done through e-mail</a:t>
            </a:r>
          </a:p>
          <a:p>
            <a:r>
              <a:rPr lang="en-US" sz="2800" smtClean="0"/>
              <a:t>Alma Configuration setup is an ongoing process</a:t>
            </a:r>
          </a:p>
          <a:p>
            <a:pPr lvl="1"/>
            <a:r>
              <a:rPr lang="en-US" sz="2400" smtClean="0"/>
              <a:t>We are still configuring Alma 6 months past implementation</a:t>
            </a:r>
          </a:p>
          <a:p>
            <a:r>
              <a:rPr lang="en-US" sz="2800" smtClean="0"/>
              <a:t>Strongly encouraged to setup loan rules “fresh” rather than trying to replicate legacy rules in Alma</a:t>
            </a:r>
          </a:p>
          <a:p>
            <a:pPr lvl="1"/>
            <a:r>
              <a:rPr lang="en-US" sz="2400" smtClean="0"/>
              <a:t>Good way to eliminate duplication in codes/setup</a:t>
            </a:r>
          </a:p>
          <a:p>
            <a:pPr lvl="1"/>
            <a:r>
              <a:rPr lang="en-US" sz="2400" smtClean="0"/>
              <a:t>Means more work at beginning</a:t>
            </a:r>
          </a:p>
          <a:p>
            <a:endParaRPr lang="en-US" sz="2800" smtClean="0"/>
          </a:p>
          <a:p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99458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827585"/>
          </a:xfrm>
        </p:spPr>
        <p:txBody>
          <a:bodyPr>
            <a:noAutofit/>
          </a:bodyPr>
          <a:lstStyle/>
          <a:p>
            <a:r>
              <a:rPr lang="en-US" sz="4800" b="1" smtClean="0">
                <a:solidFill>
                  <a:schemeClr val="bg1"/>
                </a:solidFill>
              </a:rPr>
              <a:t>Final Thoughts:</a:t>
            </a:r>
            <a:br>
              <a:rPr lang="en-US" sz="4800" b="1" smtClean="0">
                <a:solidFill>
                  <a:schemeClr val="bg1"/>
                </a:solidFill>
              </a:rPr>
            </a:br>
            <a:r>
              <a:rPr lang="en-US" sz="4000" b="1" smtClean="0">
                <a:solidFill>
                  <a:schemeClr val="bg1"/>
                </a:solidFill>
              </a:rPr>
              <a:t>Where are we today?</a:t>
            </a:r>
            <a:br>
              <a:rPr lang="en-US" sz="4000" b="1" smtClean="0">
                <a:solidFill>
                  <a:schemeClr val="bg1"/>
                </a:solidFill>
              </a:rPr>
            </a:br>
            <a:r>
              <a:rPr lang="en-US" sz="4000" b="1" smtClean="0">
                <a:solidFill>
                  <a:schemeClr val="bg1"/>
                </a:solidFill>
              </a:rPr>
              <a:t>What is in store for the future?</a:t>
            </a:r>
            <a:endParaRPr lang="en-US" sz="4000" b="1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971800"/>
            <a:ext cx="2985504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04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u="sng" smtClean="0"/>
              <a:t>Enterprise Systems Prior to Alma</a:t>
            </a:r>
            <a:endParaRPr lang="en-US" b="1" u="sn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Aleph</a:t>
            </a:r>
          </a:p>
          <a:p>
            <a:pPr lvl="1"/>
            <a:r>
              <a:rPr lang="en-US" i="1" smtClean="0"/>
              <a:t>Implemented Fall 2003</a:t>
            </a:r>
          </a:p>
          <a:p>
            <a:r>
              <a:rPr lang="en-US" smtClean="0"/>
              <a:t>Primo</a:t>
            </a:r>
          </a:p>
          <a:p>
            <a:pPr lvl="1"/>
            <a:r>
              <a:rPr lang="en-US" i="1" smtClean="0"/>
              <a:t>Implemented Fall 2009</a:t>
            </a:r>
          </a:p>
          <a:p>
            <a:r>
              <a:rPr lang="en-US" smtClean="0"/>
              <a:t>SFX</a:t>
            </a:r>
          </a:p>
          <a:p>
            <a:pPr lvl="1"/>
            <a:r>
              <a:rPr lang="en-US" i="1" smtClean="0"/>
              <a:t>Implemented Fall 2002</a:t>
            </a:r>
          </a:p>
          <a:p>
            <a:r>
              <a:rPr lang="en-US" smtClean="0"/>
              <a:t>ILLiad</a:t>
            </a:r>
          </a:p>
          <a:p>
            <a:pPr lvl="1"/>
            <a:r>
              <a:rPr lang="en-US" i="1" smtClean="0"/>
              <a:t>Implemented pre-2000</a:t>
            </a:r>
            <a:endParaRPr lang="en-US" i="1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061" y="2743200"/>
            <a:ext cx="3827724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25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smtClean="0"/>
              <a:t>Today we are:</a:t>
            </a:r>
            <a:endParaRPr lang="en-US" sz="40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/>
          <a:lstStyle/>
          <a:p>
            <a:r>
              <a:rPr lang="en-US" sz="2800" smtClean="0"/>
              <a:t>Cleaning up migration problems</a:t>
            </a:r>
          </a:p>
          <a:p>
            <a:r>
              <a:rPr lang="en-US" sz="2800" smtClean="0"/>
              <a:t>Preparing for first fiscal year rollover</a:t>
            </a:r>
          </a:p>
          <a:p>
            <a:r>
              <a:rPr lang="en-US" sz="2800" smtClean="0"/>
              <a:t>Re-implementing 3</a:t>
            </a:r>
            <a:r>
              <a:rPr lang="en-US" sz="2800" baseline="30000" smtClean="0"/>
              <a:t>rd</a:t>
            </a:r>
            <a:r>
              <a:rPr lang="en-US" sz="2800"/>
              <a:t> </a:t>
            </a:r>
            <a:r>
              <a:rPr lang="en-US" sz="2800" smtClean="0"/>
              <a:t>party integrations</a:t>
            </a:r>
          </a:p>
          <a:p>
            <a:pPr lvl="1"/>
            <a:r>
              <a:rPr lang="en-US" sz="2400" smtClean="0"/>
              <a:t>Alma-to-SAP (invoice transfer)</a:t>
            </a:r>
          </a:p>
          <a:p>
            <a:pPr lvl="1"/>
            <a:r>
              <a:rPr lang="en-US" sz="2400" smtClean="0"/>
              <a:t>Alma-to-Banner (holds &amp; fines transfer)</a:t>
            </a:r>
          </a:p>
          <a:p>
            <a:r>
              <a:rPr lang="en-US" sz="2800" smtClean="0"/>
              <a:t>Working with subject librarians on custom reports</a:t>
            </a:r>
          </a:p>
          <a:p>
            <a:r>
              <a:rPr lang="en-US" sz="2800" smtClean="0"/>
              <a:t>User-centered custom programs</a:t>
            </a:r>
          </a:p>
          <a:p>
            <a:pPr lvl="1"/>
            <a:r>
              <a:rPr lang="en-US" sz="2400" smtClean="0"/>
              <a:t>Carrel reservation system</a:t>
            </a:r>
          </a:p>
          <a:p>
            <a:pPr lvl="1"/>
            <a:r>
              <a:rPr lang="en-US" sz="2400" smtClean="0"/>
              <a:t>New books pages</a:t>
            </a:r>
          </a:p>
          <a:p>
            <a:r>
              <a:rPr lang="en-US" sz="2800" smtClean="0"/>
              <a:t>Creating a missing items workflow</a:t>
            </a:r>
          </a:p>
        </p:txBody>
      </p:sp>
    </p:spTree>
    <p:extLst>
      <p:ext uri="{BB962C8B-B14F-4D97-AF65-F5344CB8AC3E}">
        <p14:creationId xmlns:p14="http://schemas.microsoft.com/office/powerpoint/2010/main" val="78213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smtClean="0"/>
              <a:t>Future work includes:</a:t>
            </a:r>
            <a:endParaRPr lang="en-US" sz="40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smtClean="0"/>
              <a:t>Leveraging the community zone for shared cataloging</a:t>
            </a:r>
          </a:p>
          <a:p>
            <a:r>
              <a:rPr lang="en-US" sz="2800" smtClean="0"/>
              <a:t>Authority control</a:t>
            </a:r>
          </a:p>
          <a:p>
            <a:r>
              <a:rPr lang="en-US" sz="2800" smtClean="0"/>
              <a:t>Greatly increasing Analytics reporting</a:t>
            </a:r>
          </a:p>
          <a:p>
            <a:pPr lvl="1"/>
            <a:r>
              <a:rPr lang="en-US" sz="2400" smtClean="0"/>
              <a:t>ARL stats</a:t>
            </a:r>
          </a:p>
          <a:p>
            <a:pPr lvl="1"/>
            <a:r>
              <a:rPr lang="en-US" sz="2400" smtClean="0"/>
              <a:t>Campus reports</a:t>
            </a:r>
          </a:p>
          <a:p>
            <a:r>
              <a:rPr lang="en-US" sz="2800" smtClean="0"/>
              <a:t>Better integration between Alma &amp; ILLiad (NCIP protocol)</a:t>
            </a:r>
          </a:p>
          <a:p>
            <a:r>
              <a:rPr lang="en-US" sz="2800" smtClean="0"/>
              <a:t>Gathering feedback on patron enhancements and custom programming</a:t>
            </a:r>
          </a:p>
          <a:p>
            <a:endParaRPr lang="en-US" sz="2800" smtClean="0"/>
          </a:p>
          <a:p>
            <a:endParaRPr lang="en-US" sz="2800" smtClean="0"/>
          </a:p>
          <a:p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19683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rogers3\AppData\Local\Microsoft\Windows\Temporary Internet Files\Content.IE5\CTCGRS5W\geese-flock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56" y="246888"/>
            <a:ext cx="8757636" cy="621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9456" y="5486400"/>
            <a:ext cx="717194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/>
              <a:t>But I wonder … what </a:t>
            </a:r>
            <a:r>
              <a:rPr lang="en-US" sz="2600" b="1"/>
              <a:t>will it look like for a site to migrate </a:t>
            </a:r>
            <a:r>
              <a:rPr lang="en-US" sz="2600" b="1" i="1"/>
              <a:t>from</a:t>
            </a:r>
            <a:r>
              <a:rPr lang="en-US" sz="2600" b="1"/>
              <a:t> Alma to another vendor’s system?</a:t>
            </a:r>
            <a:endParaRPr lang="en-US" sz="2600"/>
          </a:p>
        </p:txBody>
      </p:sp>
    </p:spTree>
    <p:extLst>
      <p:ext uri="{BB962C8B-B14F-4D97-AF65-F5344CB8AC3E}">
        <p14:creationId xmlns:p14="http://schemas.microsoft.com/office/powerpoint/2010/main" val="285928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smtClean="0"/>
              <a:t>In summary:</a:t>
            </a:r>
            <a:endParaRPr lang="en-US" sz="40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Alma is an amazing system with a ton of potential</a:t>
            </a:r>
          </a:p>
          <a:p>
            <a:r>
              <a:rPr lang="en-US" sz="2800" smtClean="0"/>
              <a:t>Alma is expensive and a lot of work to implement … but we felt it was worth the effort</a:t>
            </a:r>
          </a:p>
          <a:p>
            <a:r>
              <a:rPr lang="en-US" sz="2800" smtClean="0"/>
              <a:t>Our systems unit has been freed up from general systems overhead and maintenance tasks in order to focus more on patron and staff needs</a:t>
            </a:r>
          </a:p>
          <a:p>
            <a:r>
              <a:rPr lang="en-US" sz="2800" smtClean="0"/>
              <a:t>Sites considering Alma should carefully weigh the pros and cons, and gather feedback from existing customers</a:t>
            </a:r>
          </a:p>
          <a:p>
            <a:endParaRPr lang="en-US" sz="2800" smtClean="0"/>
          </a:p>
          <a:p>
            <a:endParaRPr lang="en-US" sz="2800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09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0" cy="68752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95326" y="12441"/>
            <a:ext cx="449580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b="1" smtClean="0">
                <a:solidFill>
                  <a:schemeClr val="bg1"/>
                </a:solidFill>
              </a:rPr>
              <a:t>Thank you for your attention!</a:t>
            </a:r>
          </a:p>
          <a:p>
            <a:pPr algn="r"/>
            <a:r>
              <a:rPr lang="en-US" sz="2600" b="1" smtClean="0">
                <a:solidFill>
                  <a:schemeClr val="bg1"/>
                </a:solidFill>
              </a:rPr>
              <a:t>Any questions?</a:t>
            </a:r>
          </a:p>
          <a:p>
            <a:pPr algn="r"/>
            <a:r>
              <a:rPr lang="en-US" sz="2000" b="1" smtClean="0">
                <a:solidFill>
                  <a:schemeClr val="bg1"/>
                </a:solidFill>
                <a:hlinkClick r:id="rId3"/>
              </a:rPr>
              <a:t>mikerogers@utk.edu</a:t>
            </a:r>
            <a:endParaRPr lang="en-US" sz="2000" b="1" smtClean="0">
              <a:solidFill>
                <a:schemeClr val="bg1"/>
              </a:solidFill>
            </a:endParaRPr>
          </a:p>
          <a:p>
            <a:pPr algn="r"/>
            <a:endParaRPr lang="en-US" sz="26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91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1524000"/>
          </a:xfrm>
        </p:spPr>
        <p:txBody>
          <a:bodyPr>
            <a:normAutofit/>
          </a:bodyPr>
          <a:lstStyle/>
          <a:p>
            <a:r>
              <a:rPr lang="en-US" b="1"/>
              <a:t>S</a:t>
            </a:r>
            <a:r>
              <a:rPr lang="en-US" b="1" smtClean="0"/>
              <a:t>ystems mindset dilemma:</a:t>
            </a:r>
            <a:br>
              <a:rPr lang="en-US" b="1" smtClean="0"/>
            </a:br>
            <a:r>
              <a:rPr lang="en-US" smtClean="0"/>
              <a:t>Early adoption vs. behind the curve?</a:t>
            </a:r>
            <a:endParaRPr lang="en-US"/>
          </a:p>
        </p:txBody>
      </p:sp>
      <p:pic>
        <p:nvPicPr>
          <p:cNvPr id="2056" name="Picture 8" descr="C:\Users\mrogers3\AppData\Local\Microsoft\Windows\Temporary Internet Files\Content.IE5\TAWZ5WVK\Depositphotos_6113901_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11680"/>
            <a:ext cx="6264370" cy="484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96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b="1" smtClean="0"/>
              <a:t>2013 – the year it started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648200"/>
          </a:xfrm>
        </p:spPr>
        <p:txBody>
          <a:bodyPr>
            <a:normAutofit fontScale="85000" lnSpcReduction="20000"/>
          </a:bodyPr>
          <a:lstStyle/>
          <a:p>
            <a:r>
              <a:rPr lang="en-US" sz="3300"/>
              <a:t>Administrative push to cease server </a:t>
            </a:r>
            <a:r>
              <a:rPr lang="en-US" sz="3300" smtClean="0"/>
              <a:t>hosting</a:t>
            </a:r>
          </a:p>
          <a:p>
            <a:r>
              <a:rPr lang="en-US" sz="3300" smtClean="0"/>
              <a:t>Departmental restructuring</a:t>
            </a:r>
          </a:p>
          <a:p>
            <a:pPr lvl="1"/>
            <a:r>
              <a:rPr lang="en-US" smtClean="0"/>
              <a:t>Enterprise Systems integrated with Technical Services to become “Discovery &amp; Technical Services”</a:t>
            </a:r>
          </a:p>
          <a:p>
            <a:r>
              <a:rPr lang="en-US" sz="3300" smtClean="0"/>
              <a:t>Maribeth Manoff (Dept. Head) charged by Dean to investigate next-generation library systems</a:t>
            </a:r>
          </a:p>
          <a:p>
            <a:r>
              <a:rPr lang="en-US" sz="3300" smtClean="0"/>
              <a:t>April 2013 – Carl Grant visit to UT Library</a:t>
            </a:r>
          </a:p>
          <a:p>
            <a:r>
              <a:rPr lang="en-US" sz="3300" smtClean="0"/>
              <a:t>May 2013 – ELUNA, Athens GA</a:t>
            </a:r>
          </a:p>
          <a:p>
            <a:r>
              <a:rPr lang="en-US" sz="3300" smtClean="0"/>
              <a:t>July &amp; August – In-house demos of ExLibris’ Alma and OCLC’s Worldshare Management Services</a:t>
            </a:r>
          </a:p>
          <a:p>
            <a:r>
              <a:rPr lang="en-US" sz="3300" smtClean="0"/>
              <a:t>Sep through Dec – RFP for new system  </a:t>
            </a:r>
            <a:endParaRPr lang="en-US" sz="3300"/>
          </a:p>
        </p:txBody>
      </p:sp>
    </p:spTree>
    <p:extLst>
      <p:ext uri="{BB962C8B-B14F-4D97-AF65-F5344CB8AC3E}">
        <p14:creationId xmlns:p14="http://schemas.microsoft.com/office/powerpoint/2010/main" val="288929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smtClean="0"/>
              <a:t>Spring 2014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b="1" smtClean="0"/>
              <a:t>January</a:t>
            </a:r>
          </a:p>
          <a:p>
            <a:pPr lvl="1"/>
            <a:r>
              <a:rPr lang="en-US" smtClean="0"/>
              <a:t>signed contract w/ ExLibris for Alma</a:t>
            </a:r>
          </a:p>
          <a:p>
            <a:pPr lvl="1"/>
            <a:r>
              <a:rPr lang="en-US" smtClean="0"/>
              <a:t>Met w/ ExLibris Sales and Professional Services staff at ALA Mid-winter</a:t>
            </a:r>
          </a:p>
          <a:p>
            <a:pPr lvl="1"/>
            <a:r>
              <a:rPr lang="en-US" smtClean="0"/>
              <a:t>Began reviewing “Getting Ready for Alma” doc</a:t>
            </a:r>
          </a:p>
          <a:p>
            <a:r>
              <a:rPr lang="en-US" b="1" smtClean="0"/>
              <a:t>April</a:t>
            </a:r>
          </a:p>
          <a:p>
            <a:pPr lvl="1"/>
            <a:r>
              <a:rPr lang="en-US" smtClean="0"/>
              <a:t>Pre-kickoff meeting </a:t>
            </a:r>
          </a:p>
          <a:p>
            <a:pPr lvl="1"/>
            <a:r>
              <a:rPr lang="en-US" smtClean="0"/>
              <a:t>Filled out &amp; submitted Alma Implementation form</a:t>
            </a:r>
          </a:p>
          <a:p>
            <a:pPr lvl="1"/>
            <a:r>
              <a:rPr lang="en-US" smtClean="0"/>
              <a:t>Appointed Implementation team members</a:t>
            </a:r>
          </a:p>
          <a:p>
            <a:pPr lvl="1"/>
            <a:r>
              <a:rPr lang="en-US" smtClean="0"/>
              <a:t>Met briefly with ExLibris staff at ELUNA (Montreal)</a:t>
            </a:r>
          </a:p>
          <a:p>
            <a:r>
              <a:rPr lang="en-US" b="1" smtClean="0"/>
              <a:t>May</a:t>
            </a:r>
          </a:p>
          <a:p>
            <a:pPr lvl="1"/>
            <a:r>
              <a:rPr lang="en-US" smtClean="0"/>
              <a:t>Exchanged some emails w/ ExLibris project manager</a:t>
            </a:r>
          </a:p>
          <a:p>
            <a:pPr lvl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6369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" y="838200"/>
            <a:ext cx="9144000" cy="51345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6010" y="152400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chemeClr val="bg1"/>
                </a:solidFill>
              </a:rPr>
              <a:t>June 12, 2014 – Kickoff Meeting!</a:t>
            </a:r>
            <a:endParaRPr lang="en-US" sz="4400" b="1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1310" y="6096000"/>
            <a:ext cx="7467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>
                <a:solidFill>
                  <a:schemeClr val="bg1"/>
                </a:solidFill>
              </a:rPr>
              <a:t>WebEx phone call between ExLibris and University of Tennessee</a:t>
            </a:r>
            <a:endParaRPr lang="en-US" sz="2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6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2660</TotalTime>
  <Words>1959</Words>
  <Application>Microsoft Office PowerPoint</Application>
  <PresentationFormat>On-screen Show (4:3)</PresentationFormat>
  <Paragraphs>293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7" baseType="lpstr">
      <vt:lpstr>Arial</vt:lpstr>
      <vt:lpstr>Calibri</vt:lpstr>
      <vt:lpstr>Office Theme</vt:lpstr>
      <vt:lpstr>PowerPoint Presentation</vt:lpstr>
      <vt:lpstr>For today’s talk…</vt:lpstr>
      <vt:lpstr>UT Library and our path to Alma</vt:lpstr>
      <vt:lpstr>University of Tennessee Library:</vt:lpstr>
      <vt:lpstr>Enterprise Systems Prior to Alma</vt:lpstr>
      <vt:lpstr>Systems mindset dilemma: Early adoption vs. behind the curve?</vt:lpstr>
      <vt:lpstr>2013 – the year it started</vt:lpstr>
      <vt:lpstr>Spring 2014</vt:lpstr>
      <vt:lpstr>PowerPoint Presentation</vt:lpstr>
      <vt:lpstr>PowerPoint Presentation</vt:lpstr>
      <vt:lpstr>UT Project Team</vt:lpstr>
      <vt:lpstr>ExLibris Project Team</vt:lpstr>
      <vt:lpstr>Communication methods</vt:lpstr>
      <vt:lpstr>In spite of all these communication methods, the lack of face-to-face communication can be difficult during the implementation process</vt:lpstr>
      <vt:lpstr>UT’s schedule:</vt:lpstr>
      <vt:lpstr>UT’s schedule (cont.)</vt:lpstr>
      <vt:lpstr>Alma Reports &amp; Analytics Training</vt:lpstr>
      <vt:lpstr>Certification Training</vt:lpstr>
      <vt:lpstr>Feedback on Training &amp; Certification</vt:lpstr>
      <vt:lpstr>Final Cutover &amp; Downtimes</vt:lpstr>
      <vt:lpstr>Trivia Time #1!</vt:lpstr>
      <vt:lpstr>Tips for Staying Sane During Implementation</vt:lpstr>
      <vt:lpstr>Tip #1 – Begin working prior to the Kick-Off Meeting </vt:lpstr>
      <vt:lpstr>What to do prior to kickoff?</vt:lpstr>
      <vt:lpstr>Tip #2 – Change your mindset about the concept of “implementation”</vt:lpstr>
      <vt:lpstr>Very Important to Understand…</vt:lpstr>
      <vt:lpstr>Comparison of system migrations (UT):</vt:lpstr>
      <vt:lpstr>Tip #3 – Expect the unexpected</vt:lpstr>
      <vt:lpstr>Things can and do go wrong during Implementation</vt:lpstr>
      <vt:lpstr>Tip #4 – Acknowledge progress made and milestones reached … and take time out for “breaks”</vt:lpstr>
      <vt:lpstr>PowerPoint Presentation</vt:lpstr>
      <vt:lpstr>PowerPoint Presentation</vt:lpstr>
      <vt:lpstr>Tip #5 - Give constructive feedback to ExLibris as necessary</vt:lpstr>
      <vt:lpstr>PowerPoint Presentation</vt:lpstr>
      <vt:lpstr>Constructive feedback can include:</vt:lpstr>
      <vt:lpstr>PowerPoint Presentation</vt:lpstr>
      <vt:lpstr>Tip #6 – Remind your staff (and yourself) to take things one day at a time</vt:lpstr>
      <vt:lpstr>Although it feels like a sprint, implementing Alma should be treated like a marathon</vt:lpstr>
      <vt:lpstr>Trivia Time #2!</vt:lpstr>
      <vt:lpstr>Pros &amp; Cons of Moving to Alma</vt:lpstr>
      <vt:lpstr>Pros</vt:lpstr>
      <vt:lpstr>Pros (cont.)</vt:lpstr>
      <vt:lpstr>Pros (cont.)</vt:lpstr>
      <vt:lpstr>Pros (cont.)</vt:lpstr>
      <vt:lpstr>Cons</vt:lpstr>
      <vt:lpstr>Cons (cont.)</vt:lpstr>
      <vt:lpstr>Cons (cont.)</vt:lpstr>
      <vt:lpstr>Pros or cons?  You decide.</vt:lpstr>
      <vt:lpstr>Final Thoughts: Where are we today? What is in store for the future?</vt:lpstr>
      <vt:lpstr>Today we are:</vt:lpstr>
      <vt:lpstr>Future work includes:</vt:lpstr>
      <vt:lpstr>PowerPoint Presentation</vt:lpstr>
      <vt:lpstr>In summary:</vt:lpstr>
      <vt:lpstr>PowerPoint Presentation</vt:lpstr>
    </vt:vector>
  </TitlesOfParts>
  <Company>University of Tennessee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Rogers, Michael C</dc:creator>
  <cp:lastModifiedBy>Rogers, Michael C</cp:lastModifiedBy>
  <cp:revision>240</cp:revision>
  <dcterms:created xsi:type="dcterms:W3CDTF">2015-05-28T14:30:14Z</dcterms:created>
  <dcterms:modified xsi:type="dcterms:W3CDTF">2015-06-12T02:52:20Z</dcterms:modified>
</cp:coreProperties>
</file>