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2" r:id="rId6"/>
    <p:sldId id="267" r:id="rId7"/>
    <p:sldId id="264" r:id="rId8"/>
    <p:sldId id="265" r:id="rId9"/>
    <p:sldId id="269" r:id="rId10"/>
    <p:sldId id="268" r:id="rId11"/>
    <p:sldId id="271" r:id="rId12"/>
    <p:sldId id="270" r:id="rId13"/>
    <p:sldId id="266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0F3D87-A052-4760-A766-AA4B956254F5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8AB99-00EE-4DA8-97AA-A7BCA3C31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41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2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6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9404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694660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26588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75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891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96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273021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CCE7A4-B286-4840-9ED5-49C83A694CB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5EA8A8-7701-4F4D-AC80-E03478528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9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wku.edu/one-sear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smtClean="0"/>
              <a:t>Complicated Catalog:</a:t>
            </a:r>
            <a:br>
              <a:rPr lang="en-US" smtClean="0"/>
            </a:br>
            <a:r>
              <a:rPr lang="en-US" smtClean="0"/>
              <a:t>Teaching </a:t>
            </a:r>
            <a:r>
              <a:rPr lang="en-US" dirty="0" smtClean="0"/>
              <a:t>Primo One-Search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Joe</a:t>
            </a:r>
          </a:p>
          <a:p>
            <a:r>
              <a:rPr lang="en-US" dirty="0" smtClean="0"/>
              <a:t>Western Kentucky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800" dirty="0" smtClean="0"/>
              <a:t>“What makes a book a book and a newspaper article a newspaper article has nothing to do with how one accesses it, but with the process that went into creating it.” (Hofer, et al. 2012, p.403)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Format-As-Process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Shifts the focus from type to authority</a:t>
            </a:r>
          </a:p>
          <a:p>
            <a:r>
              <a:rPr lang="en-US" dirty="0" smtClean="0"/>
              <a:t>Easily demonstrable in Discovery Tool</a:t>
            </a:r>
          </a:p>
          <a:p>
            <a:r>
              <a:rPr lang="en-US" dirty="0" smtClean="0"/>
              <a:t>Allows explanation of peer-review</a:t>
            </a:r>
          </a:p>
          <a:p>
            <a:r>
              <a:rPr lang="en-US" dirty="0" smtClean="0"/>
              <a:t>Start with easily recognizable formats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Format-As-Process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565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PRIMO One-Search draws together many skills</a:t>
            </a:r>
          </a:p>
          <a:p>
            <a:r>
              <a:rPr lang="en-US" dirty="0" smtClean="0"/>
              <a:t>Skills become more transferable</a:t>
            </a:r>
          </a:p>
          <a:p>
            <a:r>
              <a:rPr lang="en-US" dirty="0" smtClean="0"/>
              <a:t>Basic problems still have simple solutions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Buck, S., &amp; </a:t>
            </a:r>
            <a:r>
              <a:rPr lang="en-US" dirty="0" err="1"/>
              <a:t>Steffy</a:t>
            </a:r>
            <a:r>
              <a:rPr lang="en-US" dirty="0"/>
              <a:t>, C. (2013). </a:t>
            </a:r>
            <a:r>
              <a:rPr lang="en-US" dirty="0" smtClean="0"/>
              <a:t>Promising Practices in Instruction of Discovery Tools. </a:t>
            </a:r>
            <a:r>
              <a:rPr lang="en-US" i="1" dirty="0"/>
              <a:t>Communications </a:t>
            </a:r>
            <a:r>
              <a:rPr lang="en-US" i="1" dirty="0" smtClean="0"/>
              <a:t>in </a:t>
            </a:r>
            <a:r>
              <a:rPr lang="en-US" i="1" dirty="0"/>
              <a:t>Information Literacy</a:t>
            </a:r>
            <a:r>
              <a:rPr lang="en-US" dirty="0"/>
              <a:t>, </a:t>
            </a:r>
            <a:r>
              <a:rPr lang="en-US" i="1" dirty="0"/>
              <a:t>7</a:t>
            </a:r>
            <a:r>
              <a:rPr lang="en-US" dirty="0"/>
              <a:t>(1), 66-80. </a:t>
            </a:r>
            <a:endParaRPr lang="en-US" dirty="0" smtClean="0"/>
          </a:p>
          <a:p>
            <a:r>
              <a:rPr lang="en-US" dirty="0"/>
              <a:t>Caudwell, J. </a:t>
            </a:r>
            <a:r>
              <a:rPr lang="en-US" dirty="0" smtClean="0"/>
              <a:t>(2013</a:t>
            </a:r>
            <a:r>
              <a:rPr lang="en-US" dirty="0"/>
              <a:t>). An A–Z of RDSs. </a:t>
            </a:r>
            <a:r>
              <a:rPr lang="en-US" i="1" dirty="0"/>
              <a:t>Serials Librarian</a:t>
            </a:r>
            <a:r>
              <a:rPr lang="en-US" dirty="0"/>
              <a:t>, </a:t>
            </a:r>
            <a:r>
              <a:rPr lang="en-US" i="1" dirty="0"/>
              <a:t>65</a:t>
            </a:r>
            <a:r>
              <a:rPr lang="en-US" dirty="0"/>
              <a:t>(1), 1-24. </a:t>
            </a:r>
            <a:endParaRPr lang="en-US" dirty="0" smtClean="0"/>
          </a:p>
          <a:p>
            <a:r>
              <a:rPr lang="en-US" dirty="0"/>
              <a:t>Hofer, A.R., </a:t>
            </a:r>
            <a:r>
              <a:rPr lang="en-US" dirty="0" smtClean="0"/>
              <a:t>L. Townsend, and K Brunetti. </a:t>
            </a:r>
            <a:r>
              <a:rPr lang="en-US" dirty="0"/>
              <a:t>(2012</a:t>
            </a:r>
            <a:r>
              <a:rPr lang="en-US" dirty="0" smtClean="0"/>
              <a:t>). Troublesome </a:t>
            </a:r>
            <a:r>
              <a:rPr lang="en-US" dirty="0"/>
              <a:t>C</a:t>
            </a:r>
            <a:r>
              <a:rPr lang="en-US" dirty="0" smtClean="0"/>
              <a:t>oncepts </a:t>
            </a:r>
            <a:r>
              <a:rPr lang="en-US" dirty="0"/>
              <a:t>and </a:t>
            </a:r>
            <a:r>
              <a:rPr lang="en-US" dirty="0" smtClean="0"/>
              <a:t>Information</a:t>
            </a:r>
            <a:r>
              <a:rPr lang="en-US" dirty="0"/>
              <a:t> </a:t>
            </a:r>
            <a:r>
              <a:rPr lang="en-US" dirty="0" smtClean="0"/>
              <a:t>Literacy</a:t>
            </a:r>
            <a:r>
              <a:rPr lang="en-US" dirty="0"/>
              <a:t>: </a:t>
            </a:r>
            <a:r>
              <a:rPr lang="en-US" dirty="0" smtClean="0"/>
              <a:t>Investigating Threshold </a:t>
            </a:r>
            <a:r>
              <a:rPr lang="en-US" dirty="0"/>
              <a:t>C</a:t>
            </a:r>
            <a:r>
              <a:rPr lang="en-US" dirty="0" smtClean="0"/>
              <a:t>oncepts </a:t>
            </a:r>
            <a:r>
              <a:rPr lang="en-US" dirty="0"/>
              <a:t>for IL </a:t>
            </a:r>
            <a:r>
              <a:rPr lang="en-US" dirty="0" smtClean="0"/>
              <a:t>Instruction. </a:t>
            </a:r>
            <a:r>
              <a:rPr lang="en-US" i="1" dirty="0" smtClean="0"/>
              <a:t>Portal</a:t>
            </a:r>
            <a:r>
              <a:rPr lang="en-US" i="1" dirty="0"/>
              <a:t>: Libraries and </a:t>
            </a:r>
            <a:r>
              <a:rPr lang="en-US" i="1" dirty="0" smtClean="0"/>
              <a:t>the Academy</a:t>
            </a:r>
            <a:r>
              <a:rPr lang="en-US" dirty="0" smtClean="0"/>
              <a:t>, 12(4), 387-405.</a:t>
            </a:r>
          </a:p>
          <a:p>
            <a:r>
              <a:rPr lang="en-US" dirty="0" err="1" smtClean="0"/>
              <a:t>Seeber</a:t>
            </a:r>
            <a:r>
              <a:rPr lang="en-US" dirty="0" smtClean="0"/>
              <a:t>, K. P. (2015). Teaching “Format </a:t>
            </a:r>
            <a:r>
              <a:rPr lang="en-US" dirty="0"/>
              <a:t>as a </a:t>
            </a:r>
            <a:r>
              <a:rPr lang="en-US" dirty="0" smtClean="0"/>
              <a:t>Process</a:t>
            </a:r>
            <a:r>
              <a:rPr lang="en-US" dirty="0"/>
              <a:t>” in an </a:t>
            </a:r>
            <a:r>
              <a:rPr lang="en-US" dirty="0" smtClean="0"/>
              <a:t>Era </a:t>
            </a:r>
            <a:r>
              <a:rPr lang="en-US" dirty="0"/>
              <a:t>of Web-scale </a:t>
            </a:r>
            <a:r>
              <a:rPr lang="en-US" dirty="0" smtClean="0"/>
              <a:t>Discovery. </a:t>
            </a:r>
            <a:r>
              <a:rPr lang="en-US" i="1" dirty="0" smtClean="0"/>
              <a:t>Reference </a:t>
            </a:r>
            <a:r>
              <a:rPr lang="en-US" i="1" dirty="0"/>
              <a:t>Services Review</a:t>
            </a:r>
            <a:r>
              <a:rPr lang="en-US" dirty="0"/>
              <a:t>, </a:t>
            </a:r>
            <a:r>
              <a:rPr lang="en-US" dirty="0" smtClean="0"/>
              <a:t>43(1), 19-30</a:t>
            </a:r>
            <a:r>
              <a:rPr lang="en-US" dirty="0"/>
              <a:t>, https://doi.org/10.1108/RSR-07-2014-0023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interaction between student and discovery tool</a:t>
            </a:r>
          </a:p>
          <a:p>
            <a:r>
              <a:rPr lang="en-US" dirty="0" smtClean="0"/>
              <a:t>Students have a hard time grasping (Buck and </a:t>
            </a:r>
            <a:r>
              <a:rPr lang="en-US" dirty="0" err="1" smtClean="0"/>
              <a:t>Steffy</a:t>
            </a:r>
            <a:r>
              <a:rPr lang="en-US" dirty="0" smtClean="0"/>
              <a:t>, 2013)</a:t>
            </a:r>
          </a:p>
          <a:p>
            <a:r>
              <a:rPr lang="en-US" dirty="0" smtClean="0"/>
              <a:t>Wording is very important</a:t>
            </a:r>
          </a:p>
          <a:p>
            <a:r>
              <a:rPr lang="en-US" dirty="0" smtClean="0"/>
              <a:t>Phrases I’ve used: </a:t>
            </a:r>
          </a:p>
          <a:p>
            <a:pPr lvl="1"/>
            <a:r>
              <a:rPr lang="en-US" dirty="0" smtClean="0"/>
              <a:t>“catalog on steroids.”</a:t>
            </a:r>
          </a:p>
          <a:p>
            <a:pPr lvl="1"/>
            <a:r>
              <a:rPr lang="en-US" dirty="0" smtClean="0"/>
              <a:t>“everything* we have at your fingertips”</a:t>
            </a:r>
          </a:p>
          <a:p>
            <a:pPr lvl="1"/>
            <a:r>
              <a:rPr lang="en-US" dirty="0" smtClean="0"/>
              <a:t>“a giant melting pot of information”</a:t>
            </a:r>
          </a:p>
          <a:p>
            <a:r>
              <a:rPr lang="en-US" dirty="0" smtClean="0"/>
              <a:t>Difference between open web and discovery tool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Describe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Can’t Find Anything</a:t>
            </a:r>
          </a:p>
          <a:p>
            <a:pPr lvl="1"/>
            <a:r>
              <a:rPr lang="en-US" dirty="0" smtClean="0"/>
              <a:t>Meaning: </a:t>
            </a:r>
          </a:p>
          <a:p>
            <a:pPr lvl="2"/>
            <a:r>
              <a:rPr lang="en-US" dirty="0" smtClean="0"/>
              <a:t>Results are narrow or non-existent (Google Search Syndrome)</a:t>
            </a:r>
          </a:p>
          <a:p>
            <a:pPr lvl="2"/>
            <a:r>
              <a:rPr lang="en-US" dirty="0" smtClean="0"/>
              <a:t>Results are not what they expect </a:t>
            </a:r>
          </a:p>
          <a:p>
            <a:pPr lvl="1"/>
            <a:r>
              <a:rPr lang="en-US" dirty="0" smtClean="0"/>
              <a:t>Solutions: </a:t>
            </a:r>
          </a:p>
          <a:p>
            <a:pPr lvl="2"/>
            <a:r>
              <a:rPr lang="en-US" dirty="0" smtClean="0"/>
              <a:t>Teaching </a:t>
            </a:r>
            <a:r>
              <a:rPr lang="en-US" dirty="0" err="1" smtClean="0"/>
              <a:t>boolean</a:t>
            </a:r>
            <a:r>
              <a:rPr lang="en-US" dirty="0" smtClean="0"/>
              <a:t> searching</a:t>
            </a:r>
          </a:p>
          <a:p>
            <a:pPr lvl="2"/>
            <a:r>
              <a:rPr lang="en-US" dirty="0" smtClean="0"/>
              <a:t>Advanced Search 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Student Complaints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6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Problem: Too Varied Results</a:t>
            </a:r>
          </a:p>
          <a:p>
            <a:pPr lvl="1"/>
            <a:r>
              <a:rPr lang="en-US" dirty="0" smtClean="0"/>
              <a:t>Meaning: </a:t>
            </a:r>
          </a:p>
          <a:p>
            <a:pPr lvl="2"/>
            <a:r>
              <a:rPr lang="en-US" dirty="0" smtClean="0"/>
              <a:t>Student just wants holdings in library OR online OR some subset </a:t>
            </a:r>
          </a:p>
          <a:p>
            <a:pPr lvl="2"/>
            <a:r>
              <a:rPr lang="en-US" dirty="0" smtClean="0"/>
              <a:t>Information overload is frustrating (Buck and </a:t>
            </a:r>
            <a:r>
              <a:rPr lang="en-US" dirty="0" err="1" smtClean="0"/>
              <a:t>Steffy</a:t>
            </a:r>
            <a:r>
              <a:rPr lang="en-US" dirty="0" smtClean="0"/>
              <a:t>, 2013)</a:t>
            </a:r>
          </a:p>
          <a:p>
            <a:pPr lvl="1"/>
            <a:r>
              <a:rPr lang="en-US" dirty="0" smtClean="0"/>
              <a:t>Solution: </a:t>
            </a:r>
          </a:p>
          <a:p>
            <a:pPr lvl="2"/>
            <a:r>
              <a:rPr lang="en-US" dirty="0" smtClean="0"/>
              <a:t>Demonstrate narrowing tools in sidebar</a:t>
            </a:r>
          </a:p>
          <a:p>
            <a:r>
              <a:rPr lang="en-US" dirty="0" smtClean="0"/>
              <a:t>Problem</a:t>
            </a:r>
            <a:r>
              <a:rPr lang="en-US" dirty="0"/>
              <a:t>: Don’t know what keywords to use</a:t>
            </a:r>
          </a:p>
          <a:p>
            <a:pPr lvl="1"/>
            <a:r>
              <a:rPr lang="en-US" dirty="0"/>
              <a:t>Meaning: </a:t>
            </a:r>
            <a:endParaRPr lang="en-US" dirty="0" smtClean="0"/>
          </a:p>
          <a:p>
            <a:pPr lvl="2"/>
            <a:r>
              <a:rPr lang="en-US" dirty="0" smtClean="0"/>
              <a:t>Too </a:t>
            </a:r>
            <a:r>
              <a:rPr lang="en-US" dirty="0"/>
              <a:t>unfamiliar with subject</a:t>
            </a:r>
          </a:p>
          <a:p>
            <a:pPr lvl="1"/>
            <a:r>
              <a:rPr lang="en-US" dirty="0"/>
              <a:t>Solution: </a:t>
            </a:r>
          </a:p>
          <a:p>
            <a:pPr lvl="2"/>
            <a:r>
              <a:rPr lang="en-US" dirty="0"/>
              <a:t>A quick Google search will come up with related terms</a:t>
            </a:r>
          </a:p>
          <a:p>
            <a:pPr lvl="2"/>
            <a:r>
              <a:rPr lang="en-US" dirty="0"/>
              <a:t>Follow with search in catalog and identifying related subjects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Student Complaints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Not intuitive enough</a:t>
            </a:r>
          </a:p>
          <a:p>
            <a:pPr lvl="1"/>
            <a:r>
              <a:rPr lang="en-US" dirty="0" smtClean="0"/>
              <a:t>Meaning: </a:t>
            </a:r>
          </a:p>
          <a:p>
            <a:pPr lvl="2"/>
            <a:r>
              <a:rPr lang="en-US" dirty="0" smtClean="0"/>
              <a:t>Student doesn’t know enough library terminology</a:t>
            </a:r>
          </a:p>
          <a:p>
            <a:pPr lvl="1"/>
            <a:r>
              <a:rPr lang="en-US" dirty="0" smtClean="0"/>
              <a:t>Solution: </a:t>
            </a:r>
          </a:p>
          <a:p>
            <a:pPr lvl="2"/>
            <a:r>
              <a:rPr lang="en-US" dirty="0" smtClean="0"/>
              <a:t>Teach library terminology</a:t>
            </a:r>
          </a:p>
          <a:p>
            <a:r>
              <a:rPr lang="en-US" dirty="0"/>
              <a:t>Problem: Not customizable </a:t>
            </a:r>
            <a:r>
              <a:rPr lang="en-US" dirty="0" smtClean="0"/>
              <a:t>enough</a:t>
            </a:r>
            <a:endParaRPr lang="en-US" dirty="0"/>
          </a:p>
          <a:p>
            <a:pPr lvl="1"/>
            <a:r>
              <a:rPr lang="en-US" dirty="0"/>
              <a:t>Meaning: </a:t>
            </a:r>
            <a:endParaRPr lang="en-US" dirty="0" smtClean="0"/>
          </a:p>
          <a:p>
            <a:pPr lvl="2"/>
            <a:r>
              <a:rPr lang="en-US" dirty="0" smtClean="0"/>
              <a:t>Cannot </a:t>
            </a:r>
            <a:r>
              <a:rPr lang="en-US" dirty="0"/>
              <a:t>automatically limit search</a:t>
            </a:r>
          </a:p>
          <a:p>
            <a:pPr lvl="1"/>
            <a:r>
              <a:rPr lang="en-US" dirty="0"/>
              <a:t>Solution: </a:t>
            </a:r>
            <a:endParaRPr lang="en-US" dirty="0" smtClean="0"/>
          </a:p>
          <a:p>
            <a:pPr lvl="2"/>
            <a:r>
              <a:rPr lang="en-US" dirty="0" smtClean="0"/>
              <a:t>Teach </a:t>
            </a:r>
            <a:r>
              <a:rPr lang="en-US" dirty="0"/>
              <a:t>narrowing tools specific to individual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Student Complaints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Only</a:t>
            </a:r>
          </a:p>
          <a:p>
            <a:pPr lvl="1"/>
            <a:r>
              <a:rPr lang="en-US" dirty="0" smtClean="0"/>
              <a:t>Many times students don’t realize they can limit in the search box</a:t>
            </a:r>
          </a:p>
          <a:p>
            <a:pPr lvl="1"/>
            <a:r>
              <a:rPr lang="en-US" dirty="0" smtClean="0"/>
              <a:t>Eliminates some of the overwhelm</a:t>
            </a:r>
          </a:p>
          <a:p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Commuter campus</a:t>
            </a:r>
          </a:p>
          <a:p>
            <a:pPr lvl="1"/>
            <a:r>
              <a:rPr lang="en-US" dirty="0" smtClean="0"/>
              <a:t>Subject-Specific Collections</a:t>
            </a:r>
          </a:p>
          <a:p>
            <a:r>
              <a:rPr lang="en-US" dirty="0" smtClean="0"/>
              <a:t>Scholarly/Peer-reviewed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Refining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Announcing ahead of time</a:t>
            </a:r>
            <a:endParaRPr lang="en-US" dirty="0"/>
          </a:p>
          <a:p>
            <a:pPr lvl="1"/>
            <a:r>
              <a:rPr lang="en-US" dirty="0" smtClean="0"/>
              <a:t>Website </a:t>
            </a:r>
          </a:p>
          <a:p>
            <a:pPr lvl="1"/>
            <a:r>
              <a:rPr lang="en-US" dirty="0" smtClean="0"/>
              <a:t>In the classroom</a:t>
            </a:r>
          </a:p>
          <a:p>
            <a:r>
              <a:rPr lang="en-US" dirty="0" smtClean="0"/>
              <a:t>Re-tooling handouts, etc.</a:t>
            </a:r>
          </a:p>
          <a:p>
            <a:r>
              <a:rPr lang="en-US" dirty="0" err="1" smtClean="0">
                <a:hlinkClick r:id="rId2"/>
              </a:rPr>
              <a:t>Libguide</a:t>
            </a:r>
            <a:endParaRPr lang="en-US" dirty="0" smtClean="0"/>
          </a:p>
          <a:p>
            <a:r>
              <a:rPr lang="en-US" dirty="0" smtClean="0"/>
              <a:t>One-on-one Reference Instruction</a:t>
            </a:r>
          </a:p>
          <a:p>
            <a:r>
              <a:rPr lang="en-US" dirty="0" smtClean="0"/>
              <a:t>Marketing and Branding (Caudwell)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Have We (WKU) Dealt with Switch?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3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Screencasts/Demonstrations</a:t>
            </a:r>
          </a:p>
          <a:p>
            <a:r>
              <a:rPr lang="en-US" dirty="0" smtClean="0"/>
              <a:t>Worksheets</a:t>
            </a:r>
          </a:p>
          <a:p>
            <a:r>
              <a:rPr lang="en-US" dirty="0" smtClean="0"/>
              <a:t>Web-based guides </a:t>
            </a:r>
          </a:p>
          <a:p>
            <a:r>
              <a:rPr lang="en-US" dirty="0" smtClean="0"/>
              <a:t>Develop-Engage-Manage-Use-Emphasize-Share (Buck &amp; </a:t>
            </a:r>
            <a:r>
              <a:rPr lang="en-US" dirty="0" err="1" smtClean="0"/>
              <a:t>Steffy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Have Others Dealt with Switch?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55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involved sessions (</a:t>
            </a:r>
            <a:r>
              <a:rPr lang="en-US" dirty="0" err="1" smtClean="0"/>
              <a:t>Seeber</a:t>
            </a:r>
            <a:r>
              <a:rPr lang="en-US" dirty="0" smtClean="0"/>
              <a:t>, 2014)</a:t>
            </a:r>
          </a:p>
          <a:p>
            <a:pPr lvl="1"/>
            <a:r>
              <a:rPr lang="en-US" dirty="0" smtClean="0"/>
              <a:t>Teach format-as-process</a:t>
            </a:r>
          </a:p>
          <a:p>
            <a:pPr lvl="1"/>
            <a:r>
              <a:rPr lang="en-US" dirty="0" smtClean="0"/>
              <a:t>Use process to teach authority</a:t>
            </a:r>
          </a:p>
          <a:p>
            <a:pPr lvl="1"/>
            <a:r>
              <a:rPr lang="en-US" dirty="0" smtClean="0"/>
              <a:t>Use format to explain interface</a:t>
            </a:r>
          </a:p>
          <a:p>
            <a:pPr lvl="1"/>
            <a:r>
              <a:rPr lang="en-US" dirty="0" smtClean="0"/>
              <a:t>Assess qualitatively </a:t>
            </a:r>
          </a:p>
          <a:p>
            <a:r>
              <a:rPr lang="en-US" dirty="0" smtClean="0"/>
              <a:t>More widely-applicable lessons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Literacy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nFavorite">
  <a:themeElements>
    <a:clrScheme name="Custom 1">
      <a:dk1>
        <a:srgbClr val="000000"/>
      </a:dk1>
      <a:lt1>
        <a:srgbClr val="FFFFFF"/>
      </a:lt1>
      <a:dk2>
        <a:srgbClr val="900000"/>
      </a:dk2>
      <a:lt2>
        <a:srgbClr val="BFBFBF"/>
      </a:lt2>
      <a:accent1>
        <a:srgbClr val="C00000"/>
      </a:accent1>
      <a:accent2>
        <a:srgbClr val="A5A5A5"/>
      </a:accent2>
      <a:accent3>
        <a:srgbClr val="990000"/>
      </a:accent3>
      <a:accent4>
        <a:srgbClr val="969696"/>
      </a:accent4>
      <a:accent5>
        <a:srgbClr val="990033"/>
      </a:accent5>
      <a:accent6>
        <a:srgbClr val="4D4D4D"/>
      </a:accent6>
      <a:hlink>
        <a:srgbClr val="C00000"/>
      </a:hlink>
      <a:folHlink>
        <a:srgbClr val="7F7F7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nFavorite" id="{29E1614A-789F-4DC8-89F2-35845F043762}" vid="{FB6F9678-1F8E-49E5-8AB3-7308542EF5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JenFavorite</Template>
  <TotalTime>150</TotalTime>
  <Words>530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Lucida Sans Unicode</vt:lpstr>
      <vt:lpstr>Verdana</vt:lpstr>
      <vt:lpstr>Wingdings 2</vt:lpstr>
      <vt:lpstr>Wingdings 3</vt:lpstr>
      <vt:lpstr>JenFavorite</vt:lpstr>
      <vt:lpstr>The Complicated Catalog: Teaching Primo One-Search</vt:lpstr>
      <vt:lpstr>How To Describe It</vt:lpstr>
      <vt:lpstr>Top Student Complaints</vt:lpstr>
      <vt:lpstr>Top Student Complaints</vt:lpstr>
      <vt:lpstr>Top Student Complaints</vt:lpstr>
      <vt:lpstr>Best Refining Tools</vt:lpstr>
      <vt:lpstr>How Have We (WKU) Dealt with Switch?</vt:lpstr>
      <vt:lpstr>How Have Others Dealt with Switch?</vt:lpstr>
      <vt:lpstr>Information Literacy Instruction</vt:lpstr>
      <vt:lpstr>Format-As-Process</vt:lpstr>
      <vt:lpstr>Format-As-Process</vt:lpstr>
      <vt:lpstr>Conclusions</vt:lpstr>
      <vt:lpstr>References</vt:lpstr>
    </vt:vector>
  </TitlesOfParts>
  <Company>Western Kentucky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Primo One-Search</dc:title>
  <dc:creator>Academic Technology</dc:creator>
  <cp:lastModifiedBy>Academic Technology</cp:lastModifiedBy>
  <cp:revision>15</cp:revision>
  <cp:lastPrinted>2017-06-15T18:44:00Z</cp:lastPrinted>
  <dcterms:created xsi:type="dcterms:W3CDTF">2017-06-13T19:29:10Z</dcterms:created>
  <dcterms:modified xsi:type="dcterms:W3CDTF">2017-06-19T17:58:04Z</dcterms:modified>
</cp:coreProperties>
</file>