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304" r:id="rId5"/>
    <p:sldId id="261" r:id="rId6"/>
    <p:sldId id="260" r:id="rId7"/>
    <p:sldId id="294" r:id="rId8"/>
    <p:sldId id="295" r:id="rId9"/>
    <p:sldId id="265" r:id="rId10"/>
    <p:sldId id="305" r:id="rId11"/>
    <p:sldId id="266" r:id="rId12"/>
    <p:sldId id="268" r:id="rId13"/>
    <p:sldId id="296" r:id="rId14"/>
    <p:sldId id="262" r:id="rId15"/>
    <p:sldId id="297" r:id="rId16"/>
    <p:sldId id="298" r:id="rId17"/>
    <p:sldId id="310" r:id="rId18"/>
    <p:sldId id="263" r:id="rId19"/>
    <p:sldId id="264" r:id="rId20"/>
    <p:sldId id="299" r:id="rId21"/>
    <p:sldId id="300" r:id="rId22"/>
    <p:sldId id="271" r:id="rId23"/>
    <p:sldId id="272" r:id="rId24"/>
    <p:sldId id="273" r:id="rId25"/>
    <p:sldId id="303" r:id="rId26"/>
    <p:sldId id="274" r:id="rId27"/>
    <p:sldId id="275" r:id="rId28"/>
    <p:sldId id="277" r:id="rId29"/>
    <p:sldId id="278" r:id="rId30"/>
    <p:sldId id="279" r:id="rId31"/>
    <p:sldId id="290" r:id="rId32"/>
    <p:sldId id="293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" panose="02040503050406030204" pitchFamily="18" charset="0"/>
      <p:regular r:id="rId39"/>
      <p:bold r:id="rId40"/>
      <p:italic r:id="rId41"/>
      <p:boldItalic r:id="rId42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3366FF"/>
    <a:srgbClr val="99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74" d="100"/>
          <a:sy n="74" d="100"/>
        </p:scale>
        <p:origin x="11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2E10D-AC7A-480E-8370-A9EC3C53CB43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BFE9E-ED76-41B2-8BBE-81680B73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7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FE9E-ED76-41B2-8BBE-81680B73B0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1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This work is licensed under a Creative Commons Attribution-NonCommercial-ShareAlike 3.0 Unported License.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3008E-537F-4B0E-8D1E-2D7EEA8DED9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14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This work is licensed under a Creative Commons Attribution-NonCommercial-ShareAlike 3.0 Unported License.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99148-343F-4C58-B542-12597EED496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31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This work is licensed under a Creative Commons Attribution-NonCommercial-ShareAlike 3.0 Unported License.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20ED3-DA39-4061-89A5-E1DF680888B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49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This work is licensed under a Creative Commons Attribution-NonCommercial-ShareAlike 3.0 Unported License.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1FDF3-BBD4-406C-AD53-46ACD5377C3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3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This work is licensed under a Creative Commons Attribution-NonCommercial-ShareAlike 3.0 Unported License.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EA230-A4FC-4986-877B-A7F9FFD85A2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55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This work is licensed under a Creative Commons Attribution-NonCommercial-ShareAlike 3.0 Unported License.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6EDF8-E505-4EAF-8606-083BF8C4162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35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This work is licensed under a Creative Commons Attribution-NonCommercial-ShareAlike 3.0 Unported License.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F309A-32A7-45F9-AFB2-FB11880A544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47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This work is licensed under a Creative Commons Attribution-NonCommercial-ShareAlike 3.0 Unported License.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D128D-5781-45FF-A253-BD73EEB35BF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30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This work is licensed under a Creative Commons Attribution-NonCommercial-ShareAlike 3.0 Unported License.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FD83F-672D-48CC-AB93-88451ECFE48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31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This work is licensed under a Creative Commons Attribution-NonCommercial-ShareAlike 3.0 Unported License.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8A541-8364-44E7-A3EE-19DD4C3A1AE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76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This work is licensed under a Creative Commons Attribution-NonCommercial-ShareAlike 3.0 Unported License.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B60FB-0530-4ED9-A4A5-A454953F6FE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0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This work is licensed under a Creative Commons Attribution-NonCommercial-ShareAlike 3.0 Unported License.</a:t>
            </a: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9C4B10-3AB0-4EAF-A6E6-9DE1C04509D1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s.gov/ocr/civilrights/resources/factsheets/504.pdf" TargetMode="External"/><Relationship Id="rId2" Type="http://schemas.openxmlformats.org/officeDocument/2006/relationships/hyperlink" Target="http://www.ada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ction508.gov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lackboard.louisville.ed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blackboard.louisville.ed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scholar.google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louisville.edu/delphi/resources/creating-accessible-course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louisville.edu/delphi/resources/creating-accessible-cours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louisville.edu/delphi/resources/creating-accessible-cours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ouisville.edu/delphi/resources/creating-accessible-cours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23850" y="5157788"/>
            <a:ext cx="5400278" cy="544512"/>
          </a:xfrm>
          <a:noFill/>
          <a:ln/>
        </p:spPr>
        <p:txBody>
          <a:bodyPr anchor="ctr"/>
          <a:lstStyle/>
          <a:p>
            <a:pPr algn="l"/>
            <a:r>
              <a:rPr lang="es-UY" sz="3600" b="1" dirty="0" smtClean="0">
                <a:solidFill>
                  <a:schemeClr val="bg1"/>
                </a:solidFill>
              </a:rPr>
              <a:t>Accessibility and </a:t>
            </a:r>
            <a:r>
              <a:rPr lang="es-UY" sz="3600" b="1" dirty="0" err="1" smtClean="0">
                <a:solidFill>
                  <a:schemeClr val="bg1"/>
                </a:solidFill>
              </a:rPr>
              <a:t>Teaching</a:t>
            </a:r>
            <a:r>
              <a:rPr lang="es-UY" sz="3600" b="1" dirty="0" smtClean="0">
                <a:solidFill>
                  <a:schemeClr val="bg1"/>
                </a:solidFill>
              </a:rPr>
              <a:t> Online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996953"/>
            <a:ext cx="4176712" cy="1225798"/>
          </a:xfrm>
        </p:spPr>
        <p:txBody>
          <a:bodyPr/>
          <a:lstStyle/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Beth Case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Program Manager for Digital, Emerging, and Assistive Technologies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University of Louisville, Delphi Center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Reader Demo</a:t>
            </a:r>
            <a:endParaRPr lang="en-US" dirty="0"/>
          </a:p>
        </p:txBody>
      </p:sp>
      <p:pic>
        <p:nvPicPr>
          <p:cNvPr id="6" name="Project4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2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would you describe this picture if:</a:t>
            </a:r>
          </a:p>
          <a:p>
            <a:pPr marL="514350" indent="-514350">
              <a:buAutoNum type="arabicParenR"/>
            </a:pPr>
            <a:r>
              <a:rPr lang="en-US" dirty="0" smtClean="0"/>
              <a:t>This is Dr. Jones, instructor.</a:t>
            </a:r>
          </a:p>
          <a:p>
            <a:pPr marL="514350" indent="-514350">
              <a:buAutoNum type="arabicParenR"/>
            </a:pPr>
            <a:r>
              <a:rPr lang="en-US" dirty="0" smtClean="0"/>
              <a:t>This is an ad for men’s</a:t>
            </a:r>
            <a:br>
              <a:rPr lang="en-US" dirty="0" smtClean="0"/>
            </a:br>
            <a:r>
              <a:rPr lang="en-US" dirty="0" smtClean="0"/>
              <a:t>clothing.</a:t>
            </a:r>
          </a:p>
          <a:p>
            <a:pPr marL="514350" indent="-514350">
              <a:buAutoNum type="arabicParenR"/>
            </a:pPr>
            <a:r>
              <a:rPr lang="en-US" dirty="0" smtClean="0"/>
              <a:t>This is an ad for “Hair</a:t>
            </a:r>
            <a:br>
              <a:rPr lang="en-US" dirty="0" smtClean="0"/>
            </a:br>
            <a:r>
              <a:rPr lang="en-US" dirty="0" smtClean="0"/>
              <a:t>Club for Men”.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1334"/>
            <a:ext cx="4211960" cy="371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en-US" dirty="0" smtClean="0"/>
              <a:t>Alt Text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2134017"/>
            <a:ext cx="5184576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3200" dirty="0">
                <a:latin typeface="Calibri" panose="020F0502020204030204" pitchFamily="34" charset="0"/>
              </a:rPr>
              <a:t>Insert the image</a:t>
            </a:r>
            <a:r>
              <a:rPr lang="en-US" altLang="en-US" sz="3200" dirty="0" smtClean="0">
                <a:latin typeface="Calibri" panose="020F050202020403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3200" dirty="0">
              <a:latin typeface="Calibri" panose="020F0502020204030204" pitchFamily="34" charset="0"/>
            </a:endParaRPr>
          </a:p>
          <a:p>
            <a:pPr marL="342900" indent="-342900" eaLnBrk="0" hangingPunct="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</a:rPr>
              <a:t>Right click on the image and choose Format Picture.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</p:txBody>
      </p:sp>
      <p:pic>
        <p:nvPicPr>
          <p:cNvPr id="2049" name="Picture 8" descr="Drop down menu with the Format Picture option selec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87057"/>
            <a:ext cx="21717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 Text</a:t>
            </a:r>
            <a:endParaRPr lang="en-US" dirty="0"/>
          </a:p>
        </p:txBody>
      </p:sp>
      <p:pic>
        <p:nvPicPr>
          <p:cNvPr id="5" name="Content Placeholder 4" descr="Format Picture boption box with Alt Text selected and Description box highlighted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0112" y="1772816"/>
            <a:ext cx="2733333" cy="3828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203" y="1700808"/>
            <a:ext cx="4572000" cy="42845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3"/>
            </a:pPr>
            <a:r>
              <a:rPr lang="en-US" sz="3200" dirty="0">
                <a:latin typeface="Calibri" panose="020F0502020204030204" pitchFamily="34" charset="0"/>
              </a:rPr>
              <a:t>Choose Layout &amp; Properties (looks like a blue box with arrows</a:t>
            </a:r>
            <a:r>
              <a:rPr lang="en-US" sz="3200" dirty="0" smtClean="0">
                <a:latin typeface="Calibri" panose="020F0502020204030204" pitchFamily="34" charset="0"/>
              </a:rPr>
              <a:t>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3"/>
            </a:pPr>
            <a:endParaRPr lang="en-US" sz="3200" dirty="0">
              <a:latin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3"/>
            </a:pPr>
            <a:r>
              <a:rPr lang="en-US" sz="3200" dirty="0">
                <a:latin typeface="Calibri" panose="020F0502020204030204" pitchFamily="34" charset="0"/>
              </a:rPr>
              <a:t>Choose Alt Text</a:t>
            </a:r>
            <a:r>
              <a:rPr lang="en-US" sz="3200" dirty="0" smtClean="0">
                <a:latin typeface="Calibri" panose="020F0502020204030204" pitchFamily="34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3"/>
            </a:pPr>
            <a:endParaRPr lang="en-US" sz="3200" dirty="0">
              <a:latin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 startAt="3"/>
            </a:pPr>
            <a:r>
              <a:rPr lang="en-US" sz="3200" dirty="0">
                <a:latin typeface="Calibri" panose="020F0502020204030204" pitchFamily="34" charset="0"/>
              </a:rPr>
              <a:t>Type the Alt Text into the Description box.</a:t>
            </a:r>
          </a:p>
        </p:txBody>
      </p:sp>
    </p:spTree>
    <p:extLst>
      <p:ext uri="{BB962C8B-B14F-4D97-AF65-F5344CB8AC3E}">
        <p14:creationId xmlns:p14="http://schemas.microsoft.com/office/powerpoint/2010/main" val="38867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Documents –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When inserting tables into your word document, use the table tools provided. This allows the screen reader to know that this is a table.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NOTE: use formatting tags inside of the table as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pic>
        <p:nvPicPr>
          <p:cNvPr id="5" name="Content Placeholder 4" descr="Microsoft Insert tab with the Table option selected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774816"/>
            <a:ext cx="2438095" cy="4161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07904" y="1556792"/>
            <a:ext cx="4572000" cy="48168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Click </a:t>
            </a:r>
            <a:r>
              <a:rPr lang="en-US" sz="2400" i="1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Insert</a:t>
            </a: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tab</a:t>
            </a:r>
            <a:r>
              <a:rPr lang="en-US" sz="2400" dirty="0" smtClean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24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Click </a:t>
            </a:r>
            <a:r>
              <a:rPr lang="en-US" sz="2400" b="1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Table</a:t>
            </a:r>
            <a:r>
              <a:rPr lang="en-US" sz="2400" dirty="0" smtClean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24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Highlight the number of rows and columns you think you will need. Don’t worry, you can add or remove rows and columns later</a:t>
            </a:r>
            <a:r>
              <a:rPr lang="en-US" sz="2400" dirty="0" smtClean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24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Left click in the bottom right box.</a:t>
            </a:r>
            <a:endParaRPr lang="en-US" sz="24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pic>
        <p:nvPicPr>
          <p:cNvPr id="5" name="Content Placeholder 4" descr="Sample table showing three columns with the headings &quot;Week&quot;, &quot;Readings&quot; and &quot;Assignment&quot;. There are three rows underneath with sample data.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883" y="1988840"/>
            <a:ext cx="6540233" cy="12961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1882" y="3717032"/>
            <a:ext cx="6540233" cy="2176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5"/>
            </a:pPr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Enter the information into the cells</a:t>
            </a:r>
            <a:r>
              <a:rPr lang="en-US" sz="3200" dirty="0" smtClean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 startAt="6"/>
            </a:pPr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Make sure to have a header row, column, or both as appropriate.</a:t>
            </a:r>
            <a:endParaRPr lang="en-US" sz="32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7) Right click on the table and choose “Table Properties”.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8) Under the “Row” tab, make sure “Repeat as header row at the top of each page” is checked.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3240360" cy="333631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7836573">
            <a:off x="151420" y="3296957"/>
            <a:ext cx="61156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9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Tables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262" y="2636912"/>
            <a:ext cx="72754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47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Tables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262" y="2636912"/>
            <a:ext cx="72754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93555" y="2293232"/>
            <a:ext cx="7156889" cy="265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3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hlinkClick r:id="rId2"/>
              </a:rPr>
              <a:t>Americans with Disabilities </a:t>
            </a:r>
            <a:r>
              <a:rPr lang="en-US" dirty="0">
                <a:latin typeface="Calibri" panose="020F0502020204030204" pitchFamily="34" charset="0"/>
                <a:hlinkClick r:id="rId2"/>
              </a:rPr>
              <a:t>Act 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</a:rPr>
              <a:t>(</a:t>
            </a:r>
            <a:r>
              <a:rPr lang="en-US" sz="2000" dirty="0">
                <a:latin typeface="Calibri" panose="020F0502020204030204" pitchFamily="34" charset="0"/>
              </a:rPr>
              <a:t>http://www.ada.gov</a:t>
            </a:r>
            <a:r>
              <a:rPr lang="en-US" sz="2000" dirty="0" smtClean="0">
                <a:latin typeface="Calibri" panose="020F0502020204030204" pitchFamily="34" charset="0"/>
              </a:rPr>
              <a:t>/)</a:t>
            </a:r>
          </a:p>
          <a:p>
            <a:pPr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hlinkClick r:id="rId3"/>
              </a:rPr>
              <a:t>Section 504 of the Rehabilitation 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Act </a:t>
            </a:r>
            <a:r>
              <a:rPr lang="en-US" sz="2000" dirty="0">
                <a:latin typeface="Calibri" panose="020F0502020204030204" pitchFamily="34" charset="0"/>
              </a:rPr>
              <a:t>(http://</a:t>
            </a:r>
            <a:r>
              <a:rPr lang="en-US" sz="2000" dirty="0" smtClean="0">
                <a:latin typeface="Calibri" panose="020F0502020204030204" pitchFamily="34" charset="0"/>
              </a:rPr>
              <a:t>www.hhs.gov/ocr/civilrights/resources/factsheets/504.pdf)</a:t>
            </a:r>
          </a:p>
          <a:p>
            <a:pPr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hlinkClick r:id="rId4"/>
              </a:rPr>
              <a:t>Section 508 of the Rehabilitation </a:t>
            </a:r>
            <a:r>
              <a:rPr lang="en-US" dirty="0">
                <a:latin typeface="Calibri" panose="020F0502020204030204" pitchFamily="34" charset="0"/>
                <a:hlinkClick r:id="rId4"/>
              </a:rPr>
              <a:t>Act </a:t>
            </a:r>
            <a:r>
              <a:rPr lang="en-US" sz="2000" dirty="0">
                <a:latin typeface="Calibri" panose="020F0502020204030204" pitchFamily="34" charset="0"/>
              </a:rPr>
              <a:t>(http://www.section508.gov</a:t>
            </a:r>
            <a:r>
              <a:rPr lang="en-US" sz="2000" dirty="0" smtClean="0">
                <a:latin typeface="Calibri" panose="020F0502020204030204" pitchFamily="34" charset="0"/>
              </a:rPr>
              <a:t>/)</a:t>
            </a:r>
          </a:p>
          <a:p>
            <a:pPr>
              <a:buNone/>
            </a:pPr>
            <a:endParaRPr 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8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Microsoft Word – Descriptive Links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i="1" dirty="0">
                <a:latin typeface="Calibri" panose="020F0502020204030204" pitchFamily="34" charset="0"/>
              </a:rPr>
              <a:t>A</a:t>
            </a:r>
            <a:r>
              <a:rPr lang="en-US" i="1" dirty="0" smtClean="0">
                <a:latin typeface="Calibri" panose="020F0502020204030204" pitchFamily="34" charset="0"/>
              </a:rPr>
              <a:t>void</a:t>
            </a:r>
            <a:r>
              <a:rPr lang="en-US" i="1" dirty="0">
                <a:latin typeface="Calibri" panose="020F0502020204030204" pitchFamily="34" charset="0"/>
              </a:rPr>
              <a:t>:  </a:t>
            </a:r>
            <a:endParaRPr lang="en-US" i="1" dirty="0" smtClean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1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Click </a:t>
            </a:r>
            <a:r>
              <a:rPr lang="en-US" dirty="0">
                <a:latin typeface="Calibri" panose="020F0502020204030204" pitchFamily="34" charset="0"/>
                <a:hlinkClick r:id="rId2"/>
              </a:rPr>
              <a:t>here</a:t>
            </a:r>
            <a:r>
              <a:rPr lang="en-US" dirty="0">
                <a:latin typeface="Calibri" panose="020F0502020204030204" pitchFamily="34" charset="0"/>
              </a:rPr>
              <a:t> to go to Blackboard. 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en-US" i="1" dirty="0">
                <a:latin typeface="Calibri" panose="020F0502020204030204" pitchFamily="34" charset="0"/>
              </a:rPr>
              <a:t>Acceptable example: </a:t>
            </a:r>
            <a:endParaRPr lang="en-US" i="1" dirty="0" smtClean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1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Click </a:t>
            </a:r>
            <a:r>
              <a:rPr lang="en-US" dirty="0">
                <a:latin typeface="Calibri" panose="020F0502020204030204" pitchFamily="34" charset="0"/>
                <a:hlinkClick r:id="rId2"/>
              </a:rPr>
              <a:t>http://blackboard.louisville.edu/</a:t>
            </a:r>
            <a:r>
              <a:rPr lang="en-US" dirty="0">
                <a:latin typeface="Calibri" panose="020F0502020204030204" pitchFamily="34" charset="0"/>
              </a:rPr>
              <a:t> to go to Blackboard. </a:t>
            </a:r>
          </a:p>
        </p:txBody>
      </p:sp>
    </p:spTree>
    <p:extLst>
      <p:ext uri="{BB962C8B-B14F-4D97-AF65-F5344CB8AC3E}">
        <p14:creationId xmlns:p14="http://schemas.microsoft.com/office/powerpoint/2010/main" val="12845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i="1" dirty="0">
                <a:latin typeface="Calibri" panose="020F0502020204030204" pitchFamily="34" charset="0"/>
              </a:rPr>
              <a:t>Best example: </a:t>
            </a:r>
            <a:endParaRPr lang="en-US" i="1" dirty="0" smtClean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11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Go to </a:t>
            </a:r>
            <a:r>
              <a:rPr lang="en-US" dirty="0">
                <a:latin typeface="Calibri" panose="020F0502020204030204" pitchFamily="34" charset="0"/>
                <a:hlinkClick r:id="rId2"/>
              </a:rPr>
              <a:t>Blackboard</a:t>
            </a:r>
            <a:r>
              <a:rPr lang="en-US" dirty="0">
                <a:latin typeface="Calibri" panose="020F0502020204030204" pitchFamily="34" charset="0"/>
              </a:rPr>
              <a:t>. 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en-US" i="1" dirty="0">
                <a:latin typeface="Calibri" panose="020F0502020204030204" pitchFamily="34" charset="0"/>
              </a:rPr>
              <a:t>If you want, you can include the </a:t>
            </a:r>
            <a:r>
              <a:rPr lang="en-US" i="1" dirty="0" smtClean="0">
                <a:latin typeface="Calibri" panose="020F0502020204030204" pitchFamily="34" charset="0"/>
              </a:rPr>
              <a:t>URL: </a:t>
            </a:r>
          </a:p>
          <a:p>
            <a:pPr marL="0" lvl="0" indent="0">
              <a:buNone/>
            </a:pPr>
            <a:endParaRPr lang="en-US" sz="1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</a:rPr>
              <a:t>Go to </a:t>
            </a:r>
            <a:r>
              <a:rPr lang="en-US" sz="2800" dirty="0" smtClean="0">
                <a:latin typeface="Calibri" panose="020F0502020204030204" pitchFamily="34" charset="0"/>
                <a:hlinkClick r:id="rId2"/>
              </a:rPr>
              <a:t>Blackboard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(http</a:t>
            </a:r>
            <a:r>
              <a:rPr lang="en-US" sz="2800" dirty="0">
                <a:latin typeface="Calibri" panose="020F0502020204030204" pitchFamily="34" charset="0"/>
              </a:rPr>
              <a:t>://blackboard.louisville.edu/).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PDF Files and </a:t>
            </a:r>
            <a:br>
              <a:rPr lang="en-US" dirty="0" smtClean="0"/>
            </a:br>
            <a:r>
              <a:rPr lang="en-US" dirty="0" smtClean="0"/>
              <a:t>Journal 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Accessible PDFs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Start with a properly formatted Word document.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Save as PDF</a:t>
            </a:r>
          </a:p>
          <a:p>
            <a:pPr marL="742950" lvl="2" indent="-342900"/>
            <a:r>
              <a:rPr lang="en-US" dirty="0">
                <a:latin typeface="Calibri" panose="020F0502020204030204" pitchFamily="34" charset="0"/>
              </a:rPr>
              <a:t>Save As </a:t>
            </a:r>
            <a:r>
              <a:rPr lang="en-US" dirty="0" smtClean="0">
                <a:latin typeface="Calibri" panose="020F0502020204030204" pitchFamily="34" charset="0"/>
              </a:rPr>
              <a:t>PDF option</a:t>
            </a:r>
          </a:p>
          <a:p>
            <a:pPr marL="742950" lvl="2" indent="-342900"/>
            <a:r>
              <a:rPr lang="en-US" dirty="0" smtClean="0">
                <a:latin typeface="Calibri" panose="020F0502020204030204" pitchFamily="34" charset="0"/>
              </a:rPr>
              <a:t>Acrobat Pro add-in</a:t>
            </a:r>
          </a:p>
          <a:p>
            <a:pPr marL="742950" lvl="2" indent="-342900"/>
            <a:r>
              <a:rPr lang="en-US" dirty="0" smtClean="0">
                <a:latin typeface="Calibri" panose="020F0502020204030204" pitchFamily="34" charset="0"/>
              </a:rPr>
              <a:t>Print to PDF will NOT work</a:t>
            </a:r>
          </a:p>
          <a:p>
            <a:pPr marL="742950" lvl="2" indent="-342900"/>
            <a:endParaRPr lang="en-US" dirty="0">
              <a:latin typeface="Calibri" panose="020F0502020204030204" pitchFamily="34" charset="0"/>
            </a:endParaRPr>
          </a:p>
          <a:p>
            <a:pPr marL="0" lvl="1" indent="0">
              <a:buNone/>
            </a:pPr>
            <a:r>
              <a:rPr lang="en-US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This does not work on Apple computers!</a:t>
            </a:r>
            <a:endParaRPr lang="en-US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Get from Library as HTML</a:t>
            </a:r>
          </a:p>
          <a:p>
            <a:pPr>
              <a:lnSpc>
                <a:spcPct val="1700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Find online in accessible format </a:t>
            </a:r>
            <a:br>
              <a:rPr lang="en-US" sz="2800" dirty="0" smtClean="0"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(</a:t>
            </a:r>
            <a:r>
              <a:rPr lang="en-US" sz="2800" dirty="0" smtClean="0">
                <a:latin typeface="Calibri" panose="020F0502020204030204" pitchFamily="34" charset="0"/>
                <a:hlinkClick r:id="rId2"/>
              </a:rPr>
              <a:t>Google Scholar</a:t>
            </a:r>
            <a:r>
              <a:rPr lang="en-US" sz="2800" dirty="0" smtClean="0">
                <a:latin typeface="Calibri" panose="020F0502020204030204" pitchFamily="34" charset="0"/>
              </a:rPr>
              <a:t>: http://scholar.google.com)</a:t>
            </a:r>
          </a:p>
          <a:p>
            <a:pPr>
              <a:lnSpc>
                <a:spcPct val="1700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Use a different article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&amp; Write Gold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00127"/>
            <a:ext cx="3561408" cy="1333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35" y="2425105"/>
            <a:ext cx="1980301" cy="272326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3478293" y="3459554"/>
            <a:ext cx="2475746" cy="685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5355577"/>
            <a:ext cx="67633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Contact Colleen </a:t>
            </a:r>
            <a:r>
              <a:rPr lang="en-US" dirty="0" err="1" smtClean="0"/>
              <a:t>Gettys</a:t>
            </a:r>
            <a:r>
              <a:rPr lang="en-US" dirty="0" smtClean="0"/>
              <a:t> (colleen.gettys@louisville.edu) at the </a:t>
            </a:r>
            <a:br>
              <a:rPr lang="en-US" dirty="0" smtClean="0"/>
            </a:br>
            <a:r>
              <a:rPr lang="en-US" dirty="0" smtClean="0"/>
              <a:t>Disability Resource Center to get the software. </a:t>
            </a:r>
          </a:p>
          <a:p>
            <a:r>
              <a:rPr lang="en-US" dirty="0">
                <a:hlinkClick r:id="rId4"/>
              </a:rPr>
              <a:t>http://louisville.edu/delphi/resources/creating-accessible-courses</a:t>
            </a:r>
            <a:endParaRPr lang="en-US" sz="3600" dirty="0"/>
          </a:p>
          <a:p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27" y="2425105"/>
            <a:ext cx="2273438" cy="220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(PPT)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PPT Accessible Alternative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742950" indent="-742950">
              <a:buFont typeface="+mj-lt"/>
              <a:buAutoNum type="arabicParenR"/>
            </a:pP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</a:rPr>
              <a:t>When creating slides, use the preformatted templates.</a:t>
            </a:r>
          </a:p>
          <a:p>
            <a:pPr marL="742950" indent="-742950">
              <a:buFont typeface="+mj-lt"/>
              <a:buAutoNum type="arabicParenR"/>
            </a:pPr>
            <a:endParaRPr lang="en-US" sz="3600" dirty="0">
              <a:latin typeface="Calibri" panose="020F0502020204030204" pitchFamily="34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 smtClean="0">
                <a:latin typeface="Calibri" panose="020F0502020204030204" pitchFamily="34" charset="0"/>
              </a:rPr>
              <a:t>Create an equivalent document in Word. (See how-to document)</a:t>
            </a:r>
          </a:p>
          <a:p>
            <a:pPr marL="742950" indent="-742950">
              <a:buFont typeface="+mj-lt"/>
              <a:buAutoNum type="arabicParenR"/>
            </a:pPr>
            <a:endParaRPr lang="en-US" sz="3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louisville.edu/delphi/resources/creating-accessible-courses</a:t>
            </a:r>
            <a:endParaRPr lang="en-US" sz="3600" dirty="0"/>
          </a:p>
          <a:p>
            <a:pPr marL="0" indent="0">
              <a:buNone/>
            </a:pPr>
            <a:endParaRPr lang="en-US" sz="3600" dirty="0" smtClean="0">
              <a:latin typeface="Calibri" panose="020F0502020204030204" pitchFamily="34" charset="0"/>
            </a:endParaRPr>
          </a:p>
          <a:p>
            <a:pPr>
              <a:buFont typeface="+mj-lt"/>
              <a:buAutoNum type="arabicParenR"/>
            </a:pPr>
            <a:endParaRPr lang="en-US" sz="3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7886700" cy="1421507"/>
          </a:xfrm>
        </p:spPr>
        <p:txBody>
          <a:bodyPr/>
          <a:lstStyle/>
          <a:p>
            <a:r>
              <a:rPr lang="en-US" dirty="0" smtClean="0"/>
              <a:t>Audio and Video Clips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160000"/>
              </a:lnSpc>
              <a:buNone/>
            </a:pPr>
            <a:r>
              <a:rPr lang="en-US" sz="3200" dirty="0" smtClean="0">
                <a:latin typeface="Calibri" panose="020F0502020204030204" pitchFamily="34" charset="0"/>
              </a:rPr>
              <a:t>A transcript is sufficient.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96952"/>
            <a:ext cx="3617800" cy="2552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3955">
            <a:off x="2702173" y="3050445"/>
            <a:ext cx="2309399" cy="297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18" y="1988840"/>
            <a:ext cx="8229600" cy="49294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anose="020F0502020204030204" pitchFamily="34" charset="0"/>
              </a:rPr>
              <a:t>Must be accessible without waiting for a request.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anose="020F0502020204030204" pitchFamily="34" charset="0"/>
              </a:rPr>
              <a:t>Access, not success, is guaranteed.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anose="020F0502020204030204" pitchFamily="34" charset="0"/>
              </a:rPr>
              <a:t>We do the best we can, good faith effort.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332037"/>
            <a:ext cx="8229600" cy="4525963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Need synchronized captions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Look for videos with captioning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Caption in-house videos with YouTube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Pressure publishers to provide captioned videos</a:t>
            </a:r>
          </a:p>
          <a:p>
            <a:pPr lvl="1">
              <a:lnSpc>
                <a:spcPct val="160000"/>
              </a:lnSpc>
              <a:buNone/>
            </a:pPr>
            <a:endParaRPr lang="en-US" sz="3200" dirty="0" smtClean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628800"/>
            <a:ext cx="3433390" cy="203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indent="-457200">
              <a:lnSpc>
                <a:spcPct val="160000"/>
              </a:lnSpc>
            </a:pPr>
            <a:r>
              <a:rPr lang="en-US" dirty="0" smtClean="0">
                <a:latin typeface="Calibri" panose="020F0502020204030204" pitchFamily="34" charset="0"/>
              </a:rPr>
              <a:t>Don’t be afraid to use different types of content if it adds value.</a:t>
            </a:r>
            <a:endParaRPr lang="en-US" dirty="0">
              <a:latin typeface="Calibri" panose="020F0502020204030204" pitchFamily="34" charset="0"/>
            </a:endParaRPr>
          </a:p>
          <a:p>
            <a:pPr marL="800100" indent="-457200">
              <a:lnSpc>
                <a:spcPct val="160000"/>
              </a:lnSpc>
            </a:pPr>
            <a:r>
              <a:rPr lang="en-US" dirty="0" smtClean="0">
                <a:latin typeface="Calibri" panose="020F0502020204030204" pitchFamily="34" charset="0"/>
              </a:rPr>
              <a:t>Just make sure it is accessible, or an accessible equivalent is provided.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anose="020F0502020204030204" pitchFamily="34" charset="0"/>
              </a:rPr>
              <a:t>Beth Case</a:t>
            </a:r>
          </a:p>
          <a:p>
            <a:pPr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anose="020F0502020204030204" pitchFamily="34" charset="0"/>
              </a:rPr>
              <a:t>502-852-7689</a:t>
            </a:r>
          </a:p>
          <a:p>
            <a:pPr>
              <a:buNone/>
            </a:pPr>
            <a:r>
              <a:rPr lang="en-US" dirty="0" smtClean="0">
                <a:latin typeface="Calibri" panose="020F0502020204030204" pitchFamily="34" charset="0"/>
              </a:rPr>
              <a:t>beth.case@louisville.edu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http://louisville.edu/delphi/resources/creating-accessible-courses</a:t>
            </a:r>
            <a:endParaRPr lang="en-US" sz="36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32431"/>
            <a:ext cx="2825418" cy="201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Accessible Courses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hlinkClick r:id="rId2"/>
              </a:rPr>
              <a:t>Creating Accessible Courses website: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smtClean="0"/>
              <a:t>louisville.edu/delphi/resources/creating-accessible-courses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411442"/>
            <a:ext cx="4325285" cy="38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886700" cy="2852737"/>
          </a:xfrm>
        </p:spPr>
        <p:txBody>
          <a:bodyPr/>
          <a:lstStyle/>
          <a:p>
            <a:r>
              <a:rPr lang="en-US" dirty="0" smtClean="0"/>
              <a:t>Word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Documents -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When creating a word document, use styles instead of bolding or changing font size.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This way, screen readers can tell which phrases are headings or titles and which are part of a paragraph.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1531750"/>
            <a:ext cx="856933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3200" dirty="0">
                <a:latin typeface="Calibri" panose="020F0502020204030204" pitchFamily="34" charset="0"/>
              </a:rPr>
              <a:t>Highlight the text you want to apply the style to.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3" descr="Microsoft Word toolbar with the Heading 1 style select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4" y="2491155"/>
            <a:ext cx="8211296" cy="94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1796" y="3914474"/>
            <a:ext cx="7702612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lang="en-US" altLang="en-US" sz="3200" dirty="0">
                <a:latin typeface="Calibri" panose="020F0502020204030204" pitchFamily="34" charset="0"/>
              </a:rPr>
              <a:t>Choose the Home tab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0" hangingPunct="0">
              <a:buFont typeface="+mj-lt"/>
              <a:buAutoNum type="arabicPeriod" startAt="2"/>
            </a:pPr>
            <a:r>
              <a:rPr lang="en-US" sz="3200" dirty="0">
                <a:latin typeface="Calibri" panose="020F0502020204030204" pitchFamily="34" charset="0"/>
              </a:rPr>
              <a:t>Choose the </a:t>
            </a:r>
            <a:r>
              <a:rPr lang="en-US" sz="3200" b="1" dirty="0">
                <a:latin typeface="Calibri" panose="020F0502020204030204" pitchFamily="34" charset="0"/>
              </a:rPr>
              <a:t>Style</a:t>
            </a:r>
            <a:r>
              <a:rPr lang="en-US" sz="3200" dirty="0">
                <a:latin typeface="Calibri" panose="020F0502020204030204" pitchFamily="34" charset="0"/>
              </a:rPr>
              <a:t> you want to apply. In the above example, it’s the </a:t>
            </a:r>
            <a:r>
              <a:rPr lang="en-US" sz="3200" b="1" dirty="0">
                <a:latin typeface="Calibri" panose="020F0502020204030204" pitchFamily="34" charset="0"/>
              </a:rPr>
              <a:t>Heading 1</a:t>
            </a:r>
            <a:r>
              <a:rPr lang="en-US" sz="3200" dirty="0">
                <a:latin typeface="Calibri" panose="020F0502020204030204" pitchFamily="34" charset="0"/>
              </a:rPr>
              <a:t> style.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</a:t>
            </a:r>
            <a:endParaRPr lang="en-US" dirty="0"/>
          </a:p>
        </p:txBody>
      </p:sp>
      <p:pic>
        <p:nvPicPr>
          <p:cNvPr id="5" name="Content Placeholder 4" descr="Microsoft Word tabs with the Design tab selected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60848"/>
            <a:ext cx="8229600" cy="9367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576" y="3501008"/>
            <a:ext cx="7344816" cy="2176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 startAt="4"/>
            </a:pPr>
            <a:r>
              <a:rPr lang="en-US" sz="3200" dirty="0">
                <a:latin typeface="Calibri" panose="020F0502020204030204" pitchFamily="34" charset="0"/>
              </a:rPr>
              <a:t>There are a number of pre-formatted Styles you can use to change the appearance of your document. To see them, choose the Design tab.</a:t>
            </a:r>
          </a:p>
        </p:txBody>
      </p:sp>
    </p:spTree>
    <p:extLst>
      <p:ext uri="{BB962C8B-B14F-4D97-AF65-F5344CB8AC3E}">
        <p14:creationId xmlns:p14="http://schemas.microsoft.com/office/powerpoint/2010/main" val="13198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Document - Alternate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90000"/>
              </a:lnSpc>
              <a:buNone/>
            </a:pPr>
            <a:r>
              <a:rPr lang="en-US" dirty="0" smtClean="0">
                <a:latin typeface="Calibri" panose="020F0502020204030204" pitchFamily="34" charset="0"/>
              </a:rPr>
              <a:t>Alternative Text (Alt Text) provides screen readers with text describing the picture.</a:t>
            </a:r>
            <a:br>
              <a:rPr lang="en-US" dirty="0" smtClean="0">
                <a:latin typeface="Calibri" panose="020F0502020204030204" pitchFamily="34" charset="0"/>
              </a:rPr>
            </a:b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sz="3200" dirty="0" smtClean="0">
                <a:latin typeface="Calibri" panose="020F0502020204030204" pitchFamily="34" charset="0"/>
              </a:rPr>
              <a:t>What’s the point that you want the student to get from looking at this picture? </a:t>
            </a:r>
            <a:endParaRPr lang="en-US" sz="3200" dirty="0">
              <a:latin typeface="Calibri" panose="020F0502020204030204" pitchFamily="34" charset="0"/>
            </a:endParaRPr>
          </a:p>
          <a:p>
            <a:pPr lvl="1"/>
            <a:r>
              <a:rPr lang="en-US" sz="3200" dirty="0" smtClean="0">
                <a:latin typeface="Calibri" panose="020F0502020204030204" pitchFamily="34" charset="0"/>
              </a:rPr>
              <a:t>Leave out irrelevant details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http</a:t>
            </a:r>
            <a:r>
              <a:rPr lang="en-US" sz="2000" dirty="0"/>
              <a:t>://louisville.edu/delphi/resources/creating-accessible-courses</a:t>
            </a:r>
          </a:p>
          <a:p>
            <a:pPr lvl="1"/>
            <a:endParaRPr lang="en-US" sz="3400" dirty="0" smtClean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41f8f97c-b720-4b13-a3d2-6797511f6f96"/>
  <p:tag name="TEMPPRESENTATIONFILE" val="C:\Users\Beth\AppData\Local\Temp\tmp2A4F.tmp"/>
  <p:tag name="TEMPMEDIAFILENAME" val="C:\Users\Beth\AppData\Local\Temp\tmp30D6_Project4.mp4"/>
  <p:tag name="MEDIAFADEDURATION" val="0.2"/>
  <p:tag name="MEDIATRANSPARENCY" val="0.3"/>
  <p:tag name="MEDIACAPTIONSPROMPTED" val="False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4707</TotalTime>
  <Words>606</Words>
  <Application>Microsoft Office PowerPoint</Application>
  <PresentationFormat>On-screen Show (4:3)</PresentationFormat>
  <Paragraphs>130</Paragraphs>
  <Slides>32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ヒラギノ角ゴ Pro W3</vt:lpstr>
      <vt:lpstr>Arial</vt:lpstr>
      <vt:lpstr>Times New Roman</vt:lpstr>
      <vt:lpstr>Cambria</vt:lpstr>
      <vt:lpstr>Diseño predeterminado</vt:lpstr>
      <vt:lpstr>Accessibility and Teaching Online</vt:lpstr>
      <vt:lpstr>Disability Laws</vt:lpstr>
      <vt:lpstr>What Does this Mean?</vt:lpstr>
      <vt:lpstr>Creating Accessible Courses </vt:lpstr>
      <vt:lpstr>Word Documents</vt:lpstr>
      <vt:lpstr>Word Documents - Styles</vt:lpstr>
      <vt:lpstr>Styles</vt:lpstr>
      <vt:lpstr>Styles</vt:lpstr>
      <vt:lpstr>Word Document - Alternate Text</vt:lpstr>
      <vt:lpstr>Screen Reader Demo</vt:lpstr>
      <vt:lpstr>PowerPoint Presentation</vt:lpstr>
      <vt:lpstr>Alt Text</vt:lpstr>
      <vt:lpstr>Alt Text</vt:lpstr>
      <vt:lpstr>Word Documents – Tables</vt:lpstr>
      <vt:lpstr>Tables</vt:lpstr>
      <vt:lpstr>Tables</vt:lpstr>
      <vt:lpstr>Tables</vt:lpstr>
      <vt:lpstr>Data Tables</vt:lpstr>
      <vt:lpstr>Data Tables</vt:lpstr>
      <vt:lpstr>Microsoft Word – Descriptive Links</vt:lpstr>
      <vt:lpstr>PowerPoint Presentation</vt:lpstr>
      <vt:lpstr>PDF Files and  Journal Articles</vt:lpstr>
      <vt:lpstr>Creating Accessible PDFs</vt:lpstr>
      <vt:lpstr>Journal Articles</vt:lpstr>
      <vt:lpstr>Read &amp; Write Gold</vt:lpstr>
      <vt:lpstr>PowerPoint (PPT) Presentations</vt:lpstr>
      <vt:lpstr>PPT Accessible Alternative</vt:lpstr>
      <vt:lpstr>Audio and Video Clips</vt:lpstr>
      <vt:lpstr>Audio</vt:lpstr>
      <vt:lpstr>Video</vt:lpstr>
      <vt:lpstr>Best Practice</vt:lpstr>
      <vt:lpstr>Contact Information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ADA Compliant</dc:title>
  <dc:creator>beth.case@kctcs.edu</dc:creator>
  <cp:lastModifiedBy>Seguin, Todd</cp:lastModifiedBy>
  <cp:revision>628</cp:revision>
  <dcterms:created xsi:type="dcterms:W3CDTF">2010-05-23T14:28:12Z</dcterms:created>
  <dcterms:modified xsi:type="dcterms:W3CDTF">2015-12-04T15:34:29Z</dcterms:modified>
  <cp:contentStatus/>
</cp:coreProperties>
</file>