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6"/>
  </p:notesMasterIdLst>
  <p:sldIdLst>
    <p:sldId id="256" r:id="rId2"/>
    <p:sldId id="257" r:id="rId3"/>
    <p:sldId id="259" r:id="rId4"/>
    <p:sldId id="260" r:id="rId5"/>
    <p:sldId id="261" r:id="rId6"/>
    <p:sldId id="262" r:id="rId7"/>
    <p:sldId id="263" r:id="rId8"/>
    <p:sldId id="264" r:id="rId9"/>
    <p:sldId id="265" r:id="rId10"/>
    <p:sldId id="266" r:id="rId11"/>
    <p:sldId id="267" r:id="rId12"/>
    <p:sldId id="269" r:id="rId13"/>
    <p:sldId id="268" r:id="rId14"/>
    <p:sldId id="270" r:id="rId15"/>
    <p:sldId id="271" r:id="rId16"/>
    <p:sldId id="272" r:id="rId17"/>
    <p:sldId id="273" r:id="rId18"/>
    <p:sldId id="274" r:id="rId19"/>
    <p:sldId id="275" r:id="rId20"/>
    <p:sldId id="276" r:id="rId21"/>
    <p:sldId id="277" r:id="rId22"/>
    <p:sldId id="281" r:id="rId23"/>
    <p:sldId id="279" r:id="rId24"/>
    <p:sldId id="280" r:id="rId25"/>
  </p:sldIdLst>
  <p:sldSz cx="9144000" cy="6858000" type="screen4x3"/>
  <p:notesSz cx="6858000" cy="9144000"/>
  <p:custDataLst>
    <p:tags r:id="rId2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2544" autoAdjust="0"/>
  </p:normalViewPr>
  <p:slideViewPr>
    <p:cSldViewPr>
      <p:cViewPr varScale="1">
        <p:scale>
          <a:sx n="84" d="100"/>
          <a:sy n="84" d="100"/>
        </p:scale>
        <p:origin x="239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gs" Target="tags/tag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16E3DA-2265-4C4F-81C5-357E24FB28F5}" type="datetimeFigureOut">
              <a:rPr lang="en-US" smtClean="0"/>
              <a:t>11/13/2015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678E85-8885-4074-AD23-9B1CBEFAE90B}" type="slidenum">
              <a:rPr lang="en-US" smtClean="0"/>
              <a:t>‹#›</a:t>
            </a:fld>
            <a:endParaRPr lang="en-US"/>
          </a:p>
        </p:txBody>
      </p:sp>
    </p:spTree>
    <p:extLst>
      <p:ext uri="{BB962C8B-B14F-4D97-AF65-F5344CB8AC3E}">
        <p14:creationId xmlns:p14="http://schemas.microsoft.com/office/powerpoint/2010/main" val="3148296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a:t>
            </a:r>
            <a:r>
              <a:rPr lang="en-US" b="1" baseline="0" dirty="0" smtClean="0"/>
              <a:t> do before presentation starts </a:t>
            </a:r>
            <a:r>
              <a:rPr lang="en-US" baseline="0" dirty="0" smtClean="0"/>
              <a:t>- </a:t>
            </a:r>
            <a:r>
              <a:rPr lang="en-US" dirty="0" smtClean="0"/>
              <a:t>Be sure to have framework cards</a:t>
            </a:r>
            <a:r>
              <a:rPr lang="en-US" baseline="0" dirty="0" smtClean="0"/>
              <a:t> out to participants.</a:t>
            </a:r>
          </a:p>
          <a:p>
            <a:endParaRPr lang="en-US" baseline="0" dirty="0" smtClean="0"/>
          </a:p>
          <a:p>
            <a:r>
              <a:rPr lang="en-US" b="1" dirty="0" smtClean="0"/>
              <a:t>Who’s talking during this slide: both [verify]</a:t>
            </a:r>
          </a:p>
          <a:p>
            <a:endParaRPr lang="en-US" baseline="0" dirty="0" smtClean="0"/>
          </a:p>
          <a:p>
            <a:pPr marL="0" marR="0">
              <a:lnSpc>
                <a:spcPct val="115000"/>
              </a:lnSpc>
              <a:spcBef>
                <a:spcPts val="0"/>
              </a:spcBef>
              <a:spcAft>
                <a:spcPts val="1000"/>
              </a:spcAft>
            </a:pPr>
            <a:r>
              <a:rPr lang="en-US" b="1" baseline="0" dirty="0" smtClean="0"/>
              <a:t>Sam [I just have this in here as a way for me to practice, so of course, you can introduce yourself!] </a:t>
            </a:r>
            <a:r>
              <a:rPr lang="en-US" baseline="0" dirty="0" smtClean="0"/>
              <a:t>-  </a:t>
            </a:r>
            <a:r>
              <a:rPr lang="en-US" sz="1200" dirty="0" smtClean="0">
                <a:effectLst/>
                <a:latin typeface="+mn-lt"/>
                <a:ea typeface="Calibri"/>
                <a:cs typeface="Times New Roman"/>
              </a:rPr>
              <a:t>Hi everyone, my name is Samantha McClellan and I’m the Social Sciences Librarian at the University of Louisville. My colleague, Linda Leake, is a Senior Instructional Technology Consultant for the Delphi Center of the University of Louisville, where she works with a team that coordinates the instructional technology for UofL, such as online and distance learning as well as Blackboard.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We’re here to present on Combining Faculty, Instructional Design, and Library Services to Provide Students a Framework for Information Evaluation. So, to get right into things…</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a:t>
            </a:fld>
            <a:endParaRPr lang="en-US"/>
          </a:p>
        </p:txBody>
      </p:sp>
    </p:spTree>
    <p:extLst>
      <p:ext uri="{BB962C8B-B14F-4D97-AF65-F5344CB8AC3E}">
        <p14:creationId xmlns:p14="http://schemas.microsoft.com/office/powerpoint/2010/main" val="3835045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 </a:t>
            </a:r>
          </a:p>
          <a:p>
            <a:endParaRPr lang="en-US" b="1" dirty="0" smtClean="0"/>
          </a:p>
          <a:p>
            <a:pPr marL="0" marR="0">
              <a:lnSpc>
                <a:spcPct val="115000"/>
              </a:lnSpc>
              <a:spcBef>
                <a:spcPts val="0"/>
              </a:spcBef>
              <a:spcAft>
                <a:spcPts val="1000"/>
              </a:spcAft>
            </a:pPr>
            <a:r>
              <a:rPr lang="en-US" sz="1200" dirty="0" smtClean="0">
                <a:effectLst/>
                <a:latin typeface="+mn-lt"/>
                <a:ea typeface="Calibri"/>
                <a:cs typeface="Times New Roman"/>
              </a:rPr>
              <a:t>Moving on to another piece of the puzzle in addressing student and faculty challenges is the research skills component – this gap can be filled with information literacy, which is essentially a repertoire of skills that enable us to participate in the interaction with and creation of new knowledge and involves a high level of interaction with information.</a:t>
            </a:r>
            <a:r>
              <a:rPr lang="en-US" sz="1200" baseline="0" dirty="0" smtClean="0">
                <a:effectLst/>
                <a:latin typeface="+mn-lt"/>
                <a:ea typeface="Calibri"/>
                <a:cs typeface="Times New Roman"/>
              </a:rPr>
              <a:t> It involves finding, evaluating, interpreting, managing, and using information to answer questions and develop new ones to continue on a conversation. </a:t>
            </a:r>
            <a:endParaRPr lang="en-US" sz="12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10</a:t>
            </a:fld>
            <a:endParaRPr lang="en-US"/>
          </a:p>
        </p:txBody>
      </p:sp>
    </p:spTree>
    <p:extLst>
      <p:ext uri="{BB962C8B-B14F-4D97-AF65-F5344CB8AC3E}">
        <p14:creationId xmlns:p14="http://schemas.microsoft.com/office/powerpoint/2010/main" val="864615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 </a:t>
            </a:r>
          </a:p>
          <a:p>
            <a:endParaRPr lang="en-US" b="1" dirty="0" smtClean="0"/>
          </a:p>
          <a:p>
            <a:pPr marL="0" marR="0">
              <a:lnSpc>
                <a:spcPct val="115000"/>
              </a:lnSpc>
              <a:spcBef>
                <a:spcPts val="0"/>
              </a:spcBef>
              <a:spcAft>
                <a:spcPts val="1000"/>
              </a:spcAft>
            </a:pPr>
            <a:r>
              <a:rPr lang="en-US" sz="1200" dirty="0" smtClean="0">
                <a:effectLst/>
                <a:latin typeface="+mn-lt"/>
                <a:ea typeface="Calibri"/>
                <a:cs typeface="Times New Roman"/>
              </a:rPr>
              <a:t>As you can see, the Paul-Elder Elements of Thought – the foundational elements of reasoning – pair well with information literacy concepts. As a librarian interested in the critical application of information literacy concepts, working with the folks involved with the quality enhancement plan could help the Research Assistance &amp; Instruction Department further its mission through teaching information literacy with a flair for the Paul-Elder Elements of Thought.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11</a:t>
            </a:fld>
            <a:endParaRPr lang="en-US"/>
          </a:p>
        </p:txBody>
      </p:sp>
    </p:spTree>
    <p:extLst>
      <p:ext uri="{BB962C8B-B14F-4D97-AF65-F5344CB8AC3E}">
        <p14:creationId xmlns:p14="http://schemas.microsoft.com/office/powerpoint/2010/main" val="1396292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a:t>
            </a:r>
            <a:r>
              <a:rPr lang="en-US" b="1" baseline="0" dirty="0" smtClean="0"/>
              <a:t> Sam</a:t>
            </a:r>
            <a:endParaRPr lang="en-US" b="1" dirty="0" smtClean="0"/>
          </a:p>
          <a:p>
            <a:endParaRPr lang="en-US" b="1" dirty="0" smtClean="0"/>
          </a:p>
          <a:p>
            <a:pPr marL="0" marR="0">
              <a:lnSpc>
                <a:spcPct val="115000"/>
              </a:lnSpc>
              <a:spcBef>
                <a:spcPts val="0"/>
              </a:spcBef>
              <a:spcAft>
                <a:spcPts val="1000"/>
              </a:spcAft>
            </a:pPr>
            <a:r>
              <a:rPr lang="en-US" sz="1200" dirty="0" smtClean="0">
                <a:effectLst/>
                <a:latin typeface="+mn-lt"/>
                <a:ea typeface="Calibri"/>
                <a:cs typeface="Times New Roman"/>
              </a:rPr>
              <a:t>As a new librarian, I was beginning to do outreach to find out what faculty and student needs were in my departments, and I encountered an Introduction to Psychology professor who said that they were hoping to incorporate another research component into their class – one of the four rotating faculty for this class was Edna Ross, an i2a Critical Thinking Specialist along with her faculty position in the Psychology department. Her goal was to incorporate the Paul-Elder Critical Thinking Framework into something that I would do on information evaluation, and as we saw, the pairing is perfect.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Given that the class is 2 sections and is over 600 people in total, going online was our only option. Being a new librarian, I was unsure of what software was available to me to create such an online teaching tool. However, Edna knew just the person in her own Delphi Center for Teaching &amp; Learning – Linda Leake, Senior Instructional Technologist.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12</a:t>
            </a:fld>
            <a:endParaRPr lang="en-US"/>
          </a:p>
        </p:txBody>
      </p:sp>
    </p:spTree>
    <p:extLst>
      <p:ext uri="{BB962C8B-B14F-4D97-AF65-F5344CB8AC3E}">
        <p14:creationId xmlns:p14="http://schemas.microsoft.com/office/powerpoint/2010/main" val="14435642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r>
              <a:rPr lang="en-US" sz="2000" b="1" dirty="0" smtClean="0"/>
              <a:t>Who’s talking during this slide: Linda &amp; Sam </a:t>
            </a:r>
            <a:endParaRPr kumimoji="0" lang="en-US" sz="1900" b="1" i="1"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a:p>
            <a:pPr marL="4572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endParaRPr kumimoji="0" lang="en-US" sz="1900" b="1" i="1"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a:p>
            <a:pPr marL="4572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r>
              <a:rPr kumimoji="0" lang="en-US" sz="1900" b="1" i="1"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Benefits of Online Learning [Linda] </a:t>
            </a:r>
          </a:p>
          <a:p>
            <a:pPr marL="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endParaRPr kumimoji="0" lang="en-US" sz="19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a:p>
            <a:r>
              <a:rPr lang="en-US" sz="2000" dirty="0" smtClean="0"/>
              <a:t>Benefits</a:t>
            </a:r>
            <a:r>
              <a:rPr lang="en-US" sz="2000" baseline="0" dirty="0" smtClean="0"/>
              <a:t> of Online Learning:  http://oedb.org/ilibrarian/10-advantages-to-taking-online-classes/</a:t>
            </a:r>
          </a:p>
          <a:p>
            <a:r>
              <a:rPr lang="en-US" sz="2000" dirty="0" smtClean="0"/>
              <a:t>http://www.huffingtonpost.com/tom-snyder/the-benefits-of-online-le_b_2573991.html</a:t>
            </a:r>
          </a:p>
          <a:p>
            <a:pPr marL="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endParaRPr kumimoji="0" lang="en-US" sz="1900" b="1"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endParaRPr>
          </a:p>
          <a:p>
            <a:pPr marL="45720" marR="0" lvl="0" indent="0" algn="l" defTabSz="914400" rtl="0" eaLnBrk="1" fontAlgn="auto" latinLnBrk="0" hangingPunct="1">
              <a:lnSpc>
                <a:spcPct val="100000"/>
              </a:lnSpc>
              <a:spcBef>
                <a:spcPct val="20000"/>
              </a:spcBef>
              <a:spcAft>
                <a:spcPts val="600"/>
              </a:spcAft>
              <a:buClrTx/>
              <a:buSzTx/>
              <a:buFont typeface="Arial" pitchFamily="34" charset="0"/>
              <a:buNone/>
              <a:tabLst/>
              <a:defRPr/>
            </a:pPr>
            <a:r>
              <a:rPr kumimoji="0" lang="en-US" sz="1900" b="1" i="1"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Benefits of Embedding Information Literacy &amp; Critical Thinking Instruction into Blackboard course pages [Sam]</a:t>
            </a:r>
          </a:p>
          <a:p>
            <a:endParaRPr lang="en-US" dirty="0" smtClean="0"/>
          </a:p>
          <a:p>
            <a:pPr marL="0" marR="0">
              <a:lnSpc>
                <a:spcPct val="115000"/>
              </a:lnSpc>
              <a:spcBef>
                <a:spcPts val="0"/>
              </a:spcBef>
              <a:spcAft>
                <a:spcPts val="1000"/>
              </a:spcAft>
            </a:pPr>
            <a:r>
              <a:rPr lang="en-US" sz="1200" dirty="0" smtClean="0">
                <a:effectLst/>
                <a:latin typeface="+mn-lt"/>
                <a:ea typeface="Calibri"/>
                <a:cs typeface="Times New Roman"/>
              </a:rPr>
              <a:t>Like Linda said, this content is available at any point in time, but to add to that, it expands the visibility of my department – the Research Assistance &amp; Instruction Department – at Ekstrom Library. Our mission is to help you not only access the information you need, but to help you evaluate it. It’s critical to the development of information literate people that they have a mental framework for evaluating information, so this allows us to do that in a way that students associate us with those outcomes and also have course-embedded assignments that have our contact information on them should they have questions that come up associated with those objectives.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13</a:t>
            </a:fld>
            <a:endParaRPr lang="en-US"/>
          </a:p>
        </p:txBody>
      </p:sp>
    </p:spTree>
    <p:extLst>
      <p:ext uri="{BB962C8B-B14F-4D97-AF65-F5344CB8AC3E}">
        <p14:creationId xmlns:p14="http://schemas.microsoft.com/office/powerpoint/2010/main" val="17860091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Who’s talking during this slide: Linda</a:t>
            </a:r>
            <a:endParaRPr lang="en-US" dirty="0" smtClean="0"/>
          </a:p>
          <a:p>
            <a:endParaRPr lang="en-US" dirty="0" smtClean="0"/>
          </a:p>
          <a:p>
            <a:r>
              <a:rPr lang="en-US" dirty="0" smtClean="0"/>
              <a:t>As an instructional designer the idea of providing assistance to faculty for content development is</a:t>
            </a:r>
            <a:r>
              <a:rPr lang="en-US" baseline="0" dirty="0" smtClean="0"/>
              <a:t> paramount. It is part of an ID’s job to find tools that faculty themselves can use with ease or to partner with units to help create pedagogically sound content for students.</a:t>
            </a:r>
          </a:p>
          <a:p>
            <a:endParaRPr lang="en-US" baseline="0" dirty="0" smtClean="0"/>
          </a:p>
          <a:p>
            <a:r>
              <a:rPr lang="en-US" dirty="0" err="1" smtClean="0"/>
              <a:t>Softchalk</a:t>
            </a:r>
            <a:r>
              <a:rPr lang="en-US" dirty="0" smtClean="0"/>
              <a:t> was chosen because of it’s ease of use.   Many instructors are using it to create lessons/modules. </a:t>
            </a:r>
          </a:p>
          <a:p>
            <a:r>
              <a:rPr lang="en-US" dirty="0" smtClean="0"/>
              <a:t>Learning curve is much easier than many other content creation tools.</a:t>
            </a:r>
          </a:p>
          <a:p>
            <a:r>
              <a:rPr lang="en-US" dirty="0" smtClean="0"/>
              <a:t>Easy to use interface and tools that allow the use of media, images and text.</a:t>
            </a:r>
          </a:p>
          <a:p>
            <a:r>
              <a:rPr lang="en-US" dirty="0" smtClean="0"/>
              <a:t>Training can take as little as one hour and a new user is on the way. </a:t>
            </a:r>
          </a:p>
          <a:p>
            <a:r>
              <a:rPr lang="en-US" dirty="0" smtClean="0"/>
              <a:t>Has the ability to allow users to create interactive items such as crossword puzzles, other games, and quiz questions.</a:t>
            </a:r>
          </a:p>
          <a:p>
            <a:r>
              <a:rPr lang="en-US" dirty="0" smtClean="0"/>
              <a:t>Ease of integration with LMS (Blackboard)</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14</a:t>
            </a:fld>
            <a:endParaRPr lang="en-US"/>
          </a:p>
        </p:txBody>
      </p:sp>
    </p:spTree>
    <p:extLst>
      <p:ext uri="{BB962C8B-B14F-4D97-AF65-F5344CB8AC3E}">
        <p14:creationId xmlns:p14="http://schemas.microsoft.com/office/powerpoint/2010/main" val="1043911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a:t>
            </a:r>
          </a:p>
          <a:p>
            <a:endParaRPr lang="en-US" b="1" dirty="0" smtClean="0"/>
          </a:p>
          <a:p>
            <a:pPr marL="0" marR="0">
              <a:lnSpc>
                <a:spcPct val="115000"/>
              </a:lnSpc>
              <a:spcBef>
                <a:spcPts val="0"/>
              </a:spcBef>
              <a:spcAft>
                <a:spcPts val="1000"/>
              </a:spcAft>
            </a:pPr>
            <a:r>
              <a:rPr lang="en-US" sz="1200" dirty="0" smtClean="0">
                <a:effectLst/>
                <a:latin typeface="+mn-lt"/>
                <a:ea typeface="Calibri"/>
                <a:cs typeface="Times New Roman"/>
              </a:rPr>
              <a:t>The module that ended up being created that comprised all of our goals – learning- and technology-wise – was a series of modules created in SoftChalk and embedded into the course shell of the class – focusing on fostering critical thinking and information literacy skills through the breakdown of information in popular sources for students, particularly first-years.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15</a:t>
            </a:fld>
            <a:endParaRPr lang="en-US"/>
          </a:p>
        </p:txBody>
      </p:sp>
    </p:spTree>
    <p:extLst>
      <p:ext uri="{BB962C8B-B14F-4D97-AF65-F5344CB8AC3E}">
        <p14:creationId xmlns:p14="http://schemas.microsoft.com/office/powerpoint/2010/main" val="4581302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a:t>
            </a:r>
          </a:p>
          <a:p>
            <a:endParaRPr lang="en-US" dirty="0" smtClean="0"/>
          </a:p>
          <a:p>
            <a:pPr marL="0" marR="0">
              <a:lnSpc>
                <a:spcPct val="115000"/>
              </a:lnSpc>
              <a:spcBef>
                <a:spcPts val="0"/>
              </a:spcBef>
              <a:spcAft>
                <a:spcPts val="1000"/>
              </a:spcAft>
            </a:pPr>
            <a:r>
              <a:rPr lang="en-US" sz="1200" dirty="0" smtClean="0">
                <a:effectLst/>
                <a:latin typeface="+mn-lt"/>
                <a:ea typeface="Calibri"/>
                <a:cs typeface="Times New Roman"/>
              </a:rPr>
              <a:t>These are basically the overall goals for the module series – the focus is on how information comes to be in different resources that they regularly and will continue to encounter throughout their academic careers, and the fact that information from all of these sources – even from academics – needs to be evaluated. These learning outcomes focus on getting students to a point where they can identify the purpose of evaluating information, and they heavily tie to the new ACRL Framework’s frame of “Information Creation as Process.” </a:t>
            </a:r>
          </a:p>
          <a:p>
            <a:endParaRPr lang="en-US" dirty="0" smtClean="0"/>
          </a:p>
        </p:txBody>
      </p:sp>
      <p:sp>
        <p:nvSpPr>
          <p:cNvPr id="4" name="Slide Number Placeholder 3"/>
          <p:cNvSpPr>
            <a:spLocks noGrp="1"/>
          </p:cNvSpPr>
          <p:nvPr>
            <p:ph type="sldNum" sz="quarter" idx="10"/>
          </p:nvPr>
        </p:nvSpPr>
        <p:spPr/>
        <p:txBody>
          <a:bodyPr/>
          <a:lstStyle/>
          <a:p>
            <a:fld id="{DE678E85-8885-4074-AD23-9B1CBEFAE90B}" type="slidenum">
              <a:rPr lang="en-US" smtClean="0"/>
              <a:t>16</a:t>
            </a:fld>
            <a:endParaRPr lang="en-US"/>
          </a:p>
        </p:txBody>
      </p:sp>
    </p:spTree>
    <p:extLst>
      <p:ext uri="{BB962C8B-B14F-4D97-AF65-F5344CB8AC3E}">
        <p14:creationId xmlns:p14="http://schemas.microsoft.com/office/powerpoint/2010/main" val="39189538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a:t>
            </a:r>
          </a:p>
          <a:p>
            <a:endParaRPr lang="en-US" b="1" dirty="0" smtClean="0"/>
          </a:p>
          <a:p>
            <a:pPr marL="0" marR="0">
              <a:lnSpc>
                <a:spcPct val="115000"/>
              </a:lnSpc>
              <a:spcBef>
                <a:spcPts val="0"/>
              </a:spcBef>
              <a:spcAft>
                <a:spcPts val="1000"/>
              </a:spcAft>
            </a:pPr>
            <a:r>
              <a:rPr lang="en-US" sz="1200" dirty="0" smtClean="0">
                <a:effectLst/>
                <a:latin typeface="+mn-lt"/>
                <a:ea typeface="Calibri"/>
                <a:cs typeface="Times New Roman"/>
              </a:rPr>
              <a:t>To preface, I’m going to talk briefly about the learning objectives of these modules to discuss how they have incorporated the mutual goals of both me, as a librarian interested in information literacy, and the Psychology Professor whose other position relates to promoting critical thinking for the QEP.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The Wikipedia module focuses on the Element of Information – Wikipedia has a lot of it, but how does it get there? As well, the information literacy concept of credibility is discussed through discussing where it comes from and how it is produced in Wikipedia.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And last but not least, purpose and points of view – Wikipedia editors, contested articles, and so on. As well, we discuss how Wikipedia can be used within the context of research – that is, starting out.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17</a:t>
            </a:fld>
            <a:endParaRPr lang="en-US"/>
          </a:p>
        </p:txBody>
      </p:sp>
    </p:spTree>
    <p:extLst>
      <p:ext uri="{BB962C8B-B14F-4D97-AF65-F5344CB8AC3E}">
        <p14:creationId xmlns:p14="http://schemas.microsoft.com/office/powerpoint/2010/main" val="1140272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a:t>
            </a:r>
          </a:p>
          <a:p>
            <a:endParaRPr lang="en-US" b="1" dirty="0" smtClean="0"/>
          </a:p>
          <a:p>
            <a:pPr marL="0" marR="0">
              <a:lnSpc>
                <a:spcPct val="115000"/>
              </a:lnSpc>
              <a:spcBef>
                <a:spcPts val="0"/>
              </a:spcBef>
              <a:spcAft>
                <a:spcPts val="1000"/>
              </a:spcAft>
            </a:pPr>
            <a:r>
              <a:rPr lang="en-US" sz="1200" dirty="0" smtClean="0">
                <a:effectLst/>
                <a:latin typeface="+mn-lt"/>
                <a:ea typeface="Calibri"/>
                <a:cs typeface="Times New Roman"/>
              </a:rPr>
              <a:t>The Google module focuses heavily on the Element of Information – things on the free web, and how we obtain those through Google. Many students think ‘everything is a website,’ as heavily evinced through their language but also their citations – however, there is much more to the free web than “websites” and the notion that everything can be located through Google, when in fact it is a database like any other than indexes certain things.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These modules focus on the idea that every resource has its place – and Google is one of those resources – but it’s good to know what’s there, and thus, when it’s appropriate for your research in locating certain types of information.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18</a:t>
            </a:fld>
            <a:endParaRPr lang="en-US"/>
          </a:p>
        </p:txBody>
      </p:sp>
    </p:spTree>
    <p:extLst>
      <p:ext uri="{BB962C8B-B14F-4D97-AF65-F5344CB8AC3E}">
        <p14:creationId xmlns:p14="http://schemas.microsoft.com/office/powerpoint/2010/main" val="1145590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a:t>
            </a:r>
          </a:p>
          <a:p>
            <a:endParaRPr lang="en-US" b="1" dirty="0" smtClean="0"/>
          </a:p>
          <a:p>
            <a:r>
              <a:rPr lang="en-US" sz="1200" kern="1200" dirty="0" smtClean="0">
                <a:solidFill>
                  <a:schemeClr val="tx1"/>
                </a:solidFill>
                <a:effectLst/>
                <a:latin typeface="+mn-lt"/>
                <a:ea typeface="+mn-ea"/>
                <a:cs typeface="+mn-cs"/>
              </a:rPr>
              <a:t>The Scholarly Journal Articles module focuses on the process of going from idea to published manuscript to spurring other ideas within a conversation. Within that process, the module discusses the idea of peer review – not just what it is, but how it gives more clout to research but also that can perpetuate disciplinary or academic assumptions. And that’s okay, but it’s good to be aware of the narrative occurring. So, it covers some of the new ACRL Framework dispositions, but also information literacy concepts and the Elements of Thought of Information and Assumptions.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well, we discuss the layout – NCSU has a really great interactive page that breaks down the parts of an article – abstract, intro, methods, discussion, findings, etc. – and explores the types of information found there so students know what to expect in each part of an article, which is particularly helpful for analysis.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19</a:t>
            </a:fld>
            <a:endParaRPr lang="en-US"/>
          </a:p>
        </p:txBody>
      </p:sp>
    </p:spTree>
    <p:extLst>
      <p:ext uri="{BB962C8B-B14F-4D97-AF65-F5344CB8AC3E}">
        <p14:creationId xmlns:p14="http://schemas.microsoft.com/office/powerpoint/2010/main" val="3907260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b="1" dirty="0" smtClean="0"/>
              <a:t>Who’s talking during this slide: Sam &amp; Linda [verify]</a:t>
            </a:r>
            <a:r>
              <a:rPr lang="en-US" b="1" baseline="0" dirty="0" smtClean="0"/>
              <a:t> </a:t>
            </a:r>
            <a:endParaRPr lang="en-US" b="1" dirty="0" smtClean="0"/>
          </a:p>
          <a:p>
            <a:pPr marL="0" marR="0">
              <a:lnSpc>
                <a:spcPct val="115000"/>
              </a:lnSpc>
              <a:spcBef>
                <a:spcPts val="0"/>
              </a:spcBef>
              <a:spcAft>
                <a:spcPts val="1000"/>
              </a:spcAft>
            </a:pPr>
            <a:endParaRPr lang="en-US" b="1" dirty="0" smtClean="0"/>
          </a:p>
          <a:p>
            <a:pPr marL="0" marR="0">
              <a:lnSpc>
                <a:spcPct val="115000"/>
              </a:lnSpc>
              <a:spcBef>
                <a:spcPts val="0"/>
              </a:spcBef>
              <a:spcAft>
                <a:spcPts val="1000"/>
              </a:spcAft>
            </a:pPr>
            <a:r>
              <a:rPr lang="en-US" b="1" dirty="0" smtClean="0"/>
              <a:t>Sam [also</a:t>
            </a:r>
            <a:r>
              <a:rPr lang="en-US" b="1" baseline="0" dirty="0" smtClean="0"/>
              <a:t> feel free to talk during this slide!] </a:t>
            </a:r>
            <a:r>
              <a:rPr lang="en-US" dirty="0" smtClean="0"/>
              <a:t>- </a:t>
            </a:r>
            <a:r>
              <a:rPr lang="en-US" sz="1200" dirty="0" smtClean="0">
                <a:effectLst/>
                <a:latin typeface="+mn-lt"/>
                <a:ea typeface="Calibri"/>
                <a:cs typeface="Times New Roman"/>
              </a:rPr>
              <a:t>To provide you all with a road map, here’s what we’ll be talking about today: </a:t>
            </a:r>
          </a:p>
          <a:p>
            <a:pPr marL="342900" marR="0" lvl="0" indent="-342900">
              <a:lnSpc>
                <a:spcPct val="115000"/>
              </a:lnSpc>
              <a:spcBef>
                <a:spcPts val="0"/>
              </a:spcBef>
              <a:spcAft>
                <a:spcPts val="0"/>
              </a:spcAft>
              <a:buFont typeface="+mj-lt"/>
              <a:buAutoNum type="arabicParenR"/>
            </a:pPr>
            <a:r>
              <a:rPr lang="en-US" sz="1200" dirty="0" smtClean="0">
                <a:effectLst/>
                <a:latin typeface="+mn-lt"/>
                <a:ea typeface="Calibri"/>
                <a:cs typeface="Times New Roman"/>
              </a:rPr>
              <a:t>Context: Why does covering this content – information literacy – even matter? Why is it important for today’s learners? </a:t>
            </a:r>
          </a:p>
          <a:p>
            <a:pPr marL="742950" marR="0" lvl="1" indent="-285750">
              <a:lnSpc>
                <a:spcPct val="115000"/>
              </a:lnSpc>
              <a:spcBef>
                <a:spcPts val="0"/>
              </a:spcBef>
              <a:spcAft>
                <a:spcPts val="0"/>
              </a:spcAft>
              <a:buFont typeface="+mj-lt"/>
              <a:buAutoNum type="alphaLcPeriod"/>
            </a:pPr>
            <a:r>
              <a:rPr lang="en-US" sz="1200" dirty="0" smtClean="0">
                <a:effectLst/>
                <a:latin typeface="+mn-lt"/>
                <a:ea typeface="Calibri"/>
                <a:cs typeface="Times New Roman"/>
              </a:rPr>
              <a:t>We’ll do an introduction to why this matters, as well as discussing our institutional context for critical thinking at the University of Louisville</a:t>
            </a:r>
          </a:p>
          <a:p>
            <a:pPr marL="342900" marR="0" lvl="0" indent="-342900">
              <a:lnSpc>
                <a:spcPct val="115000"/>
              </a:lnSpc>
              <a:spcBef>
                <a:spcPts val="0"/>
              </a:spcBef>
              <a:spcAft>
                <a:spcPts val="0"/>
              </a:spcAft>
              <a:buFont typeface="+mj-lt"/>
              <a:buAutoNum type="arabicParenR"/>
            </a:pPr>
            <a:r>
              <a:rPr lang="en-US" sz="1200" dirty="0" smtClean="0">
                <a:effectLst/>
                <a:latin typeface="+mn-lt"/>
                <a:ea typeface="Calibri"/>
                <a:cs typeface="Times New Roman"/>
              </a:rPr>
              <a:t>How can library services, particularly information literacy instruction, be put into an online environment where it is connected and relevant for students? </a:t>
            </a:r>
          </a:p>
          <a:p>
            <a:pPr marL="742950" marR="0" lvl="1" indent="-285750">
              <a:lnSpc>
                <a:spcPct val="115000"/>
              </a:lnSpc>
              <a:spcBef>
                <a:spcPts val="0"/>
              </a:spcBef>
              <a:spcAft>
                <a:spcPts val="1000"/>
              </a:spcAft>
              <a:buFont typeface="+mj-lt"/>
              <a:buAutoNum type="alphaLcPeriod"/>
            </a:pPr>
            <a:r>
              <a:rPr lang="en-US" sz="1200" dirty="0" smtClean="0">
                <a:effectLst/>
                <a:latin typeface="+mn-lt"/>
                <a:ea typeface="Calibri"/>
                <a:cs typeface="Times New Roman"/>
              </a:rPr>
              <a:t>For the bulk of our presentation, we are going to focus on partnership, product, and considerations for teaching critical thinking and information literacy in a course-embedded, online environment. </a:t>
            </a:r>
          </a:p>
          <a:p>
            <a:pPr marL="742950" marR="0" lvl="1" indent="-285750">
              <a:lnSpc>
                <a:spcPct val="115000"/>
              </a:lnSpc>
              <a:spcBef>
                <a:spcPts val="0"/>
              </a:spcBef>
              <a:spcAft>
                <a:spcPts val="1000"/>
              </a:spcAft>
              <a:buFont typeface="+mj-lt"/>
              <a:buAutoNum type="alphaLcPeriod"/>
            </a:pPr>
            <a:endParaRPr lang="en-US" sz="1200" dirty="0" smtClean="0">
              <a:effectLst/>
              <a:latin typeface="+mn-lt"/>
              <a:ea typeface="Calibri"/>
              <a:cs typeface="Times New Roman"/>
            </a:endParaRPr>
          </a:p>
          <a:p>
            <a:pPr marL="285750" marR="0" lvl="0" indent="-285750">
              <a:lnSpc>
                <a:spcPct val="115000"/>
              </a:lnSpc>
              <a:spcBef>
                <a:spcPts val="0"/>
              </a:spcBef>
              <a:spcAft>
                <a:spcPts val="1000"/>
              </a:spcAft>
              <a:buFont typeface="+mj-lt"/>
              <a:buAutoNum type="arabicParenR"/>
            </a:pPr>
            <a:r>
              <a:rPr lang="en-US" sz="1200" dirty="0" smtClean="0">
                <a:effectLst/>
                <a:latin typeface="+mn-lt"/>
                <a:ea typeface="Calibri"/>
                <a:cs typeface="Times New Roman"/>
              </a:rPr>
              <a:t>Critical Thinking at the University of Louisville </a:t>
            </a:r>
          </a:p>
          <a:p>
            <a:pPr marL="285750" marR="0" lvl="0" indent="-285750">
              <a:lnSpc>
                <a:spcPct val="115000"/>
              </a:lnSpc>
              <a:spcBef>
                <a:spcPts val="0"/>
              </a:spcBef>
              <a:spcAft>
                <a:spcPts val="1000"/>
              </a:spcAft>
              <a:buFont typeface="+mj-lt"/>
              <a:buAutoNum type="arabicParenR"/>
            </a:pPr>
            <a:r>
              <a:rPr lang="en-US" sz="1200" dirty="0" smtClean="0">
                <a:effectLst/>
                <a:latin typeface="+mn-lt"/>
                <a:ea typeface="Calibri"/>
                <a:cs typeface="Times New Roman"/>
              </a:rPr>
              <a:t>Partnership &gt; Product</a:t>
            </a:r>
            <a:r>
              <a:rPr lang="en-US" sz="1200" baseline="0" dirty="0" smtClean="0">
                <a:effectLst/>
                <a:latin typeface="+mn-lt"/>
                <a:ea typeface="Calibri"/>
                <a:cs typeface="Times New Roman"/>
              </a:rPr>
              <a:t> &gt; Considerations</a:t>
            </a:r>
            <a:endParaRPr lang="en-US" sz="12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2</a:t>
            </a:fld>
            <a:endParaRPr lang="en-US"/>
          </a:p>
        </p:txBody>
      </p:sp>
    </p:spTree>
    <p:extLst>
      <p:ext uri="{BB962C8B-B14F-4D97-AF65-F5344CB8AC3E}">
        <p14:creationId xmlns:p14="http://schemas.microsoft.com/office/powerpoint/2010/main" val="225721298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 &amp;</a:t>
            </a:r>
            <a:r>
              <a:rPr lang="en-US" b="1" baseline="0" dirty="0" smtClean="0"/>
              <a:t> Linda [verify]</a:t>
            </a:r>
          </a:p>
          <a:p>
            <a:endParaRPr lang="en-US" b="1" baseline="0" dirty="0" smtClean="0"/>
          </a:p>
          <a:p>
            <a:r>
              <a:rPr lang="en-US" b="1" baseline="0" dirty="0" smtClean="0"/>
              <a:t>Sam – Assessment &amp; First two considerations</a:t>
            </a:r>
          </a:p>
          <a:p>
            <a:endParaRPr lang="en-US" b="1" baseline="0" dirty="0" smtClean="0"/>
          </a:p>
          <a:p>
            <a:r>
              <a:rPr lang="en-US" b="1" baseline="0" dirty="0" smtClean="0"/>
              <a:t>Linda – last two considerations – ensuring grades in the gradebook &amp; technology / software considerations </a:t>
            </a:r>
          </a:p>
          <a:p>
            <a:endParaRPr lang="en-US" b="1" baseline="0" dirty="0" smtClean="0"/>
          </a:p>
          <a:p>
            <a:pPr marL="0" marR="0">
              <a:lnSpc>
                <a:spcPct val="115000"/>
              </a:lnSpc>
              <a:spcBef>
                <a:spcPts val="0"/>
              </a:spcBef>
              <a:spcAft>
                <a:spcPts val="1000"/>
              </a:spcAft>
            </a:pPr>
            <a:r>
              <a:rPr lang="en-US" b="1" baseline="0" dirty="0" smtClean="0"/>
              <a:t>Sam – </a:t>
            </a:r>
          </a:p>
          <a:p>
            <a:pPr marL="0" marR="0">
              <a:lnSpc>
                <a:spcPct val="115000"/>
              </a:lnSpc>
              <a:spcBef>
                <a:spcPts val="0"/>
              </a:spcBef>
              <a:spcAft>
                <a:spcPts val="1000"/>
              </a:spcAft>
            </a:pPr>
            <a:endParaRPr lang="en-US" b="1" baseline="0" dirty="0" smtClean="0"/>
          </a:p>
          <a:p>
            <a:pPr marL="0" marR="0">
              <a:lnSpc>
                <a:spcPct val="115000"/>
              </a:lnSpc>
              <a:spcBef>
                <a:spcPts val="0"/>
              </a:spcBef>
              <a:spcAft>
                <a:spcPts val="1000"/>
              </a:spcAft>
            </a:pPr>
            <a:r>
              <a:rPr lang="en-US" sz="1200" i="1" dirty="0" smtClean="0">
                <a:effectLst/>
                <a:latin typeface="+mn-lt"/>
                <a:ea typeface="Calibri"/>
                <a:cs typeface="Times New Roman"/>
              </a:rPr>
              <a:t>Assessment</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The modules were graded using automatically graded exercises – sometimes these were multiple choice questions, true-false, drag-and-drop exercises, and so on. Logistically, with 600 people, no open-ended responses could or would be graded, so through conversations with the professors, we decided the questions would be automatically graded, and Linda helped me through what types of exercises would work out.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However, about a year through using the modules, we decided to put an open-ended feedback form at the end of each module where students could comment on the one major thing they learned from the modules as well as any comments regarding the modules. Many students type something that they learned, which usually is something about checking credibility, but there’s not much substance. However, some students really put some thought into their responses, even if they are on the same element or information literacy concept.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Themes include credibility, bias, points at which to use that source in their research process, and so on. Themes from their responses to the modules themselves come in words such as helpful, informative, easy to navigate. However, critical highlights include difficulty navigating and repetitive, which has stood the test of time through using these modules. There are three modules with some repetition in case students take them out of order, so these are food for thought when I update the modules in the near future. The feedback comes in the form of an e-mail automatically sent to me, so I currently have a folder of about 650 responses…so this can get difficult to sift through, and it’s helpful to go through monthly to document themes and see if there are any new points.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i="1" dirty="0" smtClean="0">
                <a:effectLst/>
                <a:latin typeface="+mn-lt"/>
                <a:ea typeface="Calibri"/>
                <a:cs typeface="Times New Roman"/>
              </a:rPr>
              <a:t>Considerations</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However, what remains is truly assessing what they have learned about information literacy and critical thinking through discussion and application. Of course, this is a start, but it’s definitely not lost on me that while these modules in some form teach the ideas behind critical thinking &amp; information literacy in these resources, it is missing a significant piece through seeing the thought and application of it once the students have gone through the modules.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Yet, these modules are something, and they make our mutual efforts more visible.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Last but not least and worth considering is the technology behind it all. Sometimes you receive e-mails from students about questions that are not working with their PC or that they don’t know if Blackboard logged their grade, and to boot, IE doesn’t have score receipts; however, SoftChalk does allow for you to designate the # of attempts students can have to complete the modules, and usually this remedies the issue somewhat, though if it comes to that, they’re not entirely pleased. However, I think only once has the professor had to go in and change the grade.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20</a:t>
            </a:fld>
            <a:endParaRPr lang="en-US"/>
          </a:p>
        </p:txBody>
      </p:sp>
    </p:spTree>
    <p:extLst>
      <p:ext uri="{BB962C8B-B14F-4D97-AF65-F5344CB8AC3E}">
        <p14:creationId xmlns:p14="http://schemas.microsoft.com/office/powerpoint/2010/main" val="1072898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Linda</a:t>
            </a:r>
            <a:endParaRPr lang="en-US" dirty="0" smtClean="0"/>
          </a:p>
          <a:p>
            <a:endParaRPr lang="en-US" dirty="0" smtClean="0"/>
          </a:p>
          <a:p>
            <a:r>
              <a:rPr lang="en-US" dirty="0" smtClean="0"/>
              <a:t>Collaboration on the rise – as</a:t>
            </a:r>
            <a:r>
              <a:rPr lang="en-US" baseline="0" dirty="0" smtClean="0"/>
              <a:t> shown by the data, our workload is increasing</a:t>
            </a:r>
          </a:p>
          <a:p>
            <a:endParaRPr lang="en-US" baseline="0" dirty="0" smtClean="0"/>
          </a:p>
          <a:p>
            <a:r>
              <a:rPr lang="en-US" baseline="0" dirty="0" smtClean="0"/>
              <a:t>Instructors are using SoftChalk on their own, as well</a:t>
            </a:r>
          </a:p>
          <a:p>
            <a:endParaRPr lang="en-US" baseline="0" dirty="0" smtClean="0"/>
          </a:p>
          <a:p>
            <a:r>
              <a:rPr lang="en-US" baseline="0" dirty="0" smtClean="0"/>
              <a:t>Discuss data gathered – show stats/table to show growth in the use of modules</a:t>
            </a:r>
          </a:p>
          <a:p>
            <a:endParaRPr lang="en-US" baseline="0" dirty="0" smtClean="0"/>
          </a:p>
          <a:p>
            <a:pPr marL="0" marR="0">
              <a:lnSpc>
                <a:spcPct val="115000"/>
              </a:lnSpc>
              <a:spcBef>
                <a:spcPts val="0"/>
              </a:spcBef>
              <a:spcAft>
                <a:spcPts val="1000"/>
              </a:spcAft>
            </a:pPr>
            <a:r>
              <a:rPr lang="en-US" sz="1200" i="1" dirty="0" smtClean="0">
                <a:effectLst/>
                <a:latin typeface="+mn-lt"/>
                <a:ea typeface="Calibri"/>
                <a:cs typeface="Times New Roman"/>
              </a:rPr>
              <a:t>Sustainability</a:t>
            </a:r>
            <a:r>
              <a:rPr lang="en-US" sz="1200" i="1" baseline="0" dirty="0" smtClean="0">
                <a:effectLst/>
                <a:latin typeface="+mn-lt"/>
                <a:ea typeface="Calibri"/>
                <a:cs typeface="Times New Roman"/>
              </a:rPr>
              <a:t> Considerations – if nothing else added text-wise to slide 21, could we add this section back? </a:t>
            </a:r>
          </a:p>
          <a:p>
            <a:pPr marL="0" marR="0">
              <a:lnSpc>
                <a:spcPct val="115000"/>
              </a:lnSpc>
              <a:spcBef>
                <a:spcPts val="0"/>
              </a:spcBef>
              <a:spcAft>
                <a:spcPts val="1000"/>
              </a:spcAft>
            </a:pPr>
            <a:endParaRPr lang="en-US" sz="1200" baseline="0" dirty="0" smtClean="0">
              <a:effectLst/>
              <a:latin typeface="+mn-lt"/>
              <a:ea typeface="Calibri"/>
              <a:cs typeface="Times New Roman"/>
            </a:endParaRPr>
          </a:p>
          <a:p>
            <a:pPr marL="0" marR="0">
              <a:lnSpc>
                <a:spcPct val="115000"/>
              </a:lnSpc>
              <a:spcBef>
                <a:spcPts val="0"/>
              </a:spcBef>
              <a:spcAft>
                <a:spcPts val="1000"/>
              </a:spcAft>
            </a:pPr>
            <a:r>
              <a:rPr lang="en-US" sz="1200" i="1" dirty="0" smtClean="0">
                <a:effectLst/>
                <a:latin typeface="+mn-lt"/>
                <a:ea typeface="Calibri"/>
                <a:cs typeface="Times New Roman"/>
              </a:rPr>
              <a:t>Maximizing your Outreach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b="1" dirty="0" smtClean="0">
                <a:effectLst/>
                <a:latin typeface="+mn-lt"/>
                <a:ea typeface="Calibri"/>
                <a:cs typeface="Times New Roman"/>
              </a:rPr>
              <a:t>This all leads back to the issue of sustainability – physical limitations, time limitations, staff limitations.</a:t>
            </a:r>
            <a:r>
              <a:rPr lang="en-US" sz="1200" dirty="0" smtClean="0">
                <a:effectLst/>
                <a:latin typeface="+mn-lt"/>
                <a:ea typeface="Calibri"/>
                <a:cs typeface="Times New Roman"/>
              </a:rPr>
              <a:t> 1) Are there partners with whom you can work to maximize your outreach? By partnering with the Delphi Center for Teaching &amp; Learning, I had a larger platform on which to speak and have been able to present and contribute to meetings and workshops through this center that supports faculty members’ teaching and learning efforts. Finding a bigger program to work with has allowed me to maximize my outreach efforts as one individual, and to speak to the larger mission of the Reference &amp; Information Literacy Department of which I am a part.</a:t>
            </a:r>
          </a:p>
          <a:p>
            <a:pPr marL="0" marR="0">
              <a:lnSpc>
                <a:spcPct val="115000"/>
              </a:lnSpc>
              <a:spcBef>
                <a:spcPts val="0"/>
              </a:spcBef>
              <a:spcAft>
                <a:spcPts val="1000"/>
              </a:spcAft>
            </a:pPr>
            <a:endParaRPr lang="en-US" sz="1200" i="1" dirty="0" smtClean="0">
              <a:effectLst/>
              <a:latin typeface="+mn-lt"/>
              <a:ea typeface="Calibri"/>
              <a:cs typeface="Times New Roman"/>
            </a:endParaRPr>
          </a:p>
          <a:p>
            <a:pPr marL="0" marR="0">
              <a:lnSpc>
                <a:spcPct val="115000"/>
              </a:lnSpc>
              <a:spcBef>
                <a:spcPts val="0"/>
              </a:spcBef>
              <a:spcAft>
                <a:spcPts val="1000"/>
              </a:spcAft>
            </a:pPr>
            <a:r>
              <a:rPr lang="en-US" sz="1200" i="1" dirty="0" smtClean="0">
                <a:effectLst/>
                <a:latin typeface="+mn-lt"/>
                <a:ea typeface="Calibri"/>
                <a:cs typeface="Times New Roman"/>
              </a:rPr>
              <a:t>Technology Support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Does your institution have an organizational license to an online learning software program? Will this program work for your needs, or do you need to request other software? Do you have technical support for this software, especially if you go with something that’s not licensed by the university? As well, can the software be uploaded into a course management system? This technical support through this partnership was crucial for me to upload the modules into specific courses in Blackboard, as I needed a certain level of permissions. My work with the technical folks in Delphi was imperative to the setup of these modules.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i="1" dirty="0" smtClean="0">
                <a:effectLst/>
                <a:latin typeface="+mn-lt"/>
                <a:ea typeface="Calibri"/>
                <a:cs typeface="Times New Roman"/>
              </a:rPr>
              <a:t>Time | Creation &amp; Embedding &amp; Updating &amp; Revising</a:t>
            </a:r>
            <a:endParaRPr lang="en-US" sz="1200" dirty="0" smtClean="0">
              <a:effectLst/>
              <a:latin typeface="+mn-lt"/>
              <a:ea typeface="Calibri"/>
              <a:cs typeface="Times New Roman"/>
            </a:endParaRP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Do you have enough time to devote to online learning? Between the upload to Blackboard which requires a lengthy meeting just based on uploading the modules into certain areas of blackboard based on faculty members’ requests, you also have to figure out the a) grading (with faculty members and technicalities) and b) any modifications you make.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What if you need to fine-tune and change little things depending on the classes? File sizes can grow to be huge, especially if the modules then become course/professor-specific. Maybe this is best to take a team approach to not only collaborate on the content, but also divide the labor between the more technical aspects. As well, if you’re doing any assessment, you can look forward to always adjusting the modules, especially if you get many comments regarding one aspect of the modules. The updating is ongoing. </a:t>
            </a:r>
          </a:p>
          <a:p>
            <a:pPr marL="0" marR="0">
              <a:lnSpc>
                <a:spcPct val="115000"/>
              </a:lnSpc>
              <a:spcBef>
                <a:spcPts val="0"/>
              </a:spcBef>
              <a:spcAft>
                <a:spcPts val="1000"/>
              </a:spcAft>
            </a:pPr>
            <a:endParaRPr lang="en-US" sz="1200" i="1" dirty="0" smtClean="0">
              <a:effectLst/>
              <a:latin typeface="+mn-lt"/>
              <a:ea typeface="Calibri"/>
              <a:cs typeface="Times New Roman"/>
            </a:endParaRPr>
          </a:p>
          <a:p>
            <a:pPr marL="0" marR="0">
              <a:lnSpc>
                <a:spcPct val="115000"/>
              </a:lnSpc>
              <a:spcBef>
                <a:spcPts val="0"/>
              </a:spcBef>
              <a:spcAft>
                <a:spcPts val="1000"/>
              </a:spcAft>
            </a:pPr>
            <a:r>
              <a:rPr lang="en-US" sz="1200" i="1" dirty="0" smtClean="0">
                <a:effectLst/>
                <a:latin typeface="+mn-lt"/>
                <a:ea typeface="Calibri"/>
                <a:cs typeface="Times New Roman"/>
              </a:rPr>
              <a:t>Assessment</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As we discussed, assessment is its own can of worms. </a:t>
            </a:r>
          </a:p>
          <a:p>
            <a:pPr marL="0" marR="0">
              <a:lnSpc>
                <a:spcPct val="115000"/>
              </a:lnSpc>
              <a:spcBef>
                <a:spcPts val="0"/>
              </a:spcBef>
              <a:spcAft>
                <a:spcPts val="1000"/>
              </a:spcAft>
            </a:pPr>
            <a:endParaRPr lang="en-US" sz="1200" i="1" dirty="0" smtClean="0">
              <a:effectLst/>
              <a:latin typeface="+mn-lt"/>
              <a:ea typeface="Calibri"/>
              <a:cs typeface="Times New Roman"/>
            </a:endParaRPr>
          </a:p>
          <a:p>
            <a:pPr marL="0" marR="0">
              <a:lnSpc>
                <a:spcPct val="115000"/>
              </a:lnSpc>
              <a:spcBef>
                <a:spcPts val="0"/>
              </a:spcBef>
              <a:spcAft>
                <a:spcPts val="1000"/>
              </a:spcAft>
            </a:pPr>
            <a:r>
              <a:rPr lang="en-US" sz="1200" i="1" dirty="0" smtClean="0">
                <a:effectLst/>
                <a:latin typeface="+mn-lt"/>
                <a:ea typeface="Calibri"/>
                <a:cs typeface="Times New Roman"/>
              </a:rPr>
              <a:t>Aligning Goals</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Of course, at a university, our partnership was based in teaching and learning. But I had to find a way to frame my discussion of information literacy within the context of the Paul-Elder Critical Thinking Framework so it could also cater to the learning objectives of the Psychology 201 faculty members, specifically one of whom worked with promoting and integrating the QEP theme into the framework of the university.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i="1" dirty="0" smtClean="0">
                <a:effectLst/>
                <a:latin typeface="+mn-lt"/>
                <a:ea typeface="Calibri"/>
                <a:cs typeface="Times New Roman"/>
              </a:rPr>
              <a:t>Communication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Last but not least, all of this requires a lot of COMMUNICATION. This gets back to time, as well. This project required months of development as well as meetings upon meetings upon meetings upon many, many e-mails. The modules are being used by three professors in several different sections of their three courses, and making sure all of their requests are met and the modules are uploaded to their course shells on time take a lot of time.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i="1" dirty="0" smtClean="0">
                <a:effectLst/>
                <a:latin typeface="+mn-lt"/>
                <a:ea typeface="Calibri"/>
                <a:cs typeface="Times New Roman"/>
              </a:rPr>
              <a:t>RAI</a:t>
            </a:r>
            <a:r>
              <a:rPr lang="en-US" sz="1200" i="1" baseline="0" dirty="0" smtClean="0">
                <a:effectLst/>
                <a:latin typeface="+mn-lt"/>
                <a:ea typeface="Calibri"/>
                <a:cs typeface="Times New Roman"/>
              </a:rPr>
              <a:t> Online Learning Team [make chart/table for this]</a:t>
            </a:r>
            <a:endParaRPr lang="en-US" sz="1200" i="1" dirty="0" smtClean="0">
              <a:effectLst/>
              <a:latin typeface="+mn-lt"/>
              <a:ea typeface="Calibri"/>
              <a:cs typeface="Times New Roman"/>
            </a:endParaRP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At the University of Louisville, liaison librarians taught 255 classes with 5,030 students during  the 2013-2014 school year. During 2011-2012, my colleagues taught 200 classes with 3,766 students. This dramatic growth in the numbers of students can partially be attributed to online information literacy modules.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The promotion of these modules in meetings with other Ideas to Action specialists who are also teaching faculty has created additional opportunities for outreach and as yet another way to expand our reach as information literacy instruction librarians.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We now have 12</a:t>
            </a:r>
            <a:r>
              <a:rPr lang="en-US" sz="1200" baseline="0" dirty="0" smtClean="0">
                <a:effectLst/>
                <a:latin typeface="+mn-lt"/>
                <a:ea typeface="Calibri"/>
                <a:cs typeface="Times New Roman"/>
              </a:rPr>
              <a:t> online instructional modules that are either completed or in progress with completion set by the end of 2015. Four years ago we had 1 course-integrated online IL module. This demonstrates our department’s commitment to this form of instruction; the number of students reached is also significant because these students would not be reached with IL instruction otherwise. We also reached over 2,100 students in the 2014-2015 academic school year with these modules and other modules created by our department. </a:t>
            </a:r>
            <a:endParaRPr lang="en-US" sz="1200" dirty="0" smtClean="0">
              <a:effectLst/>
              <a:latin typeface="+mn-lt"/>
              <a:ea typeface="Calibri"/>
              <a:cs typeface="Times New Roman"/>
            </a:endParaRPr>
          </a:p>
          <a:p>
            <a:endParaRPr lang="en-US" baseline="0" dirty="0" smtClean="0"/>
          </a:p>
          <a:p>
            <a:r>
              <a:rPr lang="en-US" baseline="0" dirty="0" smtClean="0"/>
              <a:t>All of this leads to sustainability considerations… but in the meantime...</a:t>
            </a:r>
          </a:p>
          <a:p>
            <a:endParaRPr lang="en-US" baseline="0" dirty="0" smtClean="0"/>
          </a:p>
        </p:txBody>
      </p:sp>
      <p:sp>
        <p:nvSpPr>
          <p:cNvPr id="4" name="Slide Number Placeholder 3"/>
          <p:cNvSpPr>
            <a:spLocks noGrp="1"/>
          </p:cNvSpPr>
          <p:nvPr>
            <p:ph type="sldNum" sz="quarter" idx="10"/>
          </p:nvPr>
        </p:nvSpPr>
        <p:spPr/>
        <p:txBody>
          <a:bodyPr/>
          <a:lstStyle/>
          <a:p>
            <a:fld id="{DE678E85-8885-4074-AD23-9B1CBEFAE90B}" type="slidenum">
              <a:rPr lang="en-US" smtClean="0"/>
              <a:t>21</a:t>
            </a:fld>
            <a:endParaRPr lang="en-US"/>
          </a:p>
        </p:txBody>
      </p:sp>
    </p:spTree>
    <p:extLst>
      <p:ext uri="{BB962C8B-B14F-4D97-AF65-F5344CB8AC3E}">
        <p14:creationId xmlns:p14="http://schemas.microsoft.com/office/powerpoint/2010/main" val="29817487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a:t>
            </a:r>
            <a:endParaRPr lang="en-US" sz="1200" baseline="0" dirty="0" smtClean="0">
              <a:effectLst/>
              <a:latin typeface="+mn-lt"/>
              <a:ea typeface="Calibri"/>
              <a:cs typeface="Times New Roman"/>
            </a:endParaRPr>
          </a:p>
          <a:p>
            <a:pPr marL="0" marR="0">
              <a:lnSpc>
                <a:spcPct val="115000"/>
              </a:lnSpc>
              <a:spcBef>
                <a:spcPts val="0"/>
              </a:spcBef>
              <a:spcAft>
                <a:spcPts val="1000"/>
              </a:spcAft>
            </a:pPr>
            <a:r>
              <a:rPr lang="en-US" sz="1200" baseline="0" dirty="0" smtClean="0">
                <a:effectLst/>
                <a:latin typeface="+mn-lt"/>
                <a:ea typeface="Calibri"/>
                <a:cs typeface="Times New Roman"/>
              </a:rPr>
              <a:t>Chart </a:t>
            </a:r>
          </a:p>
          <a:p>
            <a:pPr marL="0" marR="0">
              <a:lnSpc>
                <a:spcPct val="115000"/>
              </a:lnSpc>
              <a:spcBef>
                <a:spcPts val="0"/>
              </a:spcBef>
              <a:spcAft>
                <a:spcPts val="1000"/>
              </a:spcAft>
            </a:pPr>
            <a:endParaRPr lang="en-US" sz="1200" baseline="0" dirty="0" smtClean="0">
              <a:effectLst/>
              <a:latin typeface="+mn-lt"/>
              <a:ea typeface="Calibri"/>
              <a:cs typeface="Times New Roman"/>
            </a:endParaRPr>
          </a:p>
          <a:p>
            <a:pPr marL="0" marR="0">
              <a:lnSpc>
                <a:spcPct val="115000"/>
              </a:lnSpc>
              <a:spcBef>
                <a:spcPts val="0"/>
              </a:spcBef>
              <a:spcAft>
                <a:spcPts val="1000"/>
              </a:spcAft>
            </a:pPr>
            <a:r>
              <a:rPr lang="en-US" sz="1200" baseline="0" dirty="0" smtClean="0">
                <a:effectLst/>
                <a:latin typeface="+mn-lt"/>
                <a:ea typeface="Calibri"/>
                <a:cs typeface="Times New Roman"/>
              </a:rPr>
              <a:t>As you can see, in 2011 to spring 2013, we only had one module in place, which was a Business 100 module created in PowerPoint and embedded into the course by professor &amp; created by our Business Librarian. Each semester, that module reaches approximately 290-300 students. In 2013 – 2014, we added 3 to those – the three critical thinking modules – which were embedded not only into Psychology 201, but through one professor’s outreach efforts, also embedded into two English 102 sections and two sections of an introduction to Public Health course. These reached approximately 1055 students, plus the prior 290, bringing us to reaching around 1345. </a:t>
            </a:r>
          </a:p>
          <a:p>
            <a:pPr marL="0" marR="0">
              <a:lnSpc>
                <a:spcPct val="115000"/>
              </a:lnSpc>
              <a:spcBef>
                <a:spcPts val="0"/>
              </a:spcBef>
              <a:spcAft>
                <a:spcPts val="1000"/>
              </a:spcAft>
            </a:pPr>
            <a:endParaRPr lang="en-US" sz="1200" baseline="0" dirty="0" smtClean="0">
              <a:effectLst/>
              <a:latin typeface="+mn-lt"/>
              <a:ea typeface="Calibri"/>
              <a:cs typeface="Times New Roman"/>
            </a:endParaRPr>
          </a:p>
          <a:p>
            <a:pPr marL="0" marR="0">
              <a:lnSpc>
                <a:spcPct val="115000"/>
              </a:lnSpc>
              <a:spcBef>
                <a:spcPts val="0"/>
              </a:spcBef>
              <a:spcAft>
                <a:spcPts val="1000"/>
              </a:spcAft>
            </a:pPr>
            <a:r>
              <a:rPr lang="en-US" sz="1200" baseline="0" dirty="0" smtClean="0">
                <a:effectLst/>
                <a:latin typeface="+mn-lt"/>
                <a:ea typeface="Calibri"/>
                <a:cs typeface="Times New Roman"/>
              </a:rPr>
              <a:t>In 2014-2015, we had four modules embedded into multiple sections of English 102, Psychology 201, Public Health 101, Business 100, as well as a new module for biology 104, reaching approximately 1921 students. For this academic year, so far, we have added to the above modules four new modules for online English 101, 1 new module for Bio 357, and 1 new module for a graduate social work class that I created, so we’re still waiting on those numbers! </a:t>
            </a:r>
            <a:endParaRPr lang="en-US" sz="1200" dirty="0" smtClean="0">
              <a:effectLst/>
              <a:latin typeface="+mn-lt"/>
              <a:ea typeface="Calibri"/>
              <a:cs typeface="Times New Roman"/>
            </a:endParaRPr>
          </a:p>
          <a:p>
            <a:endParaRPr lang="en-US" b="0" dirty="0"/>
          </a:p>
        </p:txBody>
      </p:sp>
      <p:sp>
        <p:nvSpPr>
          <p:cNvPr id="4" name="Slide Number Placeholder 3"/>
          <p:cNvSpPr>
            <a:spLocks noGrp="1"/>
          </p:cNvSpPr>
          <p:nvPr>
            <p:ph type="sldNum" sz="quarter" idx="10"/>
          </p:nvPr>
        </p:nvSpPr>
        <p:spPr/>
        <p:txBody>
          <a:bodyPr/>
          <a:lstStyle/>
          <a:p>
            <a:fld id="{DE678E85-8885-4074-AD23-9B1CBEFAE90B}" type="slidenum">
              <a:rPr lang="en-US" smtClean="0"/>
              <a:t>22</a:t>
            </a:fld>
            <a:endParaRPr lang="en-US"/>
          </a:p>
        </p:txBody>
      </p:sp>
    </p:spTree>
    <p:extLst>
      <p:ext uri="{BB962C8B-B14F-4D97-AF65-F5344CB8AC3E}">
        <p14:creationId xmlns:p14="http://schemas.microsoft.com/office/powerpoint/2010/main" val="29079646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Linda &amp; Sam?</a:t>
            </a:r>
            <a:r>
              <a:rPr lang="en-US" b="1" baseline="0" dirty="0" smtClean="0"/>
              <a:t> [verify]</a:t>
            </a:r>
          </a:p>
          <a:p>
            <a:endParaRPr lang="en-US" b="1" baseline="0" dirty="0" smtClean="0"/>
          </a:p>
          <a:p>
            <a:r>
              <a:rPr lang="en-US" b="0" baseline="0" dirty="0" smtClean="0"/>
              <a:t>While somewhat of a simplification, departmental surveys &amp; national studies suggest that a large percentage of students struggle a great deal with research, whether it’s finding an appropriate topic, determining the credibility of a source, using a database, or incorporating source material into their own writing.</a:t>
            </a:r>
          </a:p>
          <a:p>
            <a:endParaRPr lang="en-US" b="0" dirty="0" smtClean="0"/>
          </a:p>
          <a:p>
            <a:r>
              <a:rPr lang="en-US" b="0" dirty="0" smtClean="0"/>
              <a:t>However, as</a:t>
            </a:r>
            <a:r>
              <a:rPr lang="en-US" b="0" baseline="0" dirty="0" smtClean="0"/>
              <a:t> faculty, instructional designers, and librarians, our missions largely overlap because we are here to support the teaching and learning of folks at the University of Louisville. We can work together to align our goals to address student challenges with critical inquiry. </a:t>
            </a:r>
          </a:p>
          <a:p>
            <a:endParaRPr lang="en-US" b="0" baseline="0" dirty="0" smtClean="0"/>
          </a:p>
          <a:p>
            <a:r>
              <a:rPr lang="en-US" b="0" baseline="0" dirty="0" smtClean="0"/>
              <a:t>And lastly, to emphasize, partnerships can lead to products that create a learning opportunity for students. While we have strived to explain the logistics of our partnership and what we learned along the way, it has not be without creating a framework for students to evaluate information and to understand the need for evaluating information. </a:t>
            </a:r>
            <a:endParaRPr lang="en-US" b="0" dirty="0"/>
          </a:p>
        </p:txBody>
      </p:sp>
      <p:sp>
        <p:nvSpPr>
          <p:cNvPr id="4" name="Slide Number Placeholder 3"/>
          <p:cNvSpPr>
            <a:spLocks noGrp="1"/>
          </p:cNvSpPr>
          <p:nvPr>
            <p:ph type="sldNum" sz="quarter" idx="10"/>
          </p:nvPr>
        </p:nvSpPr>
        <p:spPr/>
        <p:txBody>
          <a:bodyPr/>
          <a:lstStyle/>
          <a:p>
            <a:fld id="{DE678E85-8885-4074-AD23-9B1CBEFAE90B}" type="slidenum">
              <a:rPr lang="en-US" smtClean="0"/>
              <a:t>23</a:t>
            </a:fld>
            <a:endParaRPr lang="en-US"/>
          </a:p>
        </p:txBody>
      </p:sp>
    </p:spTree>
    <p:extLst>
      <p:ext uri="{BB962C8B-B14F-4D97-AF65-F5344CB8AC3E}">
        <p14:creationId xmlns:p14="http://schemas.microsoft.com/office/powerpoint/2010/main" val="38230169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Linda</a:t>
            </a:r>
            <a:r>
              <a:rPr lang="en-US" b="1" baseline="0" dirty="0" smtClean="0"/>
              <a:t> &amp; Sam? [verify]</a:t>
            </a:r>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24</a:t>
            </a:fld>
            <a:endParaRPr lang="en-US"/>
          </a:p>
        </p:txBody>
      </p:sp>
    </p:spTree>
    <p:extLst>
      <p:ext uri="{BB962C8B-B14F-4D97-AF65-F5344CB8AC3E}">
        <p14:creationId xmlns:p14="http://schemas.microsoft.com/office/powerpoint/2010/main" val="3443652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b="1" dirty="0" smtClean="0"/>
              <a:t>Who’s talking during this slide: Sam</a:t>
            </a:r>
          </a:p>
          <a:p>
            <a:pPr marL="0" marR="0">
              <a:lnSpc>
                <a:spcPct val="115000"/>
              </a:lnSpc>
              <a:spcBef>
                <a:spcPts val="0"/>
              </a:spcBef>
              <a:spcAft>
                <a:spcPts val="1000"/>
              </a:spcAft>
            </a:pPr>
            <a:endParaRPr lang="en-US" b="1" dirty="0" smtClean="0"/>
          </a:p>
          <a:p>
            <a:pPr marL="0" marR="0">
              <a:lnSpc>
                <a:spcPct val="115000"/>
              </a:lnSpc>
              <a:spcBef>
                <a:spcPts val="0"/>
              </a:spcBef>
              <a:spcAft>
                <a:spcPts val="1000"/>
              </a:spcAft>
            </a:pPr>
            <a:r>
              <a:rPr lang="en-US" b="1" dirty="0" smtClean="0"/>
              <a:t>Sam’s notes </a:t>
            </a:r>
            <a:r>
              <a:rPr lang="en-US" dirty="0" smtClean="0"/>
              <a:t>- </a:t>
            </a:r>
            <a:r>
              <a:rPr lang="en-US" sz="1200" dirty="0" smtClean="0">
                <a:effectLst/>
                <a:latin typeface="+mn-lt"/>
                <a:ea typeface="Calibri"/>
                <a:cs typeface="Times New Roman"/>
              </a:rPr>
              <a:t>To provide some context for information literacy and why it is important for today’s learners, the coordinator for our information literacy efforts, the Humanities Librarian, conducted a series of surveys in 2012 to see what writing instructors and teaching faculty had to say in response to the following question: “What research skills are most important for students to learn?”</a:t>
            </a:r>
          </a:p>
          <a:p>
            <a:pPr marL="0" marR="0">
              <a:lnSpc>
                <a:spcPct val="115000"/>
              </a:lnSpc>
              <a:spcBef>
                <a:spcPts val="0"/>
              </a:spcBef>
              <a:spcAft>
                <a:spcPts val="1000"/>
              </a:spcAft>
            </a:pPr>
            <a:r>
              <a:rPr lang="en-US" sz="1200" dirty="0" smtClean="0">
                <a:effectLst/>
                <a:latin typeface="+mn-lt"/>
                <a:ea typeface="Calibri"/>
                <a:cs typeface="Times New Roman"/>
              </a:rPr>
              <a:t>As you can see, developed research and critical thinking skills are the concerns of the writing instructors surveyed.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3</a:t>
            </a:fld>
            <a:endParaRPr lang="en-US"/>
          </a:p>
        </p:txBody>
      </p:sp>
    </p:spTree>
    <p:extLst>
      <p:ext uri="{BB962C8B-B14F-4D97-AF65-F5344CB8AC3E}">
        <p14:creationId xmlns:p14="http://schemas.microsoft.com/office/powerpoint/2010/main" val="3973229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a:t>
            </a:r>
          </a:p>
          <a:p>
            <a:endParaRPr lang="en-US" b="1" dirty="0" smtClean="0"/>
          </a:p>
          <a:p>
            <a:r>
              <a:rPr lang="en-US" b="1" dirty="0" smtClean="0"/>
              <a:t>Sam’s notes</a:t>
            </a:r>
            <a:r>
              <a:rPr lang="en-US" b="1" baseline="0" dirty="0" smtClean="0"/>
              <a:t> </a:t>
            </a:r>
            <a:r>
              <a:rPr lang="en-US" baseline="0" dirty="0" smtClean="0"/>
              <a:t>- </a:t>
            </a:r>
            <a:r>
              <a:rPr lang="en-US" sz="1200" kern="1200" dirty="0" smtClean="0">
                <a:solidFill>
                  <a:schemeClr val="tx1"/>
                </a:solidFill>
                <a:effectLst/>
                <a:latin typeface="+mn-lt"/>
                <a:ea typeface="+mn-ea"/>
                <a:cs typeface="+mn-cs"/>
              </a:rPr>
              <a:t>Adding to this narrative was our survey of UofL teaching faculty that fall where we asked them the same question – “what research skills are most important for students to learn?” A similar sentiment is echoed, but we are also building on this because critical evaluation also came up a lot. </a:t>
            </a:r>
          </a:p>
          <a:p>
            <a:r>
              <a:rPr lang="en-US" sz="1200" kern="1200" dirty="0" smtClean="0">
                <a:solidFill>
                  <a:schemeClr val="tx1"/>
                </a:solidFill>
                <a:effectLst/>
                <a:latin typeface="+mn-lt"/>
                <a:ea typeface="+mn-ea"/>
                <a:cs typeface="+mn-cs"/>
              </a:rPr>
              <a:t>But what about outside of the University of Louisville? Was this just a campus-wide concern?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4</a:t>
            </a:fld>
            <a:endParaRPr lang="en-US"/>
          </a:p>
        </p:txBody>
      </p:sp>
    </p:spTree>
    <p:extLst>
      <p:ext uri="{BB962C8B-B14F-4D97-AF65-F5344CB8AC3E}">
        <p14:creationId xmlns:p14="http://schemas.microsoft.com/office/powerpoint/2010/main" val="628413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Sam</a:t>
            </a:r>
          </a:p>
          <a:p>
            <a:endParaRPr lang="en-US" b="1" dirty="0" smtClean="0"/>
          </a:p>
          <a:p>
            <a:r>
              <a:rPr lang="en-US" b="1" dirty="0" smtClean="0"/>
              <a:t>Sam’s notes </a:t>
            </a:r>
            <a:r>
              <a:rPr lang="en-US" dirty="0" smtClean="0"/>
              <a:t>- </a:t>
            </a:r>
            <a:r>
              <a:rPr lang="en-US" sz="1200" kern="1200" dirty="0" smtClean="0">
                <a:solidFill>
                  <a:schemeClr val="tx1"/>
                </a:solidFill>
                <a:effectLst/>
                <a:latin typeface="+mn-lt"/>
                <a:ea typeface="+mn-ea"/>
                <a:cs typeface="+mn-cs"/>
              </a:rPr>
              <a:t>As you all know, no, of course not. This is an issue that is important to every educator and these needs are critical for every student to become an active recipient of information rather than just passive. </a:t>
            </a:r>
          </a:p>
          <a:p>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In general (this is a simplification),</a:t>
            </a:r>
            <a:r>
              <a:rPr lang="en-US" sz="1200" b="1" kern="1200" dirty="0" smtClean="0">
                <a:solidFill>
                  <a:schemeClr val="tx1"/>
                </a:solidFill>
                <a:effectLst/>
                <a:latin typeface="+mn-lt"/>
                <a:ea typeface="+mn-ea"/>
                <a:cs typeface="+mn-cs"/>
              </a:rPr>
              <a:t> all of these studies suggest that a large percentage of students struggle a great deal with research, whether it’s finding an appropriate topic, determining the credibility of a source, using a database, or incorporating source material into their own writing.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ERIAL: DePaul University, Illinois Wesleyan University, Northeastern Illinois University , the University of Illinois at Chicago, and the University of Illinois at Springfield; ethnographic methods such as observations and interviews; “The goal of the project is to understand how students do research, and how relationships between students, teaching faculty and librarians shape that process.”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PIL: University of Washington Information School; ongoing series of studies; mostly surveys and interviews; “Our goal is to understand how early adults conceptualize and operationalize research activities for course work and ‘everyday life’ use and especially how they resolve issues of credibility, authority, relevance, and currency in the digital age.”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Citation Project: ongoing studies (lead researchers: Sandra Jamieson and Rebecca Moore Howard/composition people); describing how students use sources by looking at actual papers; “Preventing plagiarism is a desired outcome of our research. . .but the Citation Project research suggests that students’ knowing how to understand and synthesize complex, lengthy sources is essential to effective plagiarism prevention. If instructors know </a:t>
            </a:r>
            <a:r>
              <a:rPr lang="en-US" sz="1200" b="1" kern="1200" dirty="0" smtClean="0">
                <a:solidFill>
                  <a:schemeClr val="tx1"/>
                </a:solidFill>
                <a:effectLst/>
                <a:latin typeface="+mn-lt"/>
                <a:ea typeface="+mn-ea"/>
                <a:cs typeface="+mn-cs"/>
              </a:rPr>
              <a:t>how shallowly students are engaging with their research</a:t>
            </a:r>
            <a:r>
              <a:rPr lang="en-US" sz="1200" kern="1200" dirty="0" smtClean="0">
                <a:solidFill>
                  <a:schemeClr val="tx1"/>
                </a:solidFill>
                <a:effectLst/>
                <a:latin typeface="+mn-lt"/>
                <a:ea typeface="+mn-ea"/>
                <a:cs typeface="+mn-cs"/>
              </a:rPr>
              <a:t> source—and that is what the Citation Project research reveals—then they know what responsible pedagogy needs to address.”</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5</a:t>
            </a:fld>
            <a:endParaRPr lang="en-US"/>
          </a:p>
        </p:txBody>
      </p:sp>
    </p:spTree>
    <p:extLst>
      <p:ext uri="{BB962C8B-B14F-4D97-AF65-F5344CB8AC3E}">
        <p14:creationId xmlns:p14="http://schemas.microsoft.com/office/powerpoint/2010/main" val="491589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b="1" dirty="0" smtClean="0"/>
              <a:t>Who’s talking during this slide: Sam</a:t>
            </a:r>
          </a:p>
          <a:p>
            <a:pPr marL="0" marR="0">
              <a:lnSpc>
                <a:spcPct val="115000"/>
              </a:lnSpc>
              <a:spcBef>
                <a:spcPts val="0"/>
              </a:spcBef>
              <a:spcAft>
                <a:spcPts val="1000"/>
              </a:spcAft>
            </a:pPr>
            <a:endParaRPr lang="en-US" b="1" dirty="0" smtClean="0"/>
          </a:p>
          <a:p>
            <a:pPr marL="0" marR="0">
              <a:lnSpc>
                <a:spcPct val="115000"/>
              </a:lnSpc>
              <a:spcBef>
                <a:spcPts val="0"/>
              </a:spcBef>
              <a:spcAft>
                <a:spcPts val="1000"/>
              </a:spcAft>
            </a:pPr>
            <a:r>
              <a:rPr lang="en-US" b="1" dirty="0" smtClean="0"/>
              <a:t>Sam’s notes </a:t>
            </a:r>
            <a:r>
              <a:rPr lang="en-US" dirty="0" smtClean="0"/>
              <a:t>- </a:t>
            </a:r>
            <a:r>
              <a:rPr lang="en-US" sz="1200" dirty="0" smtClean="0">
                <a:effectLst/>
                <a:latin typeface="+mn-lt"/>
                <a:ea typeface="Calibri"/>
                <a:cs typeface="Times New Roman"/>
              </a:rPr>
              <a:t>So, overall, we have some key challenges for students that have been identified and corroborated by our own surveys, but also national research projects focusing on the similar issues of research and critical thinking skills in college students today.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These challenges concern: </a:t>
            </a:r>
          </a:p>
          <a:p>
            <a:pPr marL="0" marR="0">
              <a:lnSpc>
                <a:spcPct val="115000"/>
              </a:lnSpc>
              <a:spcBef>
                <a:spcPts val="0"/>
              </a:spcBef>
              <a:spcAft>
                <a:spcPts val="1000"/>
              </a:spcAft>
            </a:pPr>
            <a:endParaRPr lang="en-US" sz="1200" dirty="0" smtClean="0">
              <a:effectLst/>
              <a:latin typeface="+mn-lt"/>
              <a:ea typeface="Calibri"/>
              <a:cs typeface="Times New Roman"/>
            </a:endParaRPr>
          </a:p>
          <a:p>
            <a:pPr marL="342900" marR="0" lvl="0" indent="-342900">
              <a:lnSpc>
                <a:spcPct val="115000"/>
              </a:lnSpc>
              <a:spcBef>
                <a:spcPts val="0"/>
              </a:spcBef>
              <a:spcAft>
                <a:spcPts val="0"/>
              </a:spcAft>
              <a:buFont typeface="Wingdings"/>
              <a:buChar char=""/>
            </a:pPr>
            <a:r>
              <a:rPr lang="en-US" sz="1200" dirty="0" smtClean="0">
                <a:effectLst/>
                <a:latin typeface="+mn-lt"/>
                <a:ea typeface="Calibri"/>
                <a:cs typeface="Times New Roman"/>
              </a:rPr>
              <a:t>Conceptualizing research as a process of inquiry and discovery is a difficulty, as is the accompanying uncertainty and anxiety. </a:t>
            </a:r>
          </a:p>
          <a:p>
            <a:pPr marL="342900" marR="0" lvl="0" indent="-342900">
              <a:lnSpc>
                <a:spcPct val="115000"/>
              </a:lnSpc>
              <a:spcBef>
                <a:spcPts val="0"/>
              </a:spcBef>
              <a:spcAft>
                <a:spcPts val="0"/>
              </a:spcAft>
              <a:buFont typeface="Wingdings"/>
              <a:buChar char=""/>
            </a:pPr>
            <a:r>
              <a:rPr lang="en-US" sz="1200" dirty="0" smtClean="0">
                <a:effectLst/>
                <a:latin typeface="+mn-lt"/>
                <a:ea typeface="Calibri"/>
                <a:cs typeface="Times New Roman"/>
              </a:rPr>
              <a:t>There is a sense of overload associated with finding and evaluating information in an environment that is seemingly endless.</a:t>
            </a:r>
          </a:p>
          <a:p>
            <a:pPr marL="342900" marR="0" lvl="0" indent="-342900">
              <a:lnSpc>
                <a:spcPct val="115000"/>
              </a:lnSpc>
              <a:spcBef>
                <a:spcPts val="0"/>
              </a:spcBef>
              <a:spcAft>
                <a:spcPts val="0"/>
              </a:spcAft>
              <a:buFont typeface="Wingdings"/>
              <a:buChar char=""/>
            </a:pPr>
            <a:r>
              <a:rPr lang="en-US" sz="1200" dirty="0" smtClean="0">
                <a:effectLst/>
                <a:latin typeface="+mn-lt"/>
                <a:ea typeface="Calibri"/>
                <a:cs typeface="Times New Roman"/>
              </a:rPr>
              <a:t>Navigating interfaces that are complex and unfamiliar is a challenge.</a:t>
            </a:r>
          </a:p>
          <a:p>
            <a:pPr marL="342900" marR="0" lvl="0" indent="-342900">
              <a:lnSpc>
                <a:spcPct val="115000"/>
              </a:lnSpc>
              <a:spcBef>
                <a:spcPts val="0"/>
              </a:spcBef>
              <a:spcAft>
                <a:spcPts val="0"/>
              </a:spcAft>
              <a:buFont typeface="Wingdings"/>
              <a:buChar char=""/>
            </a:pPr>
            <a:r>
              <a:rPr lang="en-US" sz="1200" dirty="0" smtClean="0">
                <a:effectLst/>
                <a:latin typeface="+mn-lt"/>
                <a:ea typeface="Calibri"/>
                <a:cs typeface="Times New Roman"/>
              </a:rPr>
              <a:t>The issue of everything becoming a website – if it’s on your monitor, it’s online; there’s a difficulty in differentiating source types in the digital environment.</a:t>
            </a:r>
          </a:p>
          <a:p>
            <a:pPr marL="342900" marR="0" lvl="0" indent="-342900">
              <a:lnSpc>
                <a:spcPct val="115000"/>
              </a:lnSpc>
              <a:spcBef>
                <a:spcPts val="0"/>
              </a:spcBef>
              <a:spcAft>
                <a:spcPts val="1000"/>
              </a:spcAft>
              <a:buFont typeface="Wingdings"/>
              <a:buChar char=""/>
            </a:pPr>
            <a:r>
              <a:rPr lang="en-US" sz="1200" dirty="0" smtClean="0">
                <a:effectLst/>
                <a:latin typeface="+mn-lt"/>
                <a:ea typeface="Calibri"/>
                <a:cs typeface="Times New Roman"/>
              </a:rPr>
              <a:t>Lastly, comprehending and synthesizing sources into their own writing is troublesome – but there’s also the counter issue of over-citing due to the anxiety associated with combining their own thoughts with another’s.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6</a:t>
            </a:fld>
            <a:endParaRPr lang="en-US"/>
          </a:p>
        </p:txBody>
      </p:sp>
    </p:spTree>
    <p:extLst>
      <p:ext uri="{BB962C8B-B14F-4D97-AF65-F5344CB8AC3E}">
        <p14:creationId xmlns:p14="http://schemas.microsoft.com/office/powerpoint/2010/main" val="1386546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http://www.criticalthinking.org/pages/study-of-38-public-universities-and-28-private-universities-to-determine-faculty-emphasis-on-critical-thinking-in-instruction/598</a:t>
            </a:r>
          </a:p>
          <a:p>
            <a:endParaRPr lang="en-US" dirty="0" smtClean="0"/>
          </a:p>
          <a:p>
            <a:pPr marL="0" marR="0">
              <a:lnSpc>
                <a:spcPct val="115000"/>
              </a:lnSpc>
              <a:spcBef>
                <a:spcPts val="0"/>
              </a:spcBef>
              <a:spcAft>
                <a:spcPts val="1000"/>
              </a:spcAft>
            </a:pPr>
            <a:r>
              <a:rPr lang="en-US" b="1" dirty="0" smtClean="0"/>
              <a:t>Who’s talking during this slide: Sam </a:t>
            </a:r>
          </a:p>
          <a:p>
            <a:pPr marL="0" marR="0">
              <a:lnSpc>
                <a:spcPct val="115000"/>
              </a:lnSpc>
              <a:spcBef>
                <a:spcPts val="0"/>
              </a:spcBef>
              <a:spcAft>
                <a:spcPts val="1000"/>
              </a:spcAft>
            </a:pPr>
            <a:endParaRPr lang="en-US" b="1" dirty="0" smtClean="0"/>
          </a:p>
          <a:p>
            <a:pPr marL="0" marR="0">
              <a:lnSpc>
                <a:spcPct val="115000"/>
              </a:lnSpc>
              <a:spcBef>
                <a:spcPts val="0"/>
              </a:spcBef>
              <a:spcAft>
                <a:spcPts val="1000"/>
              </a:spcAft>
            </a:pPr>
            <a:r>
              <a:rPr lang="en-US" b="1" dirty="0" smtClean="0"/>
              <a:t>Sam’s notes </a:t>
            </a:r>
            <a:r>
              <a:rPr lang="en-US" dirty="0" smtClean="0"/>
              <a:t>- </a:t>
            </a:r>
            <a:r>
              <a:rPr lang="en-US" sz="1200" dirty="0" smtClean="0">
                <a:effectLst/>
                <a:latin typeface="+mn-lt"/>
                <a:ea typeface="Calibri"/>
                <a:cs typeface="Times New Roman"/>
              </a:rPr>
              <a:t>However, these aren’t just challenges for students – they are challenges for faculty by way of learning and finding time to teach these critical skills in an environment that also requires them to teach content and comprehension.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However, research finds that the more people know on a topic, the harder it is to take a novice perspective, meaning it can be harder for us to teach. Richard Paul, one of the founders of the Foundation for Critical Thinking was a part of a study conducted regarding teacher preparation programs to assess the extent to which these programs prepare candidates for teaching credentials to teach critical thinking and problem-solving skills in elementary and secondary schools.</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The following percentages essentially reinforce the ideas that teachers struggle with incorporating critical thinking into content-heavy courses, yet struggle to articulate critical thinking though 89% assert that it was a primary objective of their instruction.</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7</a:t>
            </a:fld>
            <a:endParaRPr lang="en-US"/>
          </a:p>
        </p:txBody>
      </p:sp>
    </p:spTree>
    <p:extLst>
      <p:ext uri="{BB962C8B-B14F-4D97-AF65-F5344CB8AC3E}">
        <p14:creationId xmlns:p14="http://schemas.microsoft.com/office/powerpoint/2010/main" val="793735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To do </a:t>
            </a:r>
            <a:r>
              <a:rPr lang="en-US" dirty="0" smtClean="0"/>
              <a:t>- Mention cards!</a:t>
            </a:r>
          </a:p>
          <a:p>
            <a:endParaRPr lang="en-US" dirty="0" smtClean="0"/>
          </a:p>
          <a:p>
            <a:r>
              <a:rPr lang="en-US" b="1" dirty="0" smtClean="0"/>
              <a:t>Who’s talking during this slide: Linda </a:t>
            </a:r>
          </a:p>
          <a:p>
            <a:endParaRPr lang="en-US" dirty="0" smtClean="0"/>
          </a:p>
          <a:p>
            <a:pPr marL="0" marR="0">
              <a:lnSpc>
                <a:spcPct val="115000"/>
              </a:lnSpc>
              <a:spcBef>
                <a:spcPts val="0"/>
              </a:spcBef>
              <a:spcAft>
                <a:spcPts val="1000"/>
              </a:spcAft>
            </a:pPr>
            <a:r>
              <a:rPr lang="en-US" b="1" dirty="0" smtClean="0"/>
              <a:t>Sam’s notes </a:t>
            </a:r>
            <a:r>
              <a:rPr lang="en-US" dirty="0" smtClean="0"/>
              <a:t>- </a:t>
            </a:r>
            <a:r>
              <a:rPr lang="en-US" sz="1200" dirty="0" smtClean="0">
                <a:effectLst/>
                <a:latin typeface="+mn-lt"/>
                <a:ea typeface="Calibri"/>
                <a:cs typeface="Times New Roman"/>
              </a:rPr>
              <a:t>As you can see, there’s a sufficient, and even overwhelming, need for critical thinking and research skills – so here’s where UofL comes back into play. In 2007, the University of Louisville adopted the theme of “Critical Thinking” for its Quality Enhancement Plan and the model by which it would be taught and assessed was, in part, the Paul-Elder Critical Thinking Framework. </a:t>
            </a:r>
          </a:p>
          <a:p>
            <a:pPr marL="0" marR="0">
              <a:lnSpc>
                <a:spcPct val="115000"/>
              </a:lnSpc>
              <a:spcBef>
                <a:spcPts val="0"/>
              </a:spcBef>
              <a:spcAft>
                <a:spcPts val="1000"/>
              </a:spcAft>
            </a:pPr>
            <a:endParaRPr lang="en-US" sz="1200" dirty="0" smtClean="0">
              <a:effectLst/>
              <a:latin typeface="+mn-lt"/>
              <a:ea typeface="Calibri"/>
              <a:cs typeface="Times New Roman"/>
            </a:endParaRPr>
          </a:p>
          <a:p>
            <a:pPr marL="0" marR="0">
              <a:lnSpc>
                <a:spcPct val="115000"/>
              </a:lnSpc>
              <a:spcBef>
                <a:spcPts val="0"/>
              </a:spcBef>
              <a:spcAft>
                <a:spcPts val="1000"/>
              </a:spcAft>
            </a:pPr>
            <a:r>
              <a:rPr lang="en-US" sz="1200" dirty="0" smtClean="0">
                <a:effectLst/>
                <a:latin typeface="+mn-lt"/>
                <a:ea typeface="Calibri"/>
                <a:cs typeface="Times New Roman"/>
              </a:rPr>
              <a:t>Before we briefly detail this model, we chose this model for the following reasons:</a:t>
            </a:r>
          </a:p>
          <a:p>
            <a:pPr marL="0" marR="0">
              <a:lnSpc>
                <a:spcPct val="115000"/>
              </a:lnSpc>
              <a:spcBef>
                <a:spcPts val="0"/>
              </a:spcBef>
              <a:spcAft>
                <a:spcPts val="1000"/>
              </a:spcAft>
            </a:pPr>
            <a:endParaRPr lang="en-US" sz="1200" dirty="0" smtClean="0">
              <a:effectLst/>
              <a:latin typeface="+mn-lt"/>
              <a:ea typeface="Calibri"/>
              <a:cs typeface="Times New Roman"/>
            </a:endParaRPr>
          </a:p>
          <a:p>
            <a:pPr marL="342900" marR="0" lvl="0" indent="-342900">
              <a:lnSpc>
                <a:spcPct val="115000"/>
              </a:lnSpc>
              <a:spcBef>
                <a:spcPts val="0"/>
              </a:spcBef>
              <a:spcAft>
                <a:spcPts val="0"/>
              </a:spcAft>
              <a:buFont typeface="Wingdings"/>
              <a:buChar char=""/>
            </a:pPr>
            <a:r>
              <a:rPr lang="en-US" sz="1200" dirty="0" smtClean="0">
                <a:effectLst/>
                <a:latin typeface="+mn-lt"/>
                <a:ea typeface="Calibri"/>
                <a:cs typeface="Times New Roman"/>
              </a:rPr>
              <a:t>It provides a common language for all disciplines</a:t>
            </a:r>
          </a:p>
          <a:p>
            <a:pPr marL="342900" marR="0" lvl="0" indent="-342900">
              <a:lnSpc>
                <a:spcPct val="115000"/>
              </a:lnSpc>
              <a:spcBef>
                <a:spcPts val="0"/>
              </a:spcBef>
              <a:spcAft>
                <a:spcPts val="0"/>
              </a:spcAft>
              <a:buFont typeface="Wingdings"/>
              <a:buChar char=""/>
            </a:pPr>
            <a:r>
              <a:rPr lang="en-US" sz="1200" dirty="0" smtClean="0">
                <a:effectLst/>
                <a:latin typeface="+mn-lt"/>
                <a:ea typeface="Calibri"/>
                <a:cs typeface="Times New Roman"/>
              </a:rPr>
              <a:t>It breaks down language in operational terms – it is very procedurally focused into introducing and creating an environment that fosters critical thinking skills</a:t>
            </a:r>
          </a:p>
          <a:p>
            <a:pPr marL="342900" marR="0" lvl="0" indent="-342900">
              <a:lnSpc>
                <a:spcPct val="115000"/>
              </a:lnSpc>
              <a:spcBef>
                <a:spcPts val="0"/>
              </a:spcBef>
              <a:spcAft>
                <a:spcPts val="1000"/>
              </a:spcAft>
              <a:buFont typeface="Wingdings"/>
              <a:buChar char=""/>
            </a:pPr>
            <a:r>
              <a:rPr lang="en-US" sz="1200" dirty="0" smtClean="0">
                <a:effectLst/>
                <a:latin typeface="+mn-lt"/>
                <a:ea typeface="Calibri"/>
                <a:cs typeface="Times New Roman"/>
              </a:rPr>
              <a:t>As well, as a common framework, it has a wealth of discipline-specific resources, which is helpful for faculty buy-in. </a:t>
            </a:r>
          </a:p>
          <a:p>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8</a:t>
            </a:fld>
            <a:endParaRPr lang="en-US"/>
          </a:p>
        </p:txBody>
      </p:sp>
    </p:spTree>
    <p:extLst>
      <p:ext uri="{BB962C8B-B14F-4D97-AF65-F5344CB8AC3E}">
        <p14:creationId xmlns:p14="http://schemas.microsoft.com/office/powerpoint/2010/main" val="26192355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Who’s talking during this slide: Linda</a:t>
            </a:r>
            <a:r>
              <a:rPr lang="en-US" baseline="0" dirty="0" smtClean="0"/>
              <a:t>.</a:t>
            </a:r>
          </a:p>
          <a:p>
            <a:endParaRPr lang="en-US" baseline="0" dirty="0" smtClean="0"/>
          </a:p>
          <a:p>
            <a:pPr marL="0" marR="0">
              <a:lnSpc>
                <a:spcPct val="115000"/>
              </a:lnSpc>
              <a:spcBef>
                <a:spcPts val="0"/>
              </a:spcBef>
              <a:spcAft>
                <a:spcPts val="1000"/>
              </a:spcAft>
            </a:pPr>
            <a:r>
              <a:rPr lang="en-US" b="1" baseline="0" dirty="0" smtClean="0"/>
              <a:t>Sam’s notes </a:t>
            </a:r>
            <a:r>
              <a:rPr lang="en-US" baseline="0" dirty="0" smtClean="0"/>
              <a:t>- </a:t>
            </a:r>
            <a:r>
              <a:rPr lang="en-US" sz="1200" dirty="0" smtClean="0">
                <a:effectLst/>
                <a:latin typeface="+mn-lt"/>
                <a:ea typeface="Calibri"/>
                <a:cs typeface="Times New Roman"/>
              </a:rPr>
              <a:t>With that being said, we’d like to introduce you briefly to the Framework, which is comprised of three components: </a:t>
            </a:r>
          </a:p>
          <a:p>
            <a:pPr marL="0" marR="0">
              <a:lnSpc>
                <a:spcPct val="115000"/>
              </a:lnSpc>
              <a:spcBef>
                <a:spcPts val="0"/>
              </a:spcBef>
              <a:spcAft>
                <a:spcPts val="1000"/>
              </a:spcAft>
            </a:pPr>
            <a:endParaRPr lang="en-US" sz="1200" dirty="0" smtClean="0">
              <a:effectLst/>
              <a:latin typeface="+mn-lt"/>
              <a:ea typeface="Calibri"/>
              <a:cs typeface="Times New Roman"/>
            </a:endParaRP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The elements of thought (reasoning) </a:t>
            </a:r>
          </a:p>
          <a:p>
            <a:pPr marL="342900" marR="0" lvl="0" indent="-342900">
              <a:lnSpc>
                <a:spcPct val="115000"/>
              </a:lnSpc>
              <a:spcBef>
                <a:spcPts val="0"/>
              </a:spcBef>
              <a:spcAft>
                <a:spcPts val="0"/>
              </a:spcAft>
              <a:buFont typeface="Symbol"/>
              <a:buChar char=""/>
            </a:pPr>
            <a:r>
              <a:rPr lang="en-US" sz="1200" dirty="0" smtClean="0">
                <a:effectLst/>
                <a:latin typeface="+mn-lt"/>
                <a:ea typeface="Calibri"/>
                <a:cs typeface="Times New Roman"/>
              </a:rPr>
              <a:t>The Intellectual Standards – applied to elements of reasoning </a:t>
            </a:r>
          </a:p>
          <a:p>
            <a:pPr marL="342900" marR="0" lvl="0" indent="-342900">
              <a:lnSpc>
                <a:spcPct val="115000"/>
              </a:lnSpc>
              <a:spcBef>
                <a:spcPts val="0"/>
              </a:spcBef>
              <a:spcAft>
                <a:spcPts val="1000"/>
              </a:spcAft>
              <a:buFont typeface="Symbol"/>
              <a:buChar char=""/>
            </a:pPr>
            <a:r>
              <a:rPr lang="en-US" sz="1200" dirty="0" smtClean="0">
                <a:effectLst/>
                <a:latin typeface="+mn-lt"/>
                <a:ea typeface="Calibri"/>
                <a:cs typeface="Times New Roman"/>
              </a:rPr>
              <a:t>The Intellectual Traits that come from a cultivated critical thinker – associated with a cultivated critical thinker that result from the consistent and disciplined application of the intellectual standards to the elements of thought</a:t>
            </a:r>
          </a:p>
          <a:p>
            <a:endParaRPr lang="en-US" dirty="0" smtClean="0"/>
          </a:p>
          <a:p>
            <a:r>
              <a:rPr lang="en-US" dirty="0" smtClean="0"/>
              <a:t>This framework</a:t>
            </a:r>
            <a:r>
              <a:rPr lang="en-US" baseline="0" dirty="0" smtClean="0"/>
              <a:t> will be heavily referenced throughout the rest of the presentation, as it was one of the guiding components of our project together. </a:t>
            </a:r>
            <a:endParaRPr lang="en-US" dirty="0"/>
          </a:p>
        </p:txBody>
      </p:sp>
      <p:sp>
        <p:nvSpPr>
          <p:cNvPr id="4" name="Slide Number Placeholder 3"/>
          <p:cNvSpPr>
            <a:spLocks noGrp="1"/>
          </p:cNvSpPr>
          <p:nvPr>
            <p:ph type="sldNum" sz="quarter" idx="10"/>
          </p:nvPr>
        </p:nvSpPr>
        <p:spPr/>
        <p:txBody>
          <a:bodyPr/>
          <a:lstStyle/>
          <a:p>
            <a:fld id="{DE678E85-8885-4074-AD23-9B1CBEFAE90B}" type="slidenum">
              <a:rPr lang="en-US" smtClean="0"/>
              <a:t>9</a:t>
            </a:fld>
            <a:endParaRPr lang="en-US"/>
          </a:p>
        </p:txBody>
      </p:sp>
    </p:spTree>
    <p:extLst>
      <p:ext uri="{BB962C8B-B14F-4D97-AF65-F5344CB8AC3E}">
        <p14:creationId xmlns:p14="http://schemas.microsoft.com/office/powerpoint/2010/main" val="3121635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457200" y="4800600"/>
            <a:ext cx="6858000" cy="914400"/>
          </a:xfrm>
        </p:spPr>
        <p:txBody>
          <a:bodyPr/>
          <a:lstStyle>
            <a:lvl1pPr marL="0" indent="0" algn="l">
              <a:buNone/>
              <a:defRPr b="0" cap="none" spc="120" baseline="0">
                <a:solidFill>
                  <a:schemeClr val="tx2"/>
                </a:solidFill>
                <a:latin typeface="Calibri" panose="020F0502020204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11A38C98-27FD-407B-A6D8-27AB7D8C15B3}"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1CE65E8E-6F4A-401B-A61B-90D5A849E7F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38C98-27FD-407B-A6D8-27AB7D8C15B3}"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65E8E-6F4A-401B-A61B-90D5A849E7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A38C98-27FD-407B-A6D8-27AB7D8C15B3}"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65E8E-6F4A-401B-A61B-90D5A849E7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A38C98-27FD-407B-A6D8-27AB7D8C15B3}" type="datetimeFigureOut">
              <a:rPr lang="en-US" smtClean="0"/>
              <a:t>11/13/2015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E65E8E-6F4A-401B-A61B-90D5A849E7F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1A38C98-27FD-407B-A6D8-27AB7D8C15B3}" type="datetimeFigureOut">
              <a:rPr lang="en-US" smtClean="0"/>
              <a:t>11/13/2015</a:t>
            </a:fld>
            <a:endParaRPr lang="en-US"/>
          </a:p>
        </p:txBody>
      </p:sp>
      <p:sp>
        <p:nvSpPr>
          <p:cNvPr id="8" name="Slide Number Placeholder 7"/>
          <p:cNvSpPr>
            <a:spLocks noGrp="1"/>
          </p:cNvSpPr>
          <p:nvPr>
            <p:ph type="sldNum" sz="quarter" idx="11"/>
          </p:nvPr>
        </p:nvSpPr>
        <p:spPr/>
        <p:txBody>
          <a:bodyPr/>
          <a:lstStyle/>
          <a:p>
            <a:fld id="{1CE65E8E-6F4A-401B-A61B-90D5A849E7F0}"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A38C98-27FD-407B-A6D8-27AB7D8C15B3}" type="datetimeFigureOut">
              <a:rPr lang="en-US" smtClean="0"/>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E65E8E-6F4A-401B-A61B-90D5A849E7F0}"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A38C98-27FD-407B-A6D8-27AB7D8C15B3}" type="datetimeFigureOut">
              <a:rPr lang="en-US" smtClean="0"/>
              <a:t>11/13/2015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E65E8E-6F4A-401B-A61B-90D5A849E7F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1A38C98-27FD-407B-A6D8-27AB7D8C15B3}" type="datetimeFigureOut">
              <a:rPr lang="en-US" smtClean="0"/>
              <a:t>11/13/2015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E65E8E-6F4A-401B-A61B-90D5A849E7F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A38C98-27FD-407B-A6D8-27AB7D8C15B3}" type="datetimeFigureOut">
              <a:rPr lang="en-US" smtClean="0"/>
              <a:t>11/13/2015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E65E8E-6F4A-401B-A61B-90D5A849E7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A38C98-27FD-407B-A6D8-27AB7D8C15B3}" type="datetimeFigureOut">
              <a:rPr lang="en-US" smtClean="0"/>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E65E8E-6F4A-401B-A61B-90D5A849E7F0}"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A38C98-27FD-407B-A6D8-27AB7D8C15B3}" type="datetimeFigureOut">
              <a:rPr lang="en-US" smtClean="0"/>
              <a:t>11/13/2015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1CE65E8E-6F4A-401B-A61B-90D5A849E7F0}"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1A38C98-27FD-407B-A6D8-27AB7D8C15B3}" type="datetimeFigureOut">
              <a:rPr lang="en-US" smtClean="0"/>
              <a:t>11/13/2015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1CE65E8E-6F4A-401B-A61B-90D5A849E7F0}"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l" defTabSz="914400" rtl="0" eaLnBrk="1" latinLnBrk="0" hangingPunct="1">
        <a:spcBef>
          <a:spcPct val="0"/>
        </a:spcBef>
        <a:buNone/>
        <a:defRPr sz="3600" kern="1200" cap="none"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Calibri" panose="020F0502020204030204" pitchFamily="34" charset="0"/>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Calibri" panose="020F0502020204030204" pitchFamily="34" charset="0"/>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Calibri" panose="020F0502020204030204" pitchFamily="34" charset="0"/>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Calibri" panose="020F0502020204030204" pitchFamily="34" charset="0"/>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Calibri" panose="020F0502020204030204" pitchFamily="34" charset="0"/>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linda.leake@louisville.edu"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Combining faculty, instructional design, and library services to provide students a framework for information evaluation</a:t>
            </a:r>
            <a:endParaRPr lang="en-US" sz="3600" dirty="0"/>
          </a:p>
        </p:txBody>
      </p:sp>
      <p:sp>
        <p:nvSpPr>
          <p:cNvPr id="3" name="Subtitle 2"/>
          <p:cNvSpPr>
            <a:spLocks noGrp="1"/>
          </p:cNvSpPr>
          <p:nvPr>
            <p:ph type="subTitle" idx="1"/>
          </p:nvPr>
        </p:nvSpPr>
        <p:spPr>
          <a:xfrm>
            <a:off x="457200" y="4876800"/>
            <a:ext cx="8305800" cy="1219200"/>
          </a:xfrm>
        </p:spPr>
        <p:txBody>
          <a:bodyPr>
            <a:normAutofit fontScale="92500" lnSpcReduction="10000"/>
          </a:bodyPr>
          <a:lstStyle/>
          <a:p>
            <a:r>
              <a:rPr lang="en-US" b="1" dirty="0" smtClean="0"/>
              <a:t>Linda Leake | Instructional </a:t>
            </a:r>
            <a:r>
              <a:rPr lang="en-US" b="1" dirty="0"/>
              <a:t>T</a:t>
            </a:r>
            <a:r>
              <a:rPr lang="en-US" b="1" dirty="0" smtClean="0"/>
              <a:t>echnology Consultant, Sr. </a:t>
            </a:r>
          </a:p>
          <a:p>
            <a:endParaRPr lang="en-US" b="1" dirty="0" smtClean="0"/>
          </a:p>
          <a:p>
            <a:r>
              <a:rPr lang="en-US" b="1" dirty="0" smtClean="0"/>
              <a:t>Samantha McClellan | Social </a:t>
            </a:r>
            <a:r>
              <a:rPr lang="en-US" b="1" dirty="0"/>
              <a:t>S</a:t>
            </a:r>
            <a:r>
              <a:rPr lang="en-US" b="1" dirty="0" smtClean="0"/>
              <a:t>ciences </a:t>
            </a:r>
            <a:r>
              <a:rPr lang="en-US" b="1" dirty="0"/>
              <a:t>L</a:t>
            </a:r>
            <a:r>
              <a:rPr lang="en-US" b="1" dirty="0" smtClean="0"/>
              <a:t>ibrarian </a:t>
            </a:r>
            <a:endParaRPr lang="en-US" b="1" dirty="0"/>
          </a:p>
        </p:txBody>
      </p:sp>
    </p:spTree>
    <p:extLst>
      <p:ext uri="{BB962C8B-B14F-4D97-AF65-F5344CB8AC3E}">
        <p14:creationId xmlns:p14="http://schemas.microsoft.com/office/powerpoint/2010/main" val="4002093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r>
              <a:rPr lang="en-US" dirty="0" smtClean="0"/>
              <a:t>Defining information literacy</a:t>
            </a:r>
            <a:endParaRPr lang="en-US" dirty="0"/>
          </a:p>
        </p:txBody>
      </p:sp>
      <p:sp>
        <p:nvSpPr>
          <p:cNvPr id="3" name="Content Placeholder 2"/>
          <p:cNvSpPr>
            <a:spLocks noGrp="1"/>
          </p:cNvSpPr>
          <p:nvPr>
            <p:ph idx="1"/>
          </p:nvPr>
        </p:nvSpPr>
        <p:spPr>
          <a:xfrm>
            <a:off x="457200" y="1752600"/>
            <a:ext cx="7848600" cy="4373563"/>
          </a:xfrm>
        </p:spPr>
        <p:txBody>
          <a:bodyPr>
            <a:normAutofit fontScale="92500" lnSpcReduction="20000"/>
          </a:bodyPr>
          <a:lstStyle/>
          <a:p>
            <a:pPr marL="45720" indent="0">
              <a:buNone/>
            </a:pPr>
            <a:endParaRPr lang="en-US" dirty="0" smtClean="0"/>
          </a:p>
          <a:p>
            <a:pPr marL="45720" indent="0">
              <a:buNone/>
            </a:pPr>
            <a:endParaRPr lang="en-US" sz="1200" dirty="0"/>
          </a:p>
          <a:p>
            <a:pPr marL="45720" indent="0">
              <a:lnSpc>
                <a:spcPct val="160000"/>
              </a:lnSpc>
              <a:buNone/>
            </a:pPr>
            <a:r>
              <a:rPr lang="en-US" dirty="0" smtClean="0"/>
              <a:t>Information </a:t>
            </a:r>
            <a:r>
              <a:rPr lang="en-US" dirty="0"/>
              <a:t>literacy is a </a:t>
            </a:r>
            <a:r>
              <a:rPr lang="en-US" dirty="0">
                <a:solidFill>
                  <a:srgbClr val="0070C0"/>
                </a:solidFill>
              </a:rPr>
              <a:t>repertoire of understandings, practices, and dispositions</a:t>
            </a:r>
            <a:r>
              <a:rPr lang="en-US" dirty="0"/>
              <a:t> focused on flexible engagement with the information ecosystem, underpinned by critical self-reflection. </a:t>
            </a:r>
          </a:p>
          <a:p>
            <a:endParaRPr lang="en-US" sz="3000" dirty="0"/>
          </a:p>
          <a:p>
            <a:pPr marL="45720" indent="0" algn="r">
              <a:lnSpc>
                <a:spcPct val="150000"/>
              </a:lnSpc>
              <a:buNone/>
            </a:pPr>
            <a:r>
              <a:rPr lang="en-US" dirty="0"/>
              <a:t>The repertoire involves </a:t>
            </a:r>
            <a:r>
              <a:rPr lang="en-US" dirty="0">
                <a:solidFill>
                  <a:srgbClr val="0070C0"/>
                </a:solidFill>
              </a:rPr>
              <a:t>finding, evaluating, interpreting, managing, and using information </a:t>
            </a:r>
            <a:r>
              <a:rPr lang="en-US" dirty="0"/>
              <a:t>to answer questions and develop new ones; and creating new knowledge through ethical participation in communities of learning, scholarship, and practice. </a:t>
            </a:r>
          </a:p>
          <a:p>
            <a:endParaRPr lang="en-US" dirty="0"/>
          </a:p>
        </p:txBody>
      </p:sp>
    </p:spTree>
    <p:extLst>
      <p:ext uri="{BB962C8B-B14F-4D97-AF65-F5344CB8AC3E}">
        <p14:creationId xmlns:p14="http://schemas.microsoft.com/office/powerpoint/2010/main" val="37626963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6934200" cy="1219518"/>
          </a:xfrm>
        </p:spPr>
        <p:txBody>
          <a:bodyPr>
            <a:normAutofit/>
          </a:bodyPr>
          <a:lstStyle/>
          <a:p>
            <a:r>
              <a:rPr lang="en-US" sz="3200" dirty="0" smtClean="0"/>
              <a:t>Information literacy + critical thinking</a:t>
            </a:r>
            <a:endParaRPr lang="en-US" sz="3200" dirty="0"/>
          </a:p>
        </p:txBody>
      </p:sp>
      <p:graphicFrame>
        <p:nvGraphicFramePr>
          <p:cNvPr id="4" name="Content Placeholder 5"/>
          <p:cNvGraphicFramePr>
            <a:graphicFrameLocks/>
          </p:cNvGraphicFramePr>
          <p:nvPr>
            <p:extLst>
              <p:ext uri="{D42A27DB-BD31-4B8C-83A1-F6EECF244321}">
                <p14:modId xmlns:p14="http://schemas.microsoft.com/office/powerpoint/2010/main" val="244619458"/>
              </p:ext>
            </p:extLst>
          </p:nvPr>
        </p:nvGraphicFramePr>
        <p:xfrm>
          <a:off x="762000" y="1828800"/>
          <a:ext cx="7295866" cy="4274539"/>
        </p:xfrm>
        <a:graphic>
          <a:graphicData uri="http://schemas.openxmlformats.org/drawingml/2006/table">
            <a:tbl>
              <a:tblPr firstRow="1" bandRow="1"/>
              <a:tblGrid>
                <a:gridCol w="3647933"/>
                <a:gridCol w="3647933"/>
              </a:tblGrid>
              <a:tr h="924193">
                <a:tc>
                  <a:txBody>
                    <a:bodyPr/>
                    <a:lstStyle>
                      <a:lvl1pPr marL="0" algn="l" defTabSz="914400" rtl="0" eaLnBrk="1" latinLnBrk="0" hangingPunct="1">
                        <a:defRPr sz="1800" b="1" kern="1200">
                          <a:solidFill>
                            <a:schemeClr val="lt1"/>
                          </a:solidFill>
                          <a:latin typeface="Century Schoolbook"/>
                        </a:defRPr>
                      </a:lvl1pPr>
                      <a:lvl2pPr marL="457200" algn="l" defTabSz="914400" rtl="0" eaLnBrk="1" latinLnBrk="0" hangingPunct="1">
                        <a:defRPr sz="1800" b="1" kern="1200">
                          <a:solidFill>
                            <a:schemeClr val="lt1"/>
                          </a:solidFill>
                          <a:latin typeface="Century Schoolbook"/>
                        </a:defRPr>
                      </a:lvl2pPr>
                      <a:lvl3pPr marL="914400" algn="l" defTabSz="914400" rtl="0" eaLnBrk="1" latinLnBrk="0" hangingPunct="1">
                        <a:defRPr sz="1800" b="1" kern="1200">
                          <a:solidFill>
                            <a:schemeClr val="lt1"/>
                          </a:solidFill>
                          <a:latin typeface="Century Schoolbook"/>
                        </a:defRPr>
                      </a:lvl3pPr>
                      <a:lvl4pPr marL="1371600" algn="l" defTabSz="914400" rtl="0" eaLnBrk="1" latinLnBrk="0" hangingPunct="1">
                        <a:defRPr sz="1800" b="1" kern="1200">
                          <a:solidFill>
                            <a:schemeClr val="lt1"/>
                          </a:solidFill>
                          <a:latin typeface="Century Schoolbook"/>
                        </a:defRPr>
                      </a:lvl4pPr>
                      <a:lvl5pPr marL="1828800" algn="l" defTabSz="914400" rtl="0" eaLnBrk="1" latinLnBrk="0" hangingPunct="1">
                        <a:defRPr sz="1800" b="1" kern="1200">
                          <a:solidFill>
                            <a:schemeClr val="lt1"/>
                          </a:solidFill>
                          <a:latin typeface="Century Schoolbook"/>
                        </a:defRPr>
                      </a:lvl5pPr>
                      <a:lvl6pPr marL="2286000" algn="l" defTabSz="914400" rtl="0" eaLnBrk="1" latinLnBrk="0" hangingPunct="1">
                        <a:defRPr sz="1800" b="1" kern="1200">
                          <a:solidFill>
                            <a:schemeClr val="lt1"/>
                          </a:solidFill>
                          <a:latin typeface="Century Schoolbook"/>
                        </a:defRPr>
                      </a:lvl6pPr>
                      <a:lvl7pPr marL="2743200" algn="l" defTabSz="914400" rtl="0" eaLnBrk="1" latinLnBrk="0" hangingPunct="1">
                        <a:defRPr sz="1800" b="1" kern="1200">
                          <a:solidFill>
                            <a:schemeClr val="lt1"/>
                          </a:solidFill>
                          <a:latin typeface="Century Schoolbook"/>
                        </a:defRPr>
                      </a:lvl7pPr>
                      <a:lvl8pPr marL="3200400" algn="l" defTabSz="914400" rtl="0" eaLnBrk="1" latinLnBrk="0" hangingPunct="1">
                        <a:defRPr sz="1800" b="1" kern="1200">
                          <a:solidFill>
                            <a:schemeClr val="lt1"/>
                          </a:solidFill>
                          <a:latin typeface="Century Schoolbook"/>
                        </a:defRPr>
                      </a:lvl8pPr>
                      <a:lvl9pPr marL="3657600" algn="l" defTabSz="914400" rtl="0" eaLnBrk="1" latinLnBrk="0" hangingPunct="1">
                        <a:defRPr sz="1800" b="1" kern="1200">
                          <a:solidFill>
                            <a:schemeClr val="lt1"/>
                          </a:solidFill>
                          <a:latin typeface="Century Schoolbook"/>
                        </a:defRPr>
                      </a:lvl9pPr>
                    </a:lstStyle>
                    <a:p>
                      <a:endParaRPr lang="en-US" sz="2000" b="1" dirty="0" smtClean="0">
                        <a:solidFill>
                          <a:srgbClr val="FFFFCC"/>
                        </a:solidFill>
                        <a:latin typeface="Cordia New" panose="020B0304020202020204" pitchFamily="34" charset="-34"/>
                        <a:cs typeface="Cordia New" panose="020B0304020202020204" pitchFamily="34" charset="-34"/>
                      </a:endParaRPr>
                    </a:p>
                    <a:p>
                      <a:pPr algn="ctr"/>
                      <a:r>
                        <a:rPr lang="en-US" sz="2000" b="1" dirty="0" smtClean="0">
                          <a:solidFill>
                            <a:schemeClr val="bg1"/>
                          </a:solidFill>
                          <a:latin typeface="Calibri" panose="020F0502020204030204" pitchFamily="34" charset="0"/>
                          <a:cs typeface="Cordia New" panose="020B0304020202020204" pitchFamily="34" charset="-34"/>
                        </a:rPr>
                        <a:t>Paul-Elder</a:t>
                      </a:r>
                      <a:r>
                        <a:rPr lang="en-US" sz="2000" b="1" baseline="0" dirty="0" smtClean="0">
                          <a:solidFill>
                            <a:schemeClr val="bg1"/>
                          </a:solidFill>
                          <a:latin typeface="Calibri" panose="020F0502020204030204" pitchFamily="34" charset="0"/>
                          <a:cs typeface="Cordia New" panose="020B0304020202020204" pitchFamily="34" charset="-34"/>
                        </a:rPr>
                        <a:t> Elements of Thought</a:t>
                      </a:r>
                      <a:endParaRPr lang="en-US" sz="2000" b="1" dirty="0">
                        <a:solidFill>
                          <a:schemeClr val="bg1"/>
                        </a:solidFill>
                        <a:latin typeface="Calibri" panose="020F0502020204030204" pitchFamily="34" charset="0"/>
                        <a:cs typeface="Cordia New" panose="020B0304020202020204" pitchFamily="34" charset="-3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lvl1pPr marL="0" algn="l" defTabSz="914400" rtl="0" eaLnBrk="1" latinLnBrk="0" hangingPunct="1">
                        <a:defRPr sz="1800" b="1" kern="1200">
                          <a:solidFill>
                            <a:schemeClr val="lt1"/>
                          </a:solidFill>
                          <a:latin typeface="Century Schoolbook"/>
                        </a:defRPr>
                      </a:lvl1pPr>
                      <a:lvl2pPr marL="457200" algn="l" defTabSz="914400" rtl="0" eaLnBrk="1" latinLnBrk="0" hangingPunct="1">
                        <a:defRPr sz="1800" b="1" kern="1200">
                          <a:solidFill>
                            <a:schemeClr val="lt1"/>
                          </a:solidFill>
                          <a:latin typeface="Century Schoolbook"/>
                        </a:defRPr>
                      </a:lvl2pPr>
                      <a:lvl3pPr marL="914400" algn="l" defTabSz="914400" rtl="0" eaLnBrk="1" latinLnBrk="0" hangingPunct="1">
                        <a:defRPr sz="1800" b="1" kern="1200">
                          <a:solidFill>
                            <a:schemeClr val="lt1"/>
                          </a:solidFill>
                          <a:latin typeface="Century Schoolbook"/>
                        </a:defRPr>
                      </a:lvl3pPr>
                      <a:lvl4pPr marL="1371600" algn="l" defTabSz="914400" rtl="0" eaLnBrk="1" latinLnBrk="0" hangingPunct="1">
                        <a:defRPr sz="1800" b="1" kern="1200">
                          <a:solidFill>
                            <a:schemeClr val="lt1"/>
                          </a:solidFill>
                          <a:latin typeface="Century Schoolbook"/>
                        </a:defRPr>
                      </a:lvl4pPr>
                      <a:lvl5pPr marL="1828800" algn="l" defTabSz="914400" rtl="0" eaLnBrk="1" latinLnBrk="0" hangingPunct="1">
                        <a:defRPr sz="1800" b="1" kern="1200">
                          <a:solidFill>
                            <a:schemeClr val="lt1"/>
                          </a:solidFill>
                          <a:latin typeface="Century Schoolbook"/>
                        </a:defRPr>
                      </a:lvl5pPr>
                      <a:lvl6pPr marL="2286000" algn="l" defTabSz="914400" rtl="0" eaLnBrk="1" latinLnBrk="0" hangingPunct="1">
                        <a:defRPr sz="1800" b="1" kern="1200">
                          <a:solidFill>
                            <a:schemeClr val="lt1"/>
                          </a:solidFill>
                          <a:latin typeface="Century Schoolbook"/>
                        </a:defRPr>
                      </a:lvl6pPr>
                      <a:lvl7pPr marL="2743200" algn="l" defTabSz="914400" rtl="0" eaLnBrk="1" latinLnBrk="0" hangingPunct="1">
                        <a:defRPr sz="1800" b="1" kern="1200">
                          <a:solidFill>
                            <a:schemeClr val="lt1"/>
                          </a:solidFill>
                          <a:latin typeface="Century Schoolbook"/>
                        </a:defRPr>
                      </a:lvl7pPr>
                      <a:lvl8pPr marL="3200400" algn="l" defTabSz="914400" rtl="0" eaLnBrk="1" latinLnBrk="0" hangingPunct="1">
                        <a:defRPr sz="1800" b="1" kern="1200">
                          <a:solidFill>
                            <a:schemeClr val="lt1"/>
                          </a:solidFill>
                          <a:latin typeface="Century Schoolbook"/>
                        </a:defRPr>
                      </a:lvl8pPr>
                      <a:lvl9pPr marL="3657600" algn="l" defTabSz="914400" rtl="0" eaLnBrk="1" latinLnBrk="0" hangingPunct="1">
                        <a:defRPr sz="1800" b="1" kern="1200">
                          <a:solidFill>
                            <a:schemeClr val="lt1"/>
                          </a:solidFill>
                          <a:latin typeface="Century Schoolbook"/>
                        </a:defRPr>
                      </a:lvl9pPr>
                    </a:lstStyle>
                    <a:p>
                      <a:endParaRPr lang="en-US" sz="2000" b="1" dirty="0" smtClean="0">
                        <a:solidFill>
                          <a:srgbClr val="FFFFCC"/>
                        </a:solidFill>
                        <a:latin typeface="Cordia New" panose="020B0304020202020204" pitchFamily="34" charset="-34"/>
                        <a:cs typeface="Cordia New" panose="020B0304020202020204" pitchFamily="34" charset="-34"/>
                      </a:endParaRPr>
                    </a:p>
                    <a:p>
                      <a:pPr algn="ctr"/>
                      <a:r>
                        <a:rPr lang="en-US" sz="2000" b="1" dirty="0" smtClean="0">
                          <a:solidFill>
                            <a:schemeClr val="bg1"/>
                          </a:solidFill>
                          <a:latin typeface="Calibri" panose="020F0502020204030204" pitchFamily="34" charset="0"/>
                          <a:cs typeface="Cordia New" panose="020B0304020202020204" pitchFamily="34" charset="-34"/>
                        </a:rPr>
                        <a:t>Information Literacy Concepts</a:t>
                      </a:r>
                      <a:endParaRPr lang="en-US" sz="2000" b="1" dirty="0">
                        <a:solidFill>
                          <a:schemeClr val="bg1"/>
                        </a:solidFill>
                        <a:latin typeface="Calibri" panose="020F0502020204030204" pitchFamily="34" charset="0"/>
                        <a:cs typeface="Cordia New" panose="020B0304020202020204" pitchFamily="34" charset="-34"/>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r h="436589">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r>
                        <a:rPr lang="en-US" sz="1800" b="0" dirty="0" smtClean="0">
                          <a:solidFill>
                            <a:srgbClr val="292929"/>
                          </a:solidFill>
                          <a:latin typeface="Calibri" panose="020F0502020204030204" pitchFamily="34" charset="0"/>
                          <a:cs typeface="Cordia New" panose="020B0304020202020204" pitchFamily="34" charset="-34"/>
                        </a:rPr>
                        <a:t>Information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l"/>
                      <a:r>
                        <a:rPr lang="en-US" sz="1800" b="0" dirty="0" smtClean="0">
                          <a:solidFill>
                            <a:srgbClr val="292929"/>
                          </a:solidFill>
                          <a:latin typeface="Calibri" panose="020F0502020204030204" pitchFamily="34" charset="0"/>
                          <a:cs typeface="Cordia New" panose="020B0304020202020204" pitchFamily="34" charset="-34"/>
                        </a:rPr>
                        <a:t>Evidence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544218">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r>
                        <a:rPr lang="en-US" sz="1800" b="0" dirty="0" smtClean="0">
                          <a:solidFill>
                            <a:srgbClr val="292929"/>
                          </a:solidFill>
                          <a:latin typeface="Calibri" panose="020F0502020204030204" pitchFamily="34" charset="0"/>
                          <a:cs typeface="Cordia New" panose="020B0304020202020204" pitchFamily="34" charset="-34"/>
                        </a:rPr>
                        <a:t>Questions</a:t>
                      </a:r>
                      <a:endParaRPr lang="en-US" sz="1800" b="0" baseline="0" dirty="0" smtClean="0">
                        <a:solidFill>
                          <a:srgbClr val="292929"/>
                        </a:solidFill>
                        <a:latin typeface="Calibri" panose="020F0502020204030204" pitchFamily="34" charset="0"/>
                        <a:cs typeface="Cordia New" panose="020B0304020202020204" pitchFamily="34" charset="-34"/>
                      </a:endParaRPr>
                    </a:p>
                    <a:p>
                      <a:r>
                        <a:rPr lang="en-US" sz="1800" b="0" baseline="0" dirty="0" smtClean="0">
                          <a:solidFill>
                            <a:srgbClr val="292929"/>
                          </a:solidFill>
                          <a:latin typeface="Calibri" panose="020F0502020204030204" pitchFamily="34" charset="0"/>
                          <a:cs typeface="Cordia New" panose="020B0304020202020204" pitchFamily="34" charset="-34"/>
                        </a:rPr>
                        <a:t>Concepts </a:t>
                      </a:r>
                      <a:endParaRPr lang="en-US" sz="1800" b="0" baseline="0" dirty="0" smtClean="0">
                        <a:solidFill>
                          <a:srgbClr val="292929"/>
                        </a:solidFill>
                        <a:latin typeface="Calibri" panose="020F0502020204030204" pitchFamily="34" charset="0"/>
                        <a:cs typeface="Cordia New" panose="020B0304020202020204" pitchFamily="34" charset="-34"/>
                        <a:sym typeface="Wingdings" panose="05000000000000000000" pitchFamily="2" charset="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l"/>
                      <a:r>
                        <a:rPr lang="en-US" sz="1800" b="0" dirty="0" smtClean="0">
                          <a:solidFill>
                            <a:srgbClr val="292929"/>
                          </a:solidFill>
                          <a:latin typeface="Calibri" panose="020F0502020204030204" pitchFamily="34" charset="0"/>
                          <a:cs typeface="Cordia New" panose="020B0304020202020204" pitchFamily="34" charset="-34"/>
                        </a:rPr>
                        <a:t>The research</a:t>
                      </a:r>
                      <a:r>
                        <a:rPr lang="en-US" sz="1800" b="0" baseline="0" dirty="0" smtClean="0">
                          <a:solidFill>
                            <a:srgbClr val="292929"/>
                          </a:solidFill>
                          <a:latin typeface="Calibri" panose="020F0502020204030204" pitchFamily="34" charset="0"/>
                          <a:cs typeface="Cordia New" panose="020B0304020202020204" pitchFamily="34" charset="-34"/>
                        </a:rPr>
                        <a:t> question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r>
              <a:tr h="436589">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r>
                        <a:rPr lang="en-US" sz="1800" b="0" dirty="0" smtClean="0">
                          <a:solidFill>
                            <a:srgbClr val="292929"/>
                          </a:solidFill>
                          <a:latin typeface="Calibri" panose="020F0502020204030204" pitchFamily="34" charset="0"/>
                          <a:cs typeface="Cordia New" panose="020B0304020202020204" pitchFamily="34" charset="-34"/>
                        </a:rPr>
                        <a:t>Purpose</a:t>
                      </a:r>
                      <a:r>
                        <a:rPr lang="en-US" sz="1800" b="0" baseline="0" dirty="0" smtClean="0">
                          <a:solidFill>
                            <a:srgbClr val="292929"/>
                          </a:solidFill>
                          <a:latin typeface="Calibri" panose="020F0502020204030204" pitchFamily="34" charset="0"/>
                          <a:cs typeface="Cordia New" panose="020B0304020202020204" pitchFamily="34" charset="-34"/>
                        </a:rPr>
                        <a:t>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l"/>
                      <a:r>
                        <a:rPr lang="en-US" sz="1800" b="0" dirty="0" smtClean="0">
                          <a:solidFill>
                            <a:srgbClr val="292929"/>
                          </a:solidFill>
                          <a:latin typeface="Calibri" panose="020F0502020204030204" pitchFamily="34" charset="0"/>
                          <a:cs typeface="Cordia New" panose="020B0304020202020204" pitchFamily="34" charset="-34"/>
                        </a:rPr>
                        <a:t>Introduction</a:t>
                      </a:r>
                      <a:r>
                        <a:rPr lang="en-US" sz="1800" b="0" baseline="0" dirty="0" smtClean="0">
                          <a:solidFill>
                            <a:srgbClr val="292929"/>
                          </a:solidFill>
                          <a:latin typeface="Calibri" panose="020F0502020204030204" pitchFamily="34" charset="0"/>
                          <a:cs typeface="Cordia New" panose="020B0304020202020204" pitchFamily="34" charset="-34"/>
                        </a:rPr>
                        <a:t> | </a:t>
                      </a:r>
                      <a:r>
                        <a:rPr lang="en-US" sz="1800" b="0" dirty="0" smtClean="0">
                          <a:solidFill>
                            <a:srgbClr val="292929"/>
                          </a:solidFill>
                          <a:latin typeface="Calibri" panose="020F0502020204030204" pitchFamily="34" charset="0"/>
                          <a:cs typeface="Cordia New" panose="020B0304020202020204" pitchFamily="34" charset="-34"/>
                        </a:rPr>
                        <a:t>Problem Statement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46935">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r>
                        <a:rPr lang="en-US" sz="1800" b="0" dirty="0" smtClean="0">
                          <a:solidFill>
                            <a:srgbClr val="292929"/>
                          </a:solidFill>
                          <a:latin typeface="Calibri" panose="020F0502020204030204" pitchFamily="34" charset="0"/>
                          <a:cs typeface="Cordia New" panose="020B0304020202020204" pitchFamily="34" charset="-34"/>
                        </a:rPr>
                        <a:t>Inferences / Conclusions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l"/>
                      <a:r>
                        <a:rPr lang="en-US" sz="1800" b="0" dirty="0" smtClean="0">
                          <a:solidFill>
                            <a:srgbClr val="292929"/>
                          </a:solidFill>
                          <a:latin typeface="Calibri" panose="020F0502020204030204" pitchFamily="34" charset="0"/>
                          <a:cs typeface="Cordia New" panose="020B0304020202020204" pitchFamily="34" charset="-34"/>
                        </a:rPr>
                        <a:t>Findings</a:t>
                      </a:r>
                      <a:r>
                        <a:rPr lang="en-US" sz="1800" b="0" baseline="0" dirty="0" smtClean="0">
                          <a:solidFill>
                            <a:srgbClr val="292929"/>
                          </a:solidFill>
                          <a:latin typeface="Calibri" panose="020F0502020204030204" pitchFamily="34" charset="0"/>
                          <a:cs typeface="Cordia New" panose="020B0304020202020204" pitchFamily="34" charset="-34"/>
                        </a:rPr>
                        <a:t> | Discussion | Conclusion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r>
              <a:tr h="436589">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r>
                        <a:rPr lang="en-US" sz="1800" b="0" dirty="0" smtClean="0">
                          <a:solidFill>
                            <a:srgbClr val="292929"/>
                          </a:solidFill>
                          <a:latin typeface="Calibri" panose="020F0502020204030204" pitchFamily="34" charset="0"/>
                          <a:cs typeface="Cordia New" panose="020B0304020202020204" pitchFamily="34" charset="-34"/>
                        </a:rPr>
                        <a:t>Implications / Consequences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l"/>
                      <a:r>
                        <a:rPr lang="en-US" sz="1800" b="0" dirty="0" smtClean="0">
                          <a:solidFill>
                            <a:srgbClr val="292929"/>
                          </a:solidFill>
                          <a:latin typeface="Calibri" panose="020F0502020204030204" pitchFamily="34" charset="0"/>
                          <a:cs typeface="Cordia New" panose="020B0304020202020204" pitchFamily="34" charset="-34"/>
                        </a:rPr>
                        <a:t>Discussion |</a:t>
                      </a:r>
                      <a:r>
                        <a:rPr lang="en-US" sz="1800" b="0" baseline="0" dirty="0" smtClean="0">
                          <a:solidFill>
                            <a:srgbClr val="292929"/>
                          </a:solidFill>
                          <a:latin typeface="Calibri" panose="020F0502020204030204" pitchFamily="34" charset="0"/>
                          <a:cs typeface="Cordia New" panose="020B0304020202020204" pitchFamily="34" charset="-34"/>
                        </a:rPr>
                        <a:t> Conclusion</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53564">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r>
                        <a:rPr lang="en-US" sz="1800" b="0" dirty="0" smtClean="0">
                          <a:solidFill>
                            <a:srgbClr val="292929"/>
                          </a:solidFill>
                          <a:latin typeface="Calibri" panose="020F0502020204030204" pitchFamily="34" charset="0"/>
                          <a:cs typeface="Cordia New" panose="020B0304020202020204" pitchFamily="34" charset="-34"/>
                        </a:rPr>
                        <a:t>Assumptions</a:t>
                      </a:r>
                    </a:p>
                    <a:p>
                      <a:r>
                        <a:rPr lang="en-US" sz="1800" b="0" dirty="0" smtClean="0">
                          <a:solidFill>
                            <a:srgbClr val="292929"/>
                          </a:solidFill>
                          <a:latin typeface="Calibri" panose="020F0502020204030204" pitchFamily="34" charset="0"/>
                          <a:cs typeface="Cordia New" panose="020B0304020202020204" pitchFamily="34" charset="-34"/>
                        </a:rPr>
                        <a:t>Points</a:t>
                      </a:r>
                      <a:r>
                        <a:rPr lang="en-US" sz="1800" b="0" baseline="0" dirty="0" smtClean="0">
                          <a:solidFill>
                            <a:srgbClr val="292929"/>
                          </a:solidFill>
                          <a:latin typeface="Calibri" panose="020F0502020204030204" pitchFamily="34" charset="0"/>
                          <a:cs typeface="Cordia New" panose="020B0304020202020204" pitchFamily="34" charset="-34"/>
                        </a:rPr>
                        <a:t> of View </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lvl1pPr marL="0" algn="l" defTabSz="914400" rtl="0" eaLnBrk="1" latinLnBrk="0" hangingPunct="1">
                        <a:defRPr sz="1800" kern="1200">
                          <a:solidFill>
                            <a:schemeClr val="dk1"/>
                          </a:solidFill>
                          <a:latin typeface="Century Schoolbook"/>
                        </a:defRPr>
                      </a:lvl1pPr>
                      <a:lvl2pPr marL="457200" algn="l" defTabSz="914400" rtl="0" eaLnBrk="1" latinLnBrk="0" hangingPunct="1">
                        <a:defRPr sz="1800" kern="1200">
                          <a:solidFill>
                            <a:schemeClr val="dk1"/>
                          </a:solidFill>
                          <a:latin typeface="Century Schoolbook"/>
                        </a:defRPr>
                      </a:lvl2pPr>
                      <a:lvl3pPr marL="914400" algn="l" defTabSz="914400" rtl="0" eaLnBrk="1" latinLnBrk="0" hangingPunct="1">
                        <a:defRPr sz="1800" kern="1200">
                          <a:solidFill>
                            <a:schemeClr val="dk1"/>
                          </a:solidFill>
                          <a:latin typeface="Century Schoolbook"/>
                        </a:defRPr>
                      </a:lvl3pPr>
                      <a:lvl4pPr marL="1371600" algn="l" defTabSz="914400" rtl="0" eaLnBrk="1" latinLnBrk="0" hangingPunct="1">
                        <a:defRPr sz="1800" kern="1200">
                          <a:solidFill>
                            <a:schemeClr val="dk1"/>
                          </a:solidFill>
                          <a:latin typeface="Century Schoolbook"/>
                        </a:defRPr>
                      </a:lvl4pPr>
                      <a:lvl5pPr marL="1828800" algn="l" defTabSz="914400" rtl="0" eaLnBrk="1" latinLnBrk="0" hangingPunct="1">
                        <a:defRPr sz="1800" kern="1200">
                          <a:solidFill>
                            <a:schemeClr val="dk1"/>
                          </a:solidFill>
                          <a:latin typeface="Century Schoolbook"/>
                        </a:defRPr>
                      </a:lvl5pPr>
                      <a:lvl6pPr marL="2286000" algn="l" defTabSz="914400" rtl="0" eaLnBrk="1" latinLnBrk="0" hangingPunct="1">
                        <a:defRPr sz="1800" kern="1200">
                          <a:solidFill>
                            <a:schemeClr val="dk1"/>
                          </a:solidFill>
                          <a:latin typeface="Century Schoolbook"/>
                        </a:defRPr>
                      </a:lvl6pPr>
                      <a:lvl7pPr marL="2743200" algn="l" defTabSz="914400" rtl="0" eaLnBrk="1" latinLnBrk="0" hangingPunct="1">
                        <a:defRPr sz="1800" kern="1200">
                          <a:solidFill>
                            <a:schemeClr val="dk1"/>
                          </a:solidFill>
                          <a:latin typeface="Century Schoolbook"/>
                        </a:defRPr>
                      </a:lvl7pPr>
                      <a:lvl8pPr marL="3200400" algn="l" defTabSz="914400" rtl="0" eaLnBrk="1" latinLnBrk="0" hangingPunct="1">
                        <a:defRPr sz="1800" kern="1200">
                          <a:solidFill>
                            <a:schemeClr val="dk1"/>
                          </a:solidFill>
                          <a:latin typeface="Century Schoolbook"/>
                        </a:defRPr>
                      </a:lvl8pPr>
                      <a:lvl9pPr marL="3657600" algn="l" defTabSz="914400" rtl="0" eaLnBrk="1" latinLnBrk="0" hangingPunct="1">
                        <a:defRPr sz="1800" kern="1200">
                          <a:solidFill>
                            <a:schemeClr val="dk1"/>
                          </a:solidFill>
                          <a:latin typeface="Century Schoolbook"/>
                        </a:defRPr>
                      </a:lvl9pPr>
                    </a:lstStyle>
                    <a:p>
                      <a:pPr algn="l"/>
                      <a:r>
                        <a:rPr lang="en-US" sz="1800" b="0" dirty="0" smtClean="0">
                          <a:solidFill>
                            <a:srgbClr val="292929"/>
                          </a:solidFill>
                          <a:latin typeface="Calibri" panose="020F0502020204030204" pitchFamily="34" charset="0"/>
                          <a:cs typeface="Cordia New" panose="020B0304020202020204" pitchFamily="34" charset="-34"/>
                        </a:rPr>
                        <a:t>Peer Review – Strengths</a:t>
                      </a:r>
                      <a:r>
                        <a:rPr lang="en-US" sz="1800" b="0" baseline="0" dirty="0" smtClean="0">
                          <a:solidFill>
                            <a:srgbClr val="292929"/>
                          </a:solidFill>
                          <a:latin typeface="Calibri" panose="020F0502020204030204" pitchFamily="34" charset="0"/>
                          <a:cs typeface="Cordia New" panose="020B0304020202020204" pitchFamily="34" charset="-34"/>
                        </a:rPr>
                        <a:t> &amp; Limitations</a:t>
                      </a:r>
                      <a:endParaRPr lang="en-US" sz="1800" b="0" dirty="0">
                        <a:solidFill>
                          <a:srgbClr val="292929"/>
                        </a:solidFill>
                        <a:latin typeface="Calibri" panose="020F0502020204030204" pitchFamily="34" charset="0"/>
                        <a:cs typeface="Cordia New" panose="020B0304020202020204" pitchFamily="34" charset="-34"/>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r>
            </a:tbl>
          </a:graphicData>
        </a:graphic>
      </p:graphicFrame>
    </p:spTree>
    <p:extLst>
      <p:ext uri="{BB962C8B-B14F-4D97-AF65-F5344CB8AC3E}">
        <p14:creationId xmlns:p14="http://schemas.microsoft.com/office/powerpoint/2010/main" val="4488909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Creating partnerships</a:t>
            </a:r>
            <a:endParaRPr lang="en-US" dirty="0"/>
          </a:p>
        </p:txBody>
      </p:sp>
      <p:sp>
        <p:nvSpPr>
          <p:cNvPr id="2" name="Content Placeholder 1"/>
          <p:cNvSpPr>
            <a:spLocks noGrp="1"/>
          </p:cNvSpPr>
          <p:nvPr>
            <p:ph idx="1"/>
          </p:nvPr>
        </p:nvSpPr>
        <p:spPr/>
        <p:txBody>
          <a:bodyPr/>
          <a:lstStyle/>
          <a:p>
            <a:pPr marL="45720" indent="0" algn="ctr">
              <a:buNone/>
            </a:pPr>
            <a:endParaRPr lang="en-US" dirty="0" smtClean="0"/>
          </a:p>
          <a:p>
            <a:pPr marL="45720" indent="0" algn="ctr">
              <a:buNone/>
            </a:pPr>
            <a:r>
              <a:rPr lang="en-US" dirty="0" smtClean="0">
                <a:solidFill>
                  <a:srgbClr val="0070C0"/>
                </a:solidFill>
              </a:rPr>
              <a:t>Outreach Efforts </a:t>
            </a:r>
            <a:r>
              <a:rPr lang="en-US" dirty="0" smtClean="0">
                <a:sym typeface="Wingdings" panose="05000000000000000000" pitchFamily="2" charset="2"/>
              </a:rPr>
              <a:t> Identifying an Information Need in Psychology 201 </a:t>
            </a:r>
          </a:p>
          <a:p>
            <a:pPr marL="45720" indent="0" algn="ctr">
              <a:buNone/>
            </a:pPr>
            <a:endParaRPr lang="en-US" dirty="0" smtClean="0">
              <a:sym typeface="Wingdings" panose="05000000000000000000" pitchFamily="2" charset="2"/>
            </a:endParaRPr>
          </a:p>
          <a:p>
            <a:pPr marL="45720" indent="0" algn="ctr">
              <a:buNone/>
            </a:pPr>
            <a:endParaRPr lang="en-US" dirty="0">
              <a:sym typeface="Wingdings" panose="05000000000000000000" pitchFamily="2" charset="2"/>
            </a:endParaRPr>
          </a:p>
          <a:p>
            <a:pPr marL="45720" indent="0" algn="ctr">
              <a:buNone/>
            </a:pPr>
            <a:r>
              <a:rPr lang="en-US" dirty="0" smtClean="0">
                <a:solidFill>
                  <a:srgbClr val="0070C0"/>
                </a:solidFill>
                <a:sym typeface="Wingdings" panose="05000000000000000000" pitchFamily="2" charset="2"/>
              </a:rPr>
              <a:t>Solution</a:t>
            </a:r>
            <a:r>
              <a:rPr lang="en-US" dirty="0" smtClean="0">
                <a:sym typeface="Wingdings" panose="05000000000000000000" pitchFamily="2" charset="2"/>
              </a:rPr>
              <a:t>  An online module that fosters critical thinking and information literacy skills</a:t>
            </a:r>
          </a:p>
          <a:p>
            <a:pPr marL="45720" indent="0" algn="ctr">
              <a:buNone/>
            </a:pPr>
            <a:endParaRPr lang="en-US" dirty="0" smtClean="0">
              <a:sym typeface="Wingdings" panose="05000000000000000000" pitchFamily="2" charset="2"/>
            </a:endParaRPr>
          </a:p>
          <a:p>
            <a:pPr marL="45720" indent="0" algn="ctr">
              <a:buNone/>
            </a:pPr>
            <a:endParaRPr lang="en-US" dirty="0">
              <a:sym typeface="Wingdings" panose="05000000000000000000" pitchFamily="2" charset="2"/>
            </a:endParaRPr>
          </a:p>
          <a:p>
            <a:pPr marL="45720" indent="0" algn="ctr">
              <a:buNone/>
            </a:pPr>
            <a:r>
              <a:rPr lang="en-US" dirty="0" smtClean="0">
                <a:sym typeface="Wingdings" panose="05000000000000000000" pitchFamily="2" charset="2"/>
              </a:rPr>
              <a:t>…but how? </a:t>
            </a:r>
          </a:p>
        </p:txBody>
      </p:sp>
    </p:spTree>
    <p:extLst>
      <p:ext uri="{BB962C8B-B14F-4D97-AF65-F5344CB8AC3E}">
        <p14:creationId xmlns:p14="http://schemas.microsoft.com/office/powerpoint/2010/main" val="9669104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848600" cy="1523682"/>
          </a:xfrm>
        </p:spPr>
        <p:txBody>
          <a:bodyPr anchor="ctr">
            <a:normAutofit/>
          </a:bodyPr>
          <a:lstStyle/>
          <a:p>
            <a:r>
              <a:rPr lang="en-US" sz="2800" dirty="0" smtClean="0"/>
              <a:t>Solution to student &amp; faculty challenges: teaching critical thinking and information literacy online</a:t>
            </a:r>
            <a:endParaRPr lang="en-US" sz="2800" dirty="0"/>
          </a:p>
        </p:txBody>
      </p:sp>
      <p:sp>
        <p:nvSpPr>
          <p:cNvPr id="3" name="Content Placeholder 2"/>
          <p:cNvSpPr>
            <a:spLocks noGrp="1"/>
          </p:cNvSpPr>
          <p:nvPr>
            <p:ph idx="1"/>
          </p:nvPr>
        </p:nvSpPr>
        <p:spPr>
          <a:xfrm>
            <a:off x="685800" y="1981200"/>
            <a:ext cx="7696200" cy="4373563"/>
          </a:xfrm>
        </p:spPr>
        <p:txBody>
          <a:bodyPr>
            <a:normAutofit fontScale="92500" lnSpcReduction="10000"/>
          </a:bodyPr>
          <a:lstStyle/>
          <a:p>
            <a:pPr marL="45720" indent="0" algn="r">
              <a:buNone/>
            </a:pPr>
            <a:r>
              <a:rPr lang="en-US" i="1" dirty="0" smtClean="0">
                <a:solidFill>
                  <a:srgbClr val="0070C0"/>
                </a:solidFill>
              </a:rPr>
              <a:t>Benefits of Online Learning </a:t>
            </a:r>
          </a:p>
          <a:p>
            <a:pPr marL="45720" indent="0" algn="r">
              <a:buNone/>
            </a:pPr>
            <a:endParaRPr lang="en-US" sz="300" dirty="0">
              <a:solidFill>
                <a:srgbClr val="0070C0"/>
              </a:solidFill>
            </a:endParaRPr>
          </a:p>
          <a:p>
            <a:pPr marL="342900" lvl="0" indent="-342900" algn="r">
              <a:buFont typeface="Wingdings" panose="05000000000000000000" pitchFamily="2" charset="2"/>
              <a:buChar char="Ø"/>
            </a:pPr>
            <a:r>
              <a:rPr lang="en-US" b="0" dirty="0">
                <a:solidFill>
                  <a:srgbClr val="000000"/>
                </a:solidFill>
              </a:rPr>
              <a:t>Critical course content accessible at any time </a:t>
            </a:r>
            <a:endParaRPr lang="en-US" b="0" dirty="0" smtClean="0">
              <a:solidFill>
                <a:srgbClr val="000000"/>
              </a:solidFill>
            </a:endParaRPr>
          </a:p>
          <a:p>
            <a:pPr marL="342900" lvl="0" indent="-342900" algn="r">
              <a:buFont typeface="Wingdings" panose="05000000000000000000" pitchFamily="2" charset="2"/>
              <a:buChar char="Ø"/>
            </a:pPr>
            <a:r>
              <a:rPr lang="en-US" b="0" dirty="0" smtClean="0">
                <a:solidFill>
                  <a:srgbClr val="000000"/>
                </a:solidFill>
              </a:rPr>
              <a:t>Caters to a variety of learning styles </a:t>
            </a:r>
          </a:p>
          <a:p>
            <a:pPr marL="342900" lvl="0" indent="-342900" algn="r">
              <a:buFont typeface="Wingdings" panose="05000000000000000000" pitchFamily="2" charset="2"/>
              <a:buChar char="Ø"/>
            </a:pPr>
            <a:r>
              <a:rPr lang="en-US" b="0" dirty="0" smtClean="0">
                <a:solidFill>
                  <a:srgbClr val="000000"/>
                </a:solidFill>
              </a:rPr>
              <a:t>Go at your own pace</a:t>
            </a:r>
          </a:p>
          <a:p>
            <a:pPr marL="342900" lvl="0" indent="-342900" algn="r">
              <a:buFont typeface="Wingdings" panose="05000000000000000000" pitchFamily="2" charset="2"/>
              <a:buChar char="Ø"/>
            </a:pPr>
            <a:r>
              <a:rPr lang="en-US" b="0" dirty="0" smtClean="0">
                <a:solidFill>
                  <a:srgbClr val="000000"/>
                </a:solidFill>
              </a:rPr>
              <a:t>Interactions with new forms of technology </a:t>
            </a:r>
            <a:endParaRPr lang="en-US" b="0" dirty="0">
              <a:solidFill>
                <a:srgbClr val="000000"/>
              </a:solidFill>
            </a:endParaRPr>
          </a:p>
          <a:p>
            <a:endParaRPr lang="en-US" sz="400" dirty="0" smtClean="0"/>
          </a:p>
          <a:p>
            <a:endParaRPr lang="en-US" sz="1100" dirty="0" smtClean="0"/>
          </a:p>
          <a:p>
            <a:pPr marL="45720" indent="0">
              <a:buNone/>
            </a:pPr>
            <a:r>
              <a:rPr lang="en-US" i="1" dirty="0" smtClean="0">
                <a:solidFill>
                  <a:srgbClr val="0070C0"/>
                </a:solidFill>
              </a:rPr>
              <a:t>Benefits of Embedding Information Literacy &amp; Critical Thinking Instruction into Blackboard course pages</a:t>
            </a:r>
          </a:p>
          <a:p>
            <a:pPr marL="45720" indent="0">
              <a:buNone/>
            </a:pPr>
            <a:endParaRPr lang="en-US" sz="300" dirty="0">
              <a:solidFill>
                <a:srgbClr val="0070C0"/>
              </a:solidFill>
            </a:endParaRPr>
          </a:p>
          <a:p>
            <a:pPr marL="342900" indent="-342900">
              <a:buFont typeface="Wingdings" panose="05000000000000000000" pitchFamily="2" charset="2"/>
              <a:buChar char="Ø"/>
            </a:pPr>
            <a:r>
              <a:rPr lang="en-US" b="0" dirty="0" smtClean="0"/>
              <a:t>Expand visibility and impact of Ekstrom Library’s Research Assistance and Instruction Department </a:t>
            </a:r>
          </a:p>
          <a:p>
            <a:pPr lvl="1">
              <a:buFont typeface="Wingdings" panose="05000000000000000000" pitchFamily="2" charset="2"/>
              <a:buChar char="Ø"/>
            </a:pPr>
            <a:r>
              <a:rPr lang="en-US" dirty="0" smtClean="0"/>
              <a:t>Furthers our mission </a:t>
            </a:r>
            <a:endParaRPr lang="en-US" dirty="0"/>
          </a:p>
        </p:txBody>
      </p:sp>
    </p:spTree>
    <p:extLst>
      <p:ext uri="{BB962C8B-B14F-4D97-AF65-F5344CB8AC3E}">
        <p14:creationId xmlns:p14="http://schemas.microsoft.com/office/powerpoint/2010/main" val="35528289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Instructional design + information literacy </a:t>
            </a:r>
            <a:endParaRPr lang="en-US" dirty="0"/>
          </a:p>
        </p:txBody>
      </p:sp>
      <p:sp>
        <p:nvSpPr>
          <p:cNvPr id="2" name="Content Placeholder 1"/>
          <p:cNvSpPr>
            <a:spLocks noGrp="1"/>
          </p:cNvSpPr>
          <p:nvPr>
            <p:ph idx="1"/>
          </p:nvPr>
        </p:nvSpPr>
        <p:spPr>
          <a:xfrm>
            <a:off x="457200" y="1981200"/>
            <a:ext cx="7772400" cy="4144963"/>
          </a:xfrm>
        </p:spPr>
        <p:txBody>
          <a:bodyPr>
            <a:normAutofit/>
          </a:bodyPr>
          <a:lstStyle/>
          <a:p>
            <a:pPr marL="45720" indent="0">
              <a:buNone/>
            </a:pPr>
            <a:r>
              <a:rPr lang="en-US" dirty="0" smtClean="0">
                <a:solidFill>
                  <a:srgbClr val="0070C0"/>
                </a:solidFill>
              </a:rPr>
              <a:t>Logistics </a:t>
            </a:r>
            <a:r>
              <a:rPr lang="en-US" dirty="0">
                <a:solidFill>
                  <a:srgbClr val="0070C0"/>
                </a:solidFill>
              </a:rPr>
              <a:t>of Module Creation</a:t>
            </a:r>
            <a:r>
              <a:rPr lang="en-US" dirty="0"/>
              <a:t>: </a:t>
            </a:r>
            <a:endParaRPr lang="en-US" dirty="0" smtClean="0"/>
          </a:p>
          <a:p>
            <a:pPr marL="45720" indent="0">
              <a:buNone/>
            </a:pPr>
            <a:r>
              <a:rPr lang="en-US" dirty="0" smtClean="0"/>
              <a:t>Blackboard </a:t>
            </a:r>
            <a:r>
              <a:rPr lang="en-US" dirty="0"/>
              <a:t>&amp; SoftChalk @ UofL </a:t>
            </a:r>
            <a:endParaRPr lang="en-US" dirty="0" smtClean="0"/>
          </a:p>
          <a:p>
            <a:pPr marL="45720" indent="0">
              <a:buNone/>
            </a:pPr>
            <a:endParaRPr lang="en-US" sz="1000" dirty="0"/>
          </a:p>
          <a:p>
            <a:pPr marL="388620" indent="-342900">
              <a:buFont typeface="Wingdings" panose="05000000000000000000" pitchFamily="2" charset="2"/>
              <a:buChar char="Ø"/>
            </a:pPr>
            <a:r>
              <a:rPr lang="en-US" dirty="0" smtClean="0"/>
              <a:t>Ease of use</a:t>
            </a:r>
          </a:p>
          <a:p>
            <a:pPr marL="388620" indent="-342900">
              <a:buFont typeface="Wingdings" panose="05000000000000000000" pitchFamily="2" charset="2"/>
              <a:buChar char="Ø"/>
            </a:pPr>
            <a:r>
              <a:rPr lang="en-US" dirty="0" smtClean="0"/>
              <a:t>Interactive </a:t>
            </a:r>
          </a:p>
          <a:p>
            <a:pPr marL="388620" indent="-342900">
              <a:buFont typeface="Wingdings" panose="05000000000000000000" pitchFamily="2" charset="2"/>
              <a:buChar char="Ø"/>
            </a:pPr>
            <a:r>
              <a:rPr lang="en-US" dirty="0" smtClean="0"/>
              <a:t>Ease of integration</a:t>
            </a:r>
          </a:p>
          <a:p>
            <a:pPr marL="388620" indent="-342900">
              <a:buFont typeface="Wingdings" panose="05000000000000000000" pitchFamily="2" charset="2"/>
              <a:buChar char="Ø"/>
            </a:pPr>
            <a:r>
              <a:rPr lang="en-US" dirty="0"/>
              <a:t>Faculty help sheets </a:t>
            </a:r>
          </a:p>
          <a:p>
            <a:pPr marL="45720"/>
            <a:r>
              <a:rPr lang="en-US" dirty="0" smtClean="0"/>
              <a:t>  </a:t>
            </a:r>
          </a:p>
          <a:p>
            <a:pPr marL="845820" lvl="1" indent="-342900">
              <a:buFont typeface="Wingdings" panose="05000000000000000000" pitchFamily="2" charset="2"/>
              <a:buChar char="Ø"/>
            </a:pPr>
            <a:endParaRPr lang="en-US" dirty="0"/>
          </a:p>
          <a:p>
            <a:pPr marL="45720" indent="0">
              <a:buNone/>
            </a:pPr>
            <a:endParaRPr lang="en-US" dirty="0" smtClean="0"/>
          </a:p>
          <a:p>
            <a:pPr marL="45720" indent="0">
              <a:buNone/>
            </a:pPr>
            <a:endParaRPr lang="en-US" dirty="0" smtClean="0"/>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1348854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381000"/>
            <a:ext cx="6705600" cy="1371600"/>
          </a:xfrm>
        </p:spPr>
        <p:txBody>
          <a:bodyPr>
            <a:normAutofit fontScale="90000"/>
          </a:bodyPr>
          <a:lstStyle/>
          <a:p>
            <a:r>
              <a:rPr lang="en-US" dirty="0" smtClean="0"/>
              <a:t>A module series for critical thinking + information literacy</a:t>
            </a:r>
            <a:endParaRPr lang="en-US" dirty="0"/>
          </a:p>
        </p:txBody>
      </p:sp>
      <p:sp>
        <p:nvSpPr>
          <p:cNvPr id="2" name="Content Placeholder 1"/>
          <p:cNvSpPr>
            <a:spLocks noGrp="1"/>
          </p:cNvSpPr>
          <p:nvPr>
            <p:ph idx="1"/>
          </p:nvPr>
        </p:nvSpPr>
        <p:spPr>
          <a:xfrm>
            <a:off x="685800" y="2286000"/>
            <a:ext cx="7848600" cy="3352800"/>
          </a:xfrm>
        </p:spPr>
        <p:txBody>
          <a:bodyPr>
            <a:normAutofit/>
          </a:bodyPr>
          <a:lstStyle/>
          <a:p>
            <a:pPr marL="45720" indent="0">
              <a:buNone/>
            </a:pPr>
            <a:endParaRPr lang="en-US" dirty="0" smtClean="0"/>
          </a:p>
          <a:p>
            <a:pPr marL="45720" indent="0">
              <a:buNone/>
            </a:pPr>
            <a:endParaRPr lang="en-US" sz="1100" dirty="0"/>
          </a:p>
          <a:p>
            <a:pPr marL="45720" indent="0" algn="r">
              <a:lnSpc>
                <a:spcPct val="150000"/>
              </a:lnSpc>
              <a:buNone/>
            </a:pPr>
            <a:r>
              <a:rPr lang="en-US" dirty="0" smtClean="0"/>
              <a:t>The </a:t>
            </a:r>
            <a:r>
              <a:rPr lang="en-US" dirty="0">
                <a:solidFill>
                  <a:srgbClr val="0070C0"/>
                </a:solidFill>
              </a:rPr>
              <a:t>Critical Thinking &amp; Information Literacy Module Series </a:t>
            </a:r>
            <a:r>
              <a:rPr lang="en-US" dirty="0"/>
              <a:t>is a series of three modules focused on fostering critical thinking and information literacy skills through the breakdown of information found within the commonly-used resources of </a:t>
            </a:r>
            <a:r>
              <a:rPr lang="en-US" dirty="0">
                <a:solidFill>
                  <a:srgbClr val="0070C0"/>
                </a:solidFill>
              </a:rPr>
              <a:t>Wikipedia</a:t>
            </a:r>
            <a:r>
              <a:rPr lang="en-US" dirty="0"/>
              <a:t>,</a:t>
            </a:r>
            <a:r>
              <a:rPr lang="en-US" dirty="0">
                <a:solidFill>
                  <a:srgbClr val="0070C0"/>
                </a:solidFill>
              </a:rPr>
              <a:t> Google</a:t>
            </a:r>
            <a:r>
              <a:rPr lang="en-US" dirty="0"/>
              <a:t>, and </a:t>
            </a:r>
            <a:r>
              <a:rPr lang="en-US" dirty="0">
                <a:solidFill>
                  <a:srgbClr val="0070C0"/>
                </a:solidFill>
              </a:rPr>
              <a:t>scholarly journal articles</a:t>
            </a:r>
            <a:r>
              <a:rPr lang="en-US" dirty="0"/>
              <a:t>. </a:t>
            </a:r>
          </a:p>
          <a:p>
            <a:pPr marL="45720" indent="0">
              <a:buNone/>
            </a:pPr>
            <a:endParaRPr lang="en-US" dirty="0"/>
          </a:p>
        </p:txBody>
      </p:sp>
    </p:spTree>
    <p:extLst>
      <p:ext uri="{BB962C8B-B14F-4D97-AF65-F5344CB8AC3E}">
        <p14:creationId xmlns:p14="http://schemas.microsoft.com/office/powerpoint/2010/main" val="1663529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7924800" cy="1371600"/>
          </a:xfrm>
        </p:spPr>
        <p:txBody>
          <a:bodyPr>
            <a:normAutofit/>
          </a:bodyPr>
          <a:lstStyle/>
          <a:p>
            <a:r>
              <a:rPr lang="en-US" dirty="0" smtClean="0"/>
              <a:t>Module series </a:t>
            </a:r>
            <a:br>
              <a:rPr lang="en-US" dirty="0" smtClean="0"/>
            </a:br>
            <a:r>
              <a:rPr lang="en-US" dirty="0" smtClean="0"/>
              <a:t>learning objectives</a:t>
            </a:r>
            <a:endParaRPr lang="en-US" dirty="0"/>
          </a:p>
        </p:txBody>
      </p:sp>
      <p:sp>
        <p:nvSpPr>
          <p:cNvPr id="2" name="Content Placeholder 1"/>
          <p:cNvSpPr>
            <a:spLocks noGrp="1"/>
          </p:cNvSpPr>
          <p:nvPr>
            <p:ph idx="1"/>
          </p:nvPr>
        </p:nvSpPr>
        <p:spPr>
          <a:xfrm>
            <a:off x="457200" y="1752600"/>
            <a:ext cx="8077200" cy="4373563"/>
          </a:xfrm>
        </p:spPr>
        <p:txBody>
          <a:bodyPr>
            <a:normAutofit lnSpcReduction="10000"/>
          </a:bodyPr>
          <a:lstStyle/>
          <a:p>
            <a:pPr marL="45720" indent="0">
              <a:buNone/>
            </a:pPr>
            <a:endParaRPr lang="en-US" dirty="0" smtClean="0"/>
          </a:p>
          <a:p>
            <a:pPr marL="45720" indent="0">
              <a:buNone/>
            </a:pPr>
            <a:r>
              <a:rPr lang="en-US" dirty="0" smtClean="0"/>
              <a:t>Students </a:t>
            </a:r>
            <a:r>
              <a:rPr lang="en-US" dirty="0"/>
              <a:t>will be able to distinguish how information comes to be within these three commonly-used </a:t>
            </a:r>
            <a:r>
              <a:rPr lang="en-US" dirty="0" smtClean="0"/>
              <a:t>resources [</a:t>
            </a:r>
            <a:r>
              <a:rPr lang="en-US" i="1" dirty="0" smtClean="0">
                <a:solidFill>
                  <a:srgbClr val="0070C0"/>
                </a:solidFill>
              </a:rPr>
              <a:t>Information Creation as Process</a:t>
            </a:r>
            <a:r>
              <a:rPr lang="en-US" dirty="0" smtClean="0"/>
              <a:t>]</a:t>
            </a:r>
            <a:endParaRPr lang="en-US" dirty="0"/>
          </a:p>
          <a:p>
            <a:pPr marL="45720" indent="0">
              <a:buNone/>
            </a:pPr>
            <a:endParaRPr lang="en-US" dirty="0"/>
          </a:p>
          <a:p>
            <a:pPr marL="45720" indent="0">
              <a:buNone/>
            </a:pPr>
            <a:endParaRPr lang="en-US" dirty="0"/>
          </a:p>
          <a:p>
            <a:pPr marL="45720" indent="0" algn="r">
              <a:buNone/>
            </a:pPr>
            <a:r>
              <a:rPr lang="en-US" dirty="0">
                <a:solidFill>
                  <a:srgbClr val="0070C0"/>
                </a:solidFill>
              </a:rPr>
              <a:t>Explain the need </a:t>
            </a:r>
            <a:r>
              <a:rPr lang="en-US" dirty="0"/>
              <a:t>for information evaluation</a:t>
            </a:r>
          </a:p>
          <a:p>
            <a:pPr marL="45720" indent="0">
              <a:buNone/>
            </a:pPr>
            <a:endParaRPr lang="en-US" dirty="0"/>
          </a:p>
          <a:p>
            <a:pPr marL="45720" indent="0">
              <a:buNone/>
            </a:pPr>
            <a:endParaRPr lang="en-US" dirty="0"/>
          </a:p>
          <a:p>
            <a:pPr marL="45720"/>
            <a:r>
              <a:rPr lang="en-US" dirty="0"/>
              <a:t>More thoroughly critically reflect on the similarities and differences between information that is disseminated in various formats [</a:t>
            </a:r>
            <a:r>
              <a:rPr lang="en-US" i="1" dirty="0">
                <a:solidFill>
                  <a:srgbClr val="0070C0"/>
                </a:solidFill>
              </a:rPr>
              <a:t>Information Creation as Process</a:t>
            </a:r>
            <a:r>
              <a:rPr lang="en-US" dirty="0"/>
              <a:t>]</a:t>
            </a:r>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13101893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5791200" cy="1218882"/>
          </a:xfrm>
        </p:spPr>
        <p:txBody>
          <a:bodyPr/>
          <a:lstStyle/>
          <a:p>
            <a:r>
              <a:rPr lang="en-US" dirty="0"/>
              <a:t>W</a:t>
            </a:r>
            <a:r>
              <a:rPr lang="en-US" dirty="0" smtClean="0"/>
              <a:t>ikipedia</a:t>
            </a:r>
            <a:endParaRPr lang="en-US" dirty="0"/>
          </a:p>
        </p:txBody>
      </p:sp>
      <p:sp>
        <p:nvSpPr>
          <p:cNvPr id="2" name="Content Placeholder 1"/>
          <p:cNvSpPr>
            <a:spLocks noGrp="1"/>
          </p:cNvSpPr>
          <p:nvPr>
            <p:ph idx="1"/>
          </p:nvPr>
        </p:nvSpPr>
        <p:spPr>
          <a:xfrm>
            <a:off x="457200" y="1752600"/>
            <a:ext cx="8001000" cy="4373563"/>
          </a:xfrm>
        </p:spPr>
        <p:txBody>
          <a:bodyPr>
            <a:normAutofit/>
          </a:bodyPr>
          <a:lstStyle/>
          <a:p>
            <a:pPr marL="45720" indent="0">
              <a:buNone/>
            </a:pPr>
            <a:endParaRPr lang="en-US" dirty="0" smtClean="0">
              <a:solidFill>
                <a:srgbClr val="0070C0"/>
              </a:solidFill>
            </a:endParaRPr>
          </a:p>
          <a:p>
            <a:pPr marL="45720" indent="0">
              <a:buNone/>
            </a:pPr>
            <a:r>
              <a:rPr lang="en-US" dirty="0" smtClean="0">
                <a:solidFill>
                  <a:srgbClr val="0070C0"/>
                </a:solidFill>
              </a:rPr>
              <a:t>Information</a:t>
            </a:r>
            <a:r>
              <a:rPr lang="en-US" dirty="0"/>
              <a:t>. Wikipedia has a lot of it. What kind of information is it, exactly?</a:t>
            </a:r>
          </a:p>
          <a:p>
            <a:pPr marL="45720" indent="0">
              <a:buNone/>
            </a:pPr>
            <a:endParaRPr lang="en-US" sz="1600" dirty="0"/>
          </a:p>
          <a:p>
            <a:pPr marL="45720" indent="0">
              <a:buNone/>
            </a:pPr>
            <a:endParaRPr lang="en-US" dirty="0"/>
          </a:p>
          <a:p>
            <a:pPr marL="45720" indent="0" algn="r">
              <a:buNone/>
            </a:pPr>
            <a:r>
              <a:rPr lang="en-US" dirty="0">
                <a:solidFill>
                  <a:srgbClr val="0070C0"/>
                </a:solidFill>
              </a:rPr>
              <a:t>Credibility</a:t>
            </a:r>
            <a:r>
              <a:rPr lang="en-US" dirty="0"/>
              <a:t>. Wikipedia has many users that contribute information to a Wikipedia article. Where do they get that information, and is it reliable?</a:t>
            </a:r>
          </a:p>
          <a:p>
            <a:pPr marL="45720" indent="0">
              <a:buNone/>
            </a:pPr>
            <a:endParaRPr lang="en-US" sz="1600" dirty="0"/>
          </a:p>
          <a:p>
            <a:pPr marL="45720" indent="0">
              <a:buNone/>
            </a:pPr>
            <a:endParaRPr lang="en-US" dirty="0"/>
          </a:p>
          <a:p>
            <a:pPr marL="45720" indent="0">
              <a:buNone/>
            </a:pPr>
            <a:r>
              <a:rPr lang="en-US" dirty="0">
                <a:solidFill>
                  <a:srgbClr val="0070C0"/>
                </a:solidFill>
              </a:rPr>
              <a:t>Purpose</a:t>
            </a:r>
            <a:r>
              <a:rPr lang="en-US" dirty="0"/>
              <a:t> &amp; </a:t>
            </a:r>
            <a:r>
              <a:rPr lang="en-US" dirty="0">
                <a:solidFill>
                  <a:srgbClr val="0070C0"/>
                </a:solidFill>
              </a:rPr>
              <a:t>Point(s) of View</a:t>
            </a:r>
            <a:r>
              <a:rPr lang="en-US" dirty="0"/>
              <a:t>. </a:t>
            </a:r>
            <a:r>
              <a:rPr lang="en-US" dirty="0" smtClean="0"/>
              <a:t>Information has an agenda</a:t>
            </a:r>
            <a:r>
              <a:rPr lang="en-US" dirty="0"/>
              <a:t>, whether it is to create a neutral reflection on a topic or promote a certain perspective.</a:t>
            </a:r>
          </a:p>
          <a:p>
            <a:pPr marL="45720" indent="0">
              <a:buNone/>
            </a:pPr>
            <a:endParaRPr lang="en-US" dirty="0"/>
          </a:p>
        </p:txBody>
      </p:sp>
    </p:spTree>
    <p:extLst>
      <p:ext uri="{BB962C8B-B14F-4D97-AF65-F5344CB8AC3E}">
        <p14:creationId xmlns:p14="http://schemas.microsoft.com/office/powerpoint/2010/main" val="3012778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G</a:t>
            </a:r>
            <a:r>
              <a:rPr lang="en-US" dirty="0" smtClean="0"/>
              <a:t>oogle</a:t>
            </a:r>
            <a:endParaRPr lang="en-US" dirty="0"/>
          </a:p>
        </p:txBody>
      </p:sp>
      <p:sp>
        <p:nvSpPr>
          <p:cNvPr id="2" name="Content Placeholder 1"/>
          <p:cNvSpPr>
            <a:spLocks noGrp="1"/>
          </p:cNvSpPr>
          <p:nvPr>
            <p:ph idx="1"/>
          </p:nvPr>
        </p:nvSpPr>
        <p:spPr>
          <a:xfrm>
            <a:off x="457200" y="1905000"/>
            <a:ext cx="7848600" cy="4221163"/>
          </a:xfrm>
        </p:spPr>
        <p:txBody>
          <a:bodyPr/>
          <a:lstStyle/>
          <a:p>
            <a:pPr marL="45720" indent="0">
              <a:buNone/>
            </a:pPr>
            <a:r>
              <a:rPr lang="en-US" dirty="0">
                <a:solidFill>
                  <a:srgbClr val="0070C0"/>
                </a:solidFill>
              </a:rPr>
              <a:t>Information</a:t>
            </a:r>
            <a:r>
              <a:rPr lang="en-US" dirty="0"/>
              <a:t>. Google is a database that compiles numerous things on the </a:t>
            </a:r>
            <a:r>
              <a:rPr lang="en-US" dirty="0" smtClean="0"/>
              <a:t>web.</a:t>
            </a:r>
            <a:endParaRPr lang="en-US" dirty="0"/>
          </a:p>
          <a:p>
            <a:pPr marL="45720" indent="0">
              <a:buNone/>
            </a:pPr>
            <a:endParaRPr lang="en-US" dirty="0"/>
          </a:p>
          <a:p>
            <a:pPr marL="45720" indent="0">
              <a:buNone/>
            </a:pPr>
            <a:endParaRPr lang="en-US" dirty="0"/>
          </a:p>
          <a:p>
            <a:pPr marL="45720" indent="0" algn="r">
              <a:buNone/>
            </a:pPr>
            <a:r>
              <a:rPr lang="en-US" dirty="0">
                <a:solidFill>
                  <a:srgbClr val="0070C0"/>
                </a:solidFill>
              </a:rPr>
              <a:t>Assumptions</a:t>
            </a:r>
            <a:r>
              <a:rPr lang="en-US" dirty="0"/>
              <a:t>. Google indexes links to a variety of </a:t>
            </a:r>
            <a:r>
              <a:rPr lang="en-US" dirty="0" smtClean="0"/>
              <a:t>sources.</a:t>
            </a:r>
            <a:endParaRPr lang="en-US" dirty="0"/>
          </a:p>
          <a:p>
            <a:pPr marL="45720" indent="0">
              <a:buNone/>
            </a:pPr>
            <a:endParaRPr lang="en-US" dirty="0"/>
          </a:p>
          <a:p>
            <a:pPr marL="45720" indent="0">
              <a:buNone/>
            </a:pPr>
            <a:endParaRPr lang="en-US" dirty="0"/>
          </a:p>
          <a:p>
            <a:pPr marL="45720" indent="0">
              <a:buNone/>
            </a:pPr>
            <a:r>
              <a:rPr lang="en-US" dirty="0">
                <a:solidFill>
                  <a:srgbClr val="0070C0"/>
                </a:solidFill>
              </a:rPr>
              <a:t>Evaluation</a:t>
            </a:r>
            <a:r>
              <a:rPr lang="en-US" dirty="0"/>
              <a:t>. How to evaluate resources from a Google search &amp; when it's appropriate to use Google for your </a:t>
            </a:r>
            <a:r>
              <a:rPr lang="en-US" dirty="0" smtClean="0"/>
              <a:t>research.</a:t>
            </a:r>
            <a:endParaRPr lang="en-US" dirty="0"/>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27700038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Scholarly journal articles</a:t>
            </a:r>
            <a:endParaRPr lang="en-US" dirty="0"/>
          </a:p>
        </p:txBody>
      </p:sp>
      <p:sp>
        <p:nvSpPr>
          <p:cNvPr id="2" name="Content Placeholder 1"/>
          <p:cNvSpPr>
            <a:spLocks noGrp="1"/>
          </p:cNvSpPr>
          <p:nvPr>
            <p:ph idx="1"/>
          </p:nvPr>
        </p:nvSpPr>
        <p:spPr>
          <a:xfrm>
            <a:off x="457200" y="1828800"/>
            <a:ext cx="7848600" cy="4373563"/>
          </a:xfrm>
        </p:spPr>
        <p:txBody>
          <a:bodyPr/>
          <a:lstStyle/>
          <a:p>
            <a:pPr marL="45720" indent="0">
              <a:buNone/>
            </a:pPr>
            <a:endParaRPr lang="en-US" dirty="0" smtClean="0"/>
          </a:p>
          <a:p>
            <a:pPr marL="45720" indent="0">
              <a:buNone/>
            </a:pPr>
            <a:r>
              <a:rPr lang="en-US" dirty="0" smtClean="0">
                <a:solidFill>
                  <a:srgbClr val="0070C0"/>
                </a:solidFill>
              </a:rPr>
              <a:t>Format </a:t>
            </a:r>
            <a:r>
              <a:rPr lang="en-US" dirty="0">
                <a:solidFill>
                  <a:srgbClr val="0070C0"/>
                </a:solidFill>
              </a:rPr>
              <a:t>as a </a:t>
            </a:r>
            <a:r>
              <a:rPr lang="en-US" dirty="0" smtClean="0">
                <a:solidFill>
                  <a:srgbClr val="0070C0"/>
                </a:solidFill>
              </a:rPr>
              <a:t>Process </a:t>
            </a:r>
            <a:r>
              <a:rPr lang="en-US" dirty="0" smtClean="0"/>
              <a:t>| </a:t>
            </a:r>
            <a:r>
              <a:rPr lang="en-US" dirty="0">
                <a:solidFill>
                  <a:srgbClr val="0070C0"/>
                </a:solidFill>
              </a:rPr>
              <a:t>Peer Review</a:t>
            </a:r>
            <a:r>
              <a:rPr lang="en-US" dirty="0"/>
              <a:t>. What makes an article "</a:t>
            </a:r>
            <a:r>
              <a:rPr lang="en-US" dirty="0" smtClean="0"/>
              <a:t>scholarly.”</a:t>
            </a:r>
            <a:endParaRPr lang="en-US" dirty="0"/>
          </a:p>
          <a:p>
            <a:pPr marL="45720" indent="0">
              <a:buNone/>
            </a:pPr>
            <a:endParaRPr lang="en-US" dirty="0" smtClean="0"/>
          </a:p>
          <a:p>
            <a:pPr marL="45720" indent="0">
              <a:buNone/>
            </a:pPr>
            <a:endParaRPr lang="en-US" dirty="0"/>
          </a:p>
          <a:p>
            <a:pPr marL="45720" indent="0" algn="r">
              <a:buNone/>
            </a:pPr>
            <a:r>
              <a:rPr lang="en-US" dirty="0">
                <a:solidFill>
                  <a:srgbClr val="0070C0"/>
                </a:solidFill>
              </a:rPr>
              <a:t>Information. </a:t>
            </a:r>
            <a:r>
              <a:rPr lang="en-US" dirty="0"/>
              <a:t>The layout of a scholarly journal </a:t>
            </a:r>
            <a:r>
              <a:rPr lang="en-US" dirty="0" smtClean="0"/>
              <a:t>article.</a:t>
            </a:r>
            <a:endParaRPr lang="en-US" dirty="0"/>
          </a:p>
          <a:p>
            <a:pPr marL="45720" indent="0">
              <a:buNone/>
            </a:pPr>
            <a:endParaRPr lang="en-US" dirty="0" smtClean="0"/>
          </a:p>
          <a:p>
            <a:pPr marL="45720" indent="0">
              <a:buNone/>
            </a:pPr>
            <a:endParaRPr lang="en-US" dirty="0"/>
          </a:p>
          <a:p>
            <a:pPr marL="45720" indent="0">
              <a:buNone/>
            </a:pPr>
            <a:r>
              <a:rPr lang="en-US" dirty="0">
                <a:solidFill>
                  <a:srgbClr val="0070C0"/>
                </a:solidFill>
              </a:rPr>
              <a:t>Evaluation</a:t>
            </a:r>
            <a:r>
              <a:rPr lang="en-US" dirty="0"/>
              <a:t>. How points 1 and 2 help inform your critical evaluation of an </a:t>
            </a:r>
            <a:r>
              <a:rPr lang="en-US" dirty="0" smtClean="0"/>
              <a:t>article.</a:t>
            </a:r>
            <a:endParaRPr lang="en-US" dirty="0"/>
          </a:p>
          <a:p>
            <a:pPr marL="45720" indent="0">
              <a:buNone/>
            </a:pPr>
            <a:endParaRPr lang="en-US" dirty="0"/>
          </a:p>
        </p:txBody>
      </p:sp>
    </p:spTree>
    <p:extLst>
      <p:ext uri="{BB962C8B-B14F-4D97-AF65-F5344CB8AC3E}">
        <p14:creationId xmlns:p14="http://schemas.microsoft.com/office/powerpoint/2010/main" val="3333132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239000" cy="1371600"/>
          </a:xfrm>
        </p:spPr>
        <p:txBody>
          <a:bodyPr>
            <a:normAutofit/>
          </a:bodyPr>
          <a:lstStyle/>
          <a:p>
            <a:r>
              <a:rPr lang="en-US" sz="3200" dirty="0" smtClean="0"/>
              <a:t>What we’ll cover today</a:t>
            </a:r>
            <a:endParaRPr lang="en-US" sz="3200" dirty="0"/>
          </a:p>
        </p:txBody>
      </p:sp>
      <p:sp>
        <p:nvSpPr>
          <p:cNvPr id="3" name="Content Placeholder 2"/>
          <p:cNvSpPr>
            <a:spLocks noGrp="1"/>
          </p:cNvSpPr>
          <p:nvPr>
            <p:ph idx="1"/>
          </p:nvPr>
        </p:nvSpPr>
        <p:spPr/>
        <p:txBody>
          <a:bodyPr/>
          <a:lstStyle/>
          <a:p>
            <a:pPr marL="342900" indent="-342900">
              <a:buFont typeface="Wingdings" panose="05000000000000000000" pitchFamily="2" charset="2"/>
              <a:buChar char="Ø"/>
            </a:pPr>
            <a:endParaRPr lang="en-US" dirty="0" smtClean="0"/>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t>Why is </a:t>
            </a:r>
            <a:r>
              <a:rPr lang="en-US" dirty="0" smtClean="0">
                <a:solidFill>
                  <a:srgbClr val="0070C0"/>
                </a:solidFill>
              </a:rPr>
              <a:t>information literacy </a:t>
            </a:r>
            <a:r>
              <a:rPr lang="en-US" dirty="0" smtClean="0"/>
              <a:t>important for today’s learners?</a:t>
            </a:r>
          </a:p>
          <a:p>
            <a:pPr marL="342900" indent="-342900">
              <a:buFont typeface="Wingdings" panose="05000000000000000000" pitchFamily="2" charset="2"/>
              <a:buChar char="Ø"/>
            </a:pPr>
            <a:endParaRPr lang="en-US" dirty="0" smtClean="0"/>
          </a:p>
          <a:p>
            <a:pPr marL="342900" indent="-342900">
              <a:buFont typeface="Wingdings" panose="05000000000000000000" pitchFamily="2" charset="2"/>
              <a:buChar char="Ø"/>
            </a:pPr>
            <a:r>
              <a:rPr lang="en-US" dirty="0" smtClean="0">
                <a:solidFill>
                  <a:srgbClr val="0070C0"/>
                </a:solidFill>
              </a:rPr>
              <a:t>Critical Thinking </a:t>
            </a:r>
            <a:r>
              <a:rPr lang="en-US" dirty="0" smtClean="0"/>
              <a:t>at the University of Louisville</a:t>
            </a:r>
          </a:p>
          <a:p>
            <a:endParaRPr lang="en-US" dirty="0" smtClean="0"/>
          </a:p>
          <a:p>
            <a:pPr marL="342900" indent="-342900">
              <a:buFont typeface="Wingdings" panose="05000000000000000000" pitchFamily="2" charset="2"/>
              <a:buChar char="Ø"/>
            </a:pPr>
            <a:r>
              <a:rPr lang="en-US" dirty="0" smtClean="0"/>
              <a:t>Partnership </a:t>
            </a:r>
            <a:r>
              <a:rPr lang="en-US" dirty="0" smtClean="0">
                <a:sym typeface="Wingdings" panose="05000000000000000000" pitchFamily="2" charset="2"/>
              </a:rPr>
              <a:t> Product  Considerations </a:t>
            </a:r>
            <a:endParaRPr lang="en-US" dirty="0" smtClean="0"/>
          </a:p>
        </p:txBody>
      </p:sp>
    </p:spTree>
    <p:extLst>
      <p:ext uri="{BB962C8B-B14F-4D97-AF65-F5344CB8AC3E}">
        <p14:creationId xmlns:p14="http://schemas.microsoft.com/office/powerpoint/2010/main" val="29061918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914400"/>
          </a:xfrm>
        </p:spPr>
        <p:txBody>
          <a:bodyPr/>
          <a:lstStyle/>
          <a:p>
            <a:r>
              <a:rPr lang="en-US" dirty="0" smtClean="0"/>
              <a:t>Assessment Logistics</a:t>
            </a:r>
            <a:endParaRPr lang="en-US" dirty="0"/>
          </a:p>
        </p:txBody>
      </p:sp>
      <p:sp>
        <p:nvSpPr>
          <p:cNvPr id="3" name="Content Placeholder 2"/>
          <p:cNvSpPr>
            <a:spLocks noGrp="1"/>
          </p:cNvSpPr>
          <p:nvPr>
            <p:ph idx="1"/>
          </p:nvPr>
        </p:nvSpPr>
        <p:spPr/>
        <p:txBody>
          <a:bodyPr>
            <a:normAutofit fontScale="92500" lnSpcReduction="10000"/>
          </a:bodyPr>
          <a:lstStyle/>
          <a:p>
            <a:pPr algn="r"/>
            <a:r>
              <a:rPr lang="en-US" i="1" dirty="0" smtClean="0">
                <a:solidFill>
                  <a:srgbClr val="0070C0"/>
                </a:solidFill>
              </a:rPr>
              <a:t>Assessment </a:t>
            </a:r>
          </a:p>
          <a:p>
            <a:pPr algn="r"/>
            <a:endParaRPr lang="en-US" sz="1200" i="1" dirty="0" smtClean="0"/>
          </a:p>
          <a:p>
            <a:pPr marL="457200" indent="-457200" algn="r">
              <a:buFont typeface="Wingdings" panose="05000000000000000000" pitchFamily="2" charset="2"/>
              <a:buChar char="Ø"/>
            </a:pPr>
            <a:r>
              <a:rPr lang="en-US" dirty="0" smtClean="0"/>
              <a:t>Automatically graded exercises</a:t>
            </a:r>
          </a:p>
          <a:p>
            <a:pPr marL="457200" indent="-457200" algn="r">
              <a:buFont typeface="Wingdings" panose="05000000000000000000" pitchFamily="2" charset="2"/>
              <a:buChar char="Ø"/>
            </a:pPr>
            <a:r>
              <a:rPr lang="en-US" dirty="0" smtClean="0"/>
              <a:t>Feedback – biggest learning point &amp; comments on modules </a:t>
            </a:r>
          </a:p>
          <a:p>
            <a:endParaRPr lang="en-US" dirty="0" smtClean="0"/>
          </a:p>
          <a:p>
            <a:r>
              <a:rPr lang="en-US" i="1" dirty="0" smtClean="0">
                <a:solidFill>
                  <a:srgbClr val="0070C0"/>
                </a:solidFill>
              </a:rPr>
              <a:t>Considerations</a:t>
            </a:r>
          </a:p>
          <a:p>
            <a:endParaRPr lang="en-US" sz="1100" i="1" dirty="0" smtClean="0"/>
          </a:p>
          <a:p>
            <a:pPr marL="342900" indent="-342900">
              <a:buFont typeface="Wingdings" panose="05000000000000000000" pitchFamily="2" charset="2"/>
              <a:buChar char="Ø"/>
            </a:pPr>
            <a:r>
              <a:rPr lang="en-US" dirty="0" smtClean="0"/>
              <a:t>Truly assessing critical thinking through online multiple choice ?s</a:t>
            </a:r>
          </a:p>
          <a:p>
            <a:pPr marL="342900" indent="-342900">
              <a:buFont typeface="Wingdings" panose="05000000000000000000" pitchFamily="2" charset="2"/>
              <a:buChar char="Ø"/>
            </a:pPr>
            <a:r>
              <a:rPr lang="en-US" dirty="0" smtClean="0"/>
              <a:t>Keeping track + meaningful feedback – how? </a:t>
            </a:r>
          </a:p>
          <a:p>
            <a:pPr marL="342900" indent="-342900">
              <a:buFont typeface="Wingdings" panose="05000000000000000000" pitchFamily="2" charset="2"/>
              <a:buChar char="Ø"/>
            </a:pPr>
            <a:r>
              <a:rPr lang="en-US" dirty="0"/>
              <a:t>Ensuring grades </a:t>
            </a:r>
            <a:r>
              <a:rPr lang="en-US" dirty="0">
                <a:sym typeface="Wingdings" panose="05000000000000000000" pitchFamily="2" charset="2"/>
              </a:rPr>
              <a:t> </a:t>
            </a:r>
            <a:r>
              <a:rPr lang="en-US" dirty="0" smtClean="0">
                <a:sym typeface="Wingdings" panose="05000000000000000000" pitchFamily="2" charset="2"/>
              </a:rPr>
              <a:t>gradebook</a:t>
            </a:r>
            <a:endParaRPr lang="en-US" dirty="0" smtClean="0"/>
          </a:p>
          <a:p>
            <a:pPr marL="342900" indent="-342900">
              <a:buFont typeface="Wingdings" panose="05000000000000000000" pitchFamily="2" charset="2"/>
              <a:buChar char="Ø"/>
            </a:pPr>
            <a:r>
              <a:rPr lang="en-US" dirty="0" smtClean="0"/>
              <a:t>Overall software &amp; browser considerations | e.g. Score Receipts – not available through IE </a:t>
            </a:r>
          </a:p>
        </p:txBody>
      </p:sp>
    </p:spTree>
    <p:extLst>
      <p:ext uri="{BB962C8B-B14F-4D97-AF65-F5344CB8AC3E}">
        <p14:creationId xmlns:p14="http://schemas.microsoft.com/office/powerpoint/2010/main" val="3311148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400800" cy="1371600"/>
          </a:xfrm>
        </p:spPr>
        <p:txBody>
          <a:bodyPr>
            <a:normAutofit/>
          </a:bodyPr>
          <a:lstStyle/>
          <a:p>
            <a:r>
              <a:rPr lang="en-US" sz="3200" dirty="0" smtClean="0"/>
              <a:t>Collaboration Logistics &amp; Future Developments</a:t>
            </a:r>
            <a:endParaRPr lang="en-US" sz="3200" dirty="0"/>
          </a:p>
        </p:txBody>
      </p:sp>
      <p:sp>
        <p:nvSpPr>
          <p:cNvPr id="3" name="Content Placeholder 2"/>
          <p:cNvSpPr>
            <a:spLocks noGrp="1"/>
          </p:cNvSpPr>
          <p:nvPr>
            <p:ph idx="1"/>
          </p:nvPr>
        </p:nvSpPr>
        <p:spPr>
          <a:xfrm>
            <a:off x="457200" y="1752600"/>
            <a:ext cx="8077200" cy="4724400"/>
          </a:xfrm>
        </p:spPr>
        <p:txBody>
          <a:bodyPr>
            <a:normAutofit fontScale="85000" lnSpcReduction="20000"/>
          </a:bodyPr>
          <a:lstStyle/>
          <a:p>
            <a:endParaRPr lang="en-US" sz="1300" dirty="0" smtClean="0"/>
          </a:p>
          <a:p>
            <a:pPr marL="342900" indent="-342900">
              <a:buFont typeface="Wingdings" panose="05000000000000000000" pitchFamily="2" charset="2"/>
              <a:buChar char="Ø"/>
            </a:pPr>
            <a:r>
              <a:rPr lang="en-US" dirty="0" smtClean="0"/>
              <a:t>Collaboration on the rise</a:t>
            </a:r>
            <a:endParaRPr lang="en-US" sz="1400" dirty="0" smtClean="0"/>
          </a:p>
          <a:p>
            <a:pPr marL="342900" indent="-342900">
              <a:buFont typeface="Wingdings" panose="05000000000000000000" pitchFamily="2" charset="2"/>
              <a:buChar char="Ø"/>
            </a:pPr>
            <a:r>
              <a:rPr lang="en-US" dirty="0" smtClean="0"/>
              <a:t>Increase in modules at </a:t>
            </a:r>
            <a:r>
              <a:rPr lang="en-US" dirty="0" err="1" smtClean="0"/>
              <a:t>UofL</a:t>
            </a:r>
            <a:r>
              <a:rPr lang="en-US" dirty="0" smtClean="0"/>
              <a:t> </a:t>
            </a:r>
          </a:p>
          <a:p>
            <a:pPr marL="342900" indent="-342900">
              <a:buFont typeface="Wingdings" panose="05000000000000000000" pitchFamily="2" charset="2"/>
              <a:buChar char="Ø"/>
            </a:pPr>
            <a:r>
              <a:rPr lang="en-US" dirty="0"/>
              <a:t>Sustainability Considerations </a:t>
            </a:r>
          </a:p>
          <a:p>
            <a:pPr marL="342900" indent="-342900">
              <a:buFont typeface="Wingdings" panose="05000000000000000000" pitchFamily="2" charset="2"/>
              <a:buChar char="Ø"/>
            </a:pPr>
            <a:endParaRPr lang="en-US" sz="1000" dirty="0"/>
          </a:p>
          <a:p>
            <a:pPr marL="800100" lvl="1" indent="-342900">
              <a:lnSpc>
                <a:spcPct val="134000"/>
              </a:lnSpc>
              <a:buFont typeface="Wingdings" panose="05000000000000000000" pitchFamily="2" charset="2"/>
              <a:buChar char="Ø"/>
            </a:pPr>
            <a:r>
              <a:rPr lang="en-US" dirty="0"/>
              <a:t>Can maximizing your outreach be a bad thing?</a:t>
            </a:r>
          </a:p>
          <a:p>
            <a:pPr marL="800100" lvl="1" indent="-342900">
              <a:lnSpc>
                <a:spcPct val="134000"/>
              </a:lnSpc>
              <a:buFont typeface="Wingdings" panose="05000000000000000000" pitchFamily="2" charset="2"/>
              <a:buChar char="Ø"/>
            </a:pPr>
            <a:r>
              <a:rPr lang="en-US" dirty="0"/>
              <a:t>Technology support </a:t>
            </a:r>
          </a:p>
          <a:p>
            <a:pPr marL="800100" lvl="1" indent="-342900">
              <a:lnSpc>
                <a:spcPct val="134000"/>
              </a:lnSpc>
              <a:buFont typeface="Wingdings" panose="05000000000000000000" pitchFamily="2" charset="2"/>
              <a:buChar char="Ø"/>
            </a:pPr>
            <a:r>
              <a:rPr lang="en-US" dirty="0"/>
              <a:t>Time to… Create | Embed | Update | Revise</a:t>
            </a:r>
          </a:p>
          <a:p>
            <a:pPr marL="800100" lvl="1" indent="-342900">
              <a:lnSpc>
                <a:spcPct val="134000"/>
              </a:lnSpc>
              <a:buFont typeface="Wingdings" panose="05000000000000000000" pitchFamily="2" charset="2"/>
              <a:buChar char="Ø"/>
            </a:pPr>
            <a:r>
              <a:rPr lang="en-US" dirty="0"/>
              <a:t>Assessment </a:t>
            </a:r>
          </a:p>
          <a:p>
            <a:pPr marL="800100" lvl="1" indent="-342900">
              <a:lnSpc>
                <a:spcPct val="134000"/>
              </a:lnSpc>
              <a:buFont typeface="Wingdings" panose="05000000000000000000" pitchFamily="2" charset="2"/>
              <a:buChar char="Ø"/>
            </a:pPr>
            <a:r>
              <a:rPr lang="en-US" dirty="0"/>
              <a:t>Aligning goals</a:t>
            </a:r>
          </a:p>
          <a:p>
            <a:pPr marL="800100" lvl="1" indent="-342900">
              <a:lnSpc>
                <a:spcPct val="134000"/>
              </a:lnSpc>
              <a:buFont typeface="Wingdings" panose="05000000000000000000" pitchFamily="2" charset="2"/>
              <a:buChar char="Ø"/>
            </a:pPr>
            <a:r>
              <a:rPr lang="en-US" dirty="0"/>
              <a:t>Module updates &amp; revisions</a:t>
            </a:r>
          </a:p>
          <a:p>
            <a:pPr marL="800100" lvl="1" indent="-342900">
              <a:lnSpc>
                <a:spcPct val="134000"/>
              </a:lnSpc>
              <a:buFont typeface="Wingdings" panose="05000000000000000000" pitchFamily="2" charset="2"/>
              <a:buChar char="Ø"/>
            </a:pPr>
            <a:r>
              <a:rPr lang="en-US" dirty="0"/>
              <a:t>Communication</a:t>
            </a:r>
          </a:p>
          <a:p>
            <a:pPr lvl="1" indent="0">
              <a:buNone/>
            </a:pPr>
            <a:endParaRPr lang="en-US" sz="1900" dirty="0"/>
          </a:p>
          <a:p>
            <a:pPr marL="342900" indent="-342900">
              <a:buFont typeface="Wingdings" panose="05000000000000000000" pitchFamily="2" charset="2"/>
              <a:buChar char="Ø"/>
            </a:pPr>
            <a:r>
              <a:rPr lang="en-US" dirty="0"/>
              <a:t>Research Assistance &amp; Instruction’s Online Learning Team </a:t>
            </a:r>
          </a:p>
          <a:p>
            <a:endParaRPr lang="en-US" dirty="0"/>
          </a:p>
          <a:p>
            <a:pPr marL="342900" indent="-342900">
              <a:buFont typeface="Wingdings" panose="05000000000000000000" pitchFamily="2" charset="2"/>
              <a:buChar char="Ø"/>
            </a:pPr>
            <a:endParaRPr lang="en-US" sz="500" dirty="0"/>
          </a:p>
          <a:p>
            <a:pPr marL="342900" indent="-342900">
              <a:buFont typeface="Wingdings" panose="05000000000000000000" pitchFamily="2" charset="2"/>
              <a:buChar char="Ø"/>
            </a:pPr>
            <a:endParaRPr lang="en-US" sz="1400" dirty="0" smtClean="0"/>
          </a:p>
          <a:p>
            <a:pPr lvl="1" indent="0">
              <a:buNone/>
            </a:pPr>
            <a:endParaRPr lang="en-US" dirty="0" smtClean="0"/>
          </a:p>
          <a:p>
            <a:pPr marL="800100" lvl="1" indent="-342900">
              <a:buFont typeface="Wingdings" panose="05000000000000000000" pitchFamily="2" charset="2"/>
              <a:buChar char="Ø"/>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8875" y="185375"/>
            <a:ext cx="2295525" cy="199072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57850" y="3412150"/>
            <a:ext cx="2876550" cy="1828800"/>
          </a:xfrm>
          <a:prstGeom prst="rect">
            <a:avLst/>
          </a:prstGeom>
        </p:spPr>
      </p:pic>
    </p:spTree>
    <p:extLst>
      <p:ext uri="{BB962C8B-B14F-4D97-AF65-F5344CB8AC3E}">
        <p14:creationId xmlns:p14="http://schemas.microsoft.com/office/powerpoint/2010/main" val="263277365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2718"/>
            <a:ext cx="5791200" cy="1066482"/>
          </a:xfrm>
        </p:spPr>
        <p:txBody>
          <a:bodyPr>
            <a:normAutofit/>
          </a:bodyPr>
          <a:lstStyle/>
          <a:p>
            <a:r>
              <a:rPr lang="en-US" dirty="0" smtClean="0"/>
              <a:t>The numbers </a:t>
            </a:r>
            <a:endParaRPr lang="en-US" dirty="0"/>
          </a:p>
        </p:txBody>
      </p:sp>
      <p:graphicFrame>
        <p:nvGraphicFramePr>
          <p:cNvPr id="2" name="Table 1"/>
          <p:cNvGraphicFramePr>
            <a:graphicFrameLocks noGrp="1"/>
          </p:cNvGraphicFramePr>
          <p:nvPr>
            <p:extLst/>
          </p:nvPr>
        </p:nvGraphicFramePr>
        <p:xfrm>
          <a:off x="762000" y="1600200"/>
          <a:ext cx="7696197" cy="4648200"/>
        </p:xfrm>
        <a:graphic>
          <a:graphicData uri="http://schemas.openxmlformats.org/drawingml/2006/table">
            <a:tbl>
              <a:tblPr firstRow="1" bandRow="1">
                <a:tableStyleId>{5C22544A-7EE6-4342-B048-85BDC9FD1C3A}</a:tableStyleId>
              </a:tblPr>
              <a:tblGrid>
                <a:gridCol w="1525414"/>
                <a:gridCol w="1525414"/>
                <a:gridCol w="1525414"/>
                <a:gridCol w="1760097"/>
                <a:gridCol w="1359858"/>
              </a:tblGrid>
              <a:tr h="1210583">
                <a:tc>
                  <a:txBody>
                    <a:bodyPr/>
                    <a:lstStyle/>
                    <a:p>
                      <a:pPr algn="ctr"/>
                      <a:r>
                        <a:rPr lang="en-US" sz="1400" dirty="0" smtClean="0">
                          <a:latin typeface="Calibri" panose="020F0502020204030204" pitchFamily="34" charset="0"/>
                        </a:rPr>
                        <a:t>RAI Instruction Statistics – Academic</a:t>
                      </a:r>
                      <a:r>
                        <a:rPr lang="en-US" sz="1400" baseline="0" dirty="0" smtClean="0">
                          <a:latin typeface="Calibri" panose="020F0502020204030204" pitchFamily="34" charset="0"/>
                        </a:rPr>
                        <a:t> Year</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F2F</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Students</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Online Modules</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Students</a:t>
                      </a:r>
                      <a:endParaRPr lang="en-US" sz="1400" dirty="0">
                        <a:latin typeface="Calibri" panose="020F0502020204030204" pitchFamily="34" charset="0"/>
                      </a:endParaRPr>
                    </a:p>
                  </a:txBody>
                  <a:tcPr anchor="ctr"/>
                </a:tc>
              </a:tr>
              <a:tr h="657060">
                <a:tc>
                  <a:txBody>
                    <a:bodyPr/>
                    <a:lstStyle/>
                    <a:p>
                      <a:pPr algn="ctr"/>
                      <a:r>
                        <a:rPr lang="en-US" sz="1400" dirty="0" smtClean="0">
                          <a:latin typeface="Calibri" panose="020F0502020204030204" pitchFamily="34" charset="0"/>
                        </a:rPr>
                        <a:t>2011</a:t>
                      </a:r>
                      <a:r>
                        <a:rPr lang="en-US" sz="1400" baseline="0" dirty="0" smtClean="0">
                          <a:latin typeface="Calibri" panose="020F0502020204030204" pitchFamily="34" charset="0"/>
                        </a:rPr>
                        <a:t> – 2012 </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200</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3,759</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1</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290</a:t>
                      </a:r>
                      <a:endParaRPr lang="en-US" sz="1400" dirty="0">
                        <a:latin typeface="Calibri" panose="020F0502020204030204" pitchFamily="34" charset="0"/>
                      </a:endParaRPr>
                    </a:p>
                  </a:txBody>
                  <a:tcPr anchor="ctr"/>
                </a:tc>
              </a:tr>
              <a:tr h="657060">
                <a:tc>
                  <a:txBody>
                    <a:bodyPr/>
                    <a:lstStyle/>
                    <a:p>
                      <a:pPr algn="ctr"/>
                      <a:r>
                        <a:rPr lang="en-US" sz="1400" dirty="0" smtClean="0">
                          <a:latin typeface="Calibri" panose="020F0502020204030204" pitchFamily="34" charset="0"/>
                        </a:rPr>
                        <a:t>2012 – 2013 </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256</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4,660</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1</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290</a:t>
                      </a:r>
                      <a:endParaRPr lang="en-US" sz="1400" dirty="0">
                        <a:latin typeface="Calibri" panose="020F0502020204030204" pitchFamily="34" charset="0"/>
                      </a:endParaRPr>
                    </a:p>
                  </a:txBody>
                  <a:tcPr anchor="ctr"/>
                </a:tc>
              </a:tr>
              <a:tr h="686926">
                <a:tc>
                  <a:txBody>
                    <a:bodyPr/>
                    <a:lstStyle/>
                    <a:p>
                      <a:pPr algn="ctr"/>
                      <a:r>
                        <a:rPr lang="en-US" sz="1400" dirty="0" smtClean="0">
                          <a:latin typeface="Calibri" panose="020F0502020204030204" pitchFamily="34" charset="0"/>
                        </a:rPr>
                        <a:t>2013 – 2014</a:t>
                      </a:r>
                      <a:r>
                        <a:rPr lang="en-US" sz="1400" baseline="0" dirty="0" smtClean="0">
                          <a:latin typeface="Calibri" panose="020F0502020204030204" pitchFamily="34" charset="0"/>
                        </a:rPr>
                        <a:t> </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255</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5,094</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4</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1,345</a:t>
                      </a:r>
                      <a:endParaRPr lang="en-US" sz="1400" dirty="0">
                        <a:latin typeface="Calibri" panose="020F0502020204030204" pitchFamily="34" charset="0"/>
                      </a:endParaRPr>
                    </a:p>
                  </a:txBody>
                  <a:tcPr anchor="ctr"/>
                </a:tc>
              </a:tr>
              <a:tr h="671993">
                <a:tc>
                  <a:txBody>
                    <a:bodyPr/>
                    <a:lstStyle/>
                    <a:p>
                      <a:pPr algn="ctr"/>
                      <a:r>
                        <a:rPr lang="en-US" sz="1400" dirty="0" smtClean="0">
                          <a:latin typeface="Calibri" panose="020F0502020204030204" pitchFamily="34" charset="0"/>
                        </a:rPr>
                        <a:t>2014 - 2015</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242</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4,391</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4</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1,921</a:t>
                      </a:r>
                      <a:endParaRPr lang="en-US" sz="1400" dirty="0">
                        <a:latin typeface="Calibri" panose="020F0502020204030204" pitchFamily="34" charset="0"/>
                      </a:endParaRPr>
                    </a:p>
                  </a:txBody>
                  <a:tcPr anchor="ctr"/>
                </a:tc>
              </a:tr>
              <a:tr h="764578">
                <a:tc>
                  <a:txBody>
                    <a:bodyPr/>
                    <a:lstStyle/>
                    <a:p>
                      <a:pPr algn="ctr"/>
                      <a:r>
                        <a:rPr lang="en-US" sz="1400" dirty="0" smtClean="0">
                          <a:latin typeface="Calibri" panose="020F0502020204030204" pitchFamily="34" charset="0"/>
                        </a:rPr>
                        <a:t>Fall</a:t>
                      </a:r>
                      <a:r>
                        <a:rPr lang="en-US" sz="1400" baseline="0" dirty="0" smtClean="0">
                          <a:latin typeface="Calibri" panose="020F0502020204030204" pitchFamily="34" charset="0"/>
                        </a:rPr>
                        <a:t> 2015 &amp; In Progress for Spring 2016</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117</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2,019</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11</a:t>
                      </a:r>
                      <a:endParaRPr lang="en-US" sz="1400" dirty="0">
                        <a:latin typeface="Calibri" panose="020F0502020204030204" pitchFamily="34" charset="0"/>
                      </a:endParaRPr>
                    </a:p>
                  </a:txBody>
                  <a:tcPr anchor="ctr"/>
                </a:tc>
                <a:tc>
                  <a:txBody>
                    <a:bodyPr/>
                    <a:lstStyle/>
                    <a:p>
                      <a:pPr algn="ctr"/>
                      <a:r>
                        <a:rPr lang="en-US" sz="1400" dirty="0" smtClean="0">
                          <a:latin typeface="Calibri" panose="020F0502020204030204" pitchFamily="34" charset="0"/>
                        </a:rPr>
                        <a:t>???</a:t>
                      </a:r>
                      <a:endParaRPr lang="en-US" sz="1400" dirty="0">
                        <a:latin typeface="Calibri" panose="020F0502020204030204" pitchFamily="34" charset="0"/>
                      </a:endParaRPr>
                    </a:p>
                  </a:txBody>
                  <a:tcPr anchor="ctr"/>
                </a:tc>
              </a:tr>
            </a:tbl>
          </a:graphicData>
        </a:graphic>
      </p:graphicFrame>
    </p:spTree>
    <p:extLst>
      <p:ext uri="{BB962C8B-B14F-4D97-AF65-F5344CB8AC3E}">
        <p14:creationId xmlns:p14="http://schemas.microsoft.com/office/powerpoint/2010/main" val="43078253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239000" cy="1142682"/>
          </a:xfrm>
        </p:spPr>
        <p:txBody>
          <a:bodyPr>
            <a:normAutofit/>
          </a:bodyPr>
          <a:lstStyle/>
          <a:p>
            <a:r>
              <a:rPr lang="en-US" sz="3200" dirty="0" smtClean="0"/>
              <a:t>Takeaways</a:t>
            </a:r>
            <a:endParaRPr lang="en-US" sz="3200" dirty="0"/>
          </a:p>
        </p:txBody>
      </p:sp>
      <p:sp>
        <p:nvSpPr>
          <p:cNvPr id="3" name="Content Placeholder 2"/>
          <p:cNvSpPr>
            <a:spLocks noGrp="1"/>
          </p:cNvSpPr>
          <p:nvPr>
            <p:ph idx="1"/>
          </p:nvPr>
        </p:nvSpPr>
        <p:spPr>
          <a:xfrm>
            <a:off x="457200" y="1371600"/>
            <a:ext cx="7620000" cy="4754563"/>
          </a:xfrm>
        </p:spPr>
        <p:txBody>
          <a:bodyPr>
            <a:normAutofit/>
          </a:bodyPr>
          <a:lstStyle/>
          <a:p>
            <a:endParaRPr lang="en-US" dirty="0"/>
          </a:p>
          <a:p>
            <a:pPr marL="342900" indent="-342900">
              <a:buFont typeface="Wingdings" panose="05000000000000000000" pitchFamily="2" charset="2"/>
              <a:buChar char="Ø"/>
            </a:pPr>
            <a:r>
              <a:rPr lang="en-US" dirty="0"/>
              <a:t>D</a:t>
            </a:r>
            <a:r>
              <a:rPr lang="en-US" dirty="0" smtClean="0"/>
              <a:t>epartmental surveys &amp; national studies suggest </a:t>
            </a:r>
            <a:r>
              <a:rPr lang="en-US" dirty="0"/>
              <a:t>that a large percentage of </a:t>
            </a:r>
            <a:r>
              <a:rPr lang="en-US" dirty="0">
                <a:solidFill>
                  <a:srgbClr val="0070C0"/>
                </a:solidFill>
              </a:rPr>
              <a:t>students struggle </a:t>
            </a:r>
            <a:r>
              <a:rPr lang="en-US" dirty="0"/>
              <a:t>a great deal </a:t>
            </a:r>
            <a:r>
              <a:rPr lang="en-US" dirty="0">
                <a:solidFill>
                  <a:srgbClr val="0070C0"/>
                </a:solidFill>
              </a:rPr>
              <a:t>with </a:t>
            </a:r>
            <a:r>
              <a:rPr lang="en-US" dirty="0" smtClean="0">
                <a:solidFill>
                  <a:srgbClr val="0070C0"/>
                </a:solidFill>
              </a:rPr>
              <a:t>research</a:t>
            </a:r>
            <a:r>
              <a:rPr lang="en-US" dirty="0" smtClean="0"/>
              <a:t>.</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smtClean="0"/>
          </a:p>
          <a:p>
            <a:pPr marL="342900" indent="-342900" algn="r">
              <a:buFont typeface="Wingdings" panose="05000000000000000000" pitchFamily="2" charset="2"/>
              <a:buChar char="Ø"/>
            </a:pPr>
            <a:r>
              <a:rPr lang="en-US" dirty="0" smtClean="0"/>
              <a:t>The missions of the Research Assistance &amp; Instruction Department, the Delphi Center for Teaching &amp; Learning, and the faculty at the University of Louisville have and can continue to</a:t>
            </a:r>
            <a:r>
              <a:rPr lang="en-US" dirty="0" smtClean="0">
                <a:solidFill>
                  <a:srgbClr val="0070C0"/>
                </a:solidFill>
              </a:rPr>
              <a:t> align goals to address student challenges with critical inquiry</a:t>
            </a:r>
            <a:r>
              <a:rPr lang="en-US" dirty="0" smtClean="0"/>
              <a:t>.</a:t>
            </a:r>
            <a:endParaRPr lang="en-US" dirty="0"/>
          </a:p>
          <a:p>
            <a:pPr marL="342900" indent="-342900" algn="r">
              <a:buFont typeface="Wingdings" panose="05000000000000000000" pitchFamily="2" charset="2"/>
              <a:buChar char="Ø"/>
            </a:pPr>
            <a:endParaRPr lang="en-US" dirty="0" smtClean="0"/>
          </a:p>
          <a:p>
            <a:pPr marL="342900" indent="-342900" algn="r">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t>Partnership </a:t>
            </a:r>
            <a:r>
              <a:rPr lang="en-US" dirty="0" smtClean="0">
                <a:sym typeface="Wingdings" panose="05000000000000000000" pitchFamily="2" charset="2"/>
              </a:rPr>
              <a:t> Product  </a:t>
            </a:r>
            <a:r>
              <a:rPr lang="en-US" dirty="0" smtClean="0">
                <a:solidFill>
                  <a:srgbClr val="0070C0"/>
                </a:solidFill>
                <a:sym typeface="Wingdings" panose="05000000000000000000" pitchFamily="2" charset="2"/>
              </a:rPr>
              <a:t>A learning opportunity for students</a:t>
            </a:r>
            <a:endParaRPr lang="en-US" dirty="0" smtClean="0">
              <a:solidFill>
                <a:srgbClr val="0070C0"/>
              </a:solidFill>
            </a:endParaRPr>
          </a:p>
        </p:txBody>
      </p:sp>
    </p:spTree>
    <p:extLst>
      <p:ext uri="{BB962C8B-B14F-4D97-AF65-F5344CB8AC3E}">
        <p14:creationId xmlns:p14="http://schemas.microsoft.com/office/powerpoint/2010/main" val="29001651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077200" cy="1371600"/>
          </a:xfrm>
        </p:spPr>
        <p:txBody>
          <a:bodyPr/>
          <a:lstStyle/>
          <a:p>
            <a:r>
              <a:rPr lang="en-US" dirty="0" smtClean="0"/>
              <a:t>Contact Info | Questions?</a:t>
            </a:r>
            <a:endParaRPr lang="en-US" dirty="0"/>
          </a:p>
        </p:txBody>
      </p:sp>
      <p:sp>
        <p:nvSpPr>
          <p:cNvPr id="3" name="Content Placeholder 2"/>
          <p:cNvSpPr>
            <a:spLocks noGrp="1"/>
          </p:cNvSpPr>
          <p:nvPr>
            <p:ph idx="1"/>
          </p:nvPr>
        </p:nvSpPr>
        <p:spPr>
          <a:xfrm>
            <a:off x="533400" y="1752600"/>
            <a:ext cx="7620000" cy="4373563"/>
          </a:xfrm>
        </p:spPr>
        <p:txBody>
          <a:bodyPr/>
          <a:lstStyle/>
          <a:p>
            <a:endParaRPr lang="en-US" dirty="0" smtClean="0"/>
          </a:p>
          <a:p>
            <a:endParaRPr lang="en-US" dirty="0"/>
          </a:p>
          <a:p>
            <a:r>
              <a:rPr lang="en-US" dirty="0" smtClean="0"/>
              <a:t>Linda Leake, M. Ed – </a:t>
            </a:r>
          </a:p>
          <a:p>
            <a:r>
              <a:rPr lang="en-US" dirty="0" smtClean="0">
                <a:solidFill>
                  <a:srgbClr val="0070C0"/>
                </a:solidFill>
                <a:hlinkClick r:id="rId3"/>
              </a:rPr>
              <a:t>linda.leake@louisville.edu</a:t>
            </a:r>
            <a:endParaRPr lang="en-US" dirty="0">
              <a:solidFill>
                <a:srgbClr val="0070C0"/>
              </a:solidFill>
            </a:endParaRPr>
          </a:p>
          <a:p>
            <a:r>
              <a:rPr lang="en-US" dirty="0" smtClean="0">
                <a:solidFill>
                  <a:srgbClr val="0070C0"/>
                </a:solidFill>
              </a:rPr>
              <a:t>Phone: 502-852-4332</a:t>
            </a:r>
          </a:p>
          <a:p>
            <a:endParaRPr lang="en-US" dirty="0"/>
          </a:p>
          <a:p>
            <a:r>
              <a:rPr lang="en-US" dirty="0" smtClean="0"/>
              <a:t>Samantha McClellan, MLS – </a:t>
            </a:r>
          </a:p>
          <a:p>
            <a:r>
              <a:rPr lang="en-US" dirty="0" smtClean="0">
                <a:solidFill>
                  <a:srgbClr val="0070C0"/>
                </a:solidFill>
              </a:rPr>
              <a:t>samantha.mcclellan@louisville.edu</a:t>
            </a:r>
            <a:endParaRPr lang="en-US" dirty="0">
              <a:solidFill>
                <a:srgbClr val="0070C0"/>
              </a:solidFill>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86400" y="2438399"/>
            <a:ext cx="2524125" cy="2524125"/>
          </a:xfrm>
          <a:prstGeom prst="rect">
            <a:avLst/>
          </a:prstGeom>
        </p:spPr>
      </p:pic>
    </p:spTree>
    <p:extLst>
      <p:ext uri="{BB962C8B-B14F-4D97-AF65-F5344CB8AC3E}">
        <p14:creationId xmlns:p14="http://schemas.microsoft.com/office/powerpoint/2010/main" val="3288811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153400" cy="1371600"/>
          </a:xfrm>
        </p:spPr>
        <p:txBody>
          <a:bodyPr>
            <a:normAutofit/>
          </a:bodyPr>
          <a:lstStyle/>
          <a:p>
            <a:r>
              <a:rPr lang="en-US" sz="2800" dirty="0" smtClean="0"/>
              <a:t>Survey of </a:t>
            </a:r>
            <a:r>
              <a:rPr lang="en-US" sz="2800" dirty="0" err="1" smtClean="0"/>
              <a:t>UofL</a:t>
            </a:r>
            <a:r>
              <a:rPr lang="en-US" sz="2800" dirty="0" smtClean="0"/>
              <a:t> writing instructors, summer 2012 (n = 25)</a:t>
            </a:r>
            <a:endParaRPr lang="en-US" sz="2800" dirty="0"/>
          </a:p>
        </p:txBody>
      </p:sp>
      <p:sp>
        <p:nvSpPr>
          <p:cNvPr id="3" name="Content Placeholder 2"/>
          <p:cNvSpPr>
            <a:spLocks noGrp="1"/>
          </p:cNvSpPr>
          <p:nvPr>
            <p:ph idx="1"/>
          </p:nvPr>
        </p:nvSpPr>
        <p:spPr/>
        <p:txBody>
          <a:bodyPr>
            <a:normAutofit/>
          </a:bodyPr>
          <a:lstStyle/>
          <a:p>
            <a:r>
              <a:rPr lang="en-US" dirty="0" smtClean="0"/>
              <a:t>Question: What research skills are most important for students to learn?</a:t>
            </a:r>
          </a:p>
          <a:p>
            <a:endParaRPr lang="en-US" sz="1000" dirty="0" smtClean="0"/>
          </a:p>
          <a:p>
            <a:pPr marL="342900" indent="-342900">
              <a:lnSpc>
                <a:spcPct val="150000"/>
              </a:lnSpc>
              <a:buFont typeface="Wingdings" panose="05000000000000000000" pitchFamily="2" charset="2"/>
              <a:buChar char="Ø"/>
            </a:pPr>
            <a:r>
              <a:rPr lang="en-US" dirty="0" smtClean="0"/>
              <a:t>“Read and write </a:t>
            </a:r>
            <a:r>
              <a:rPr lang="en-US" dirty="0" smtClean="0">
                <a:solidFill>
                  <a:srgbClr val="0070C0"/>
                </a:solidFill>
              </a:rPr>
              <a:t>critically</a:t>
            </a:r>
            <a:r>
              <a:rPr lang="en-US" dirty="0" smtClean="0"/>
              <a:t>”</a:t>
            </a:r>
          </a:p>
          <a:p>
            <a:pPr marL="342900" indent="-342900">
              <a:lnSpc>
                <a:spcPct val="150000"/>
              </a:lnSpc>
              <a:buFont typeface="Wingdings" panose="05000000000000000000" pitchFamily="2" charset="2"/>
              <a:buChar char="Ø"/>
            </a:pPr>
            <a:r>
              <a:rPr lang="en-US" dirty="0" smtClean="0"/>
              <a:t>“See research as a </a:t>
            </a:r>
            <a:r>
              <a:rPr lang="en-US" dirty="0" smtClean="0">
                <a:solidFill>
                  <a:srgbClr val="0070C0"/>
                </a:solidFill>
              </a:rPr>
              <a:t>process of discovery</a:t>
            </a:r>
            <a:r>
              <a:rPr lang="en-US" dirty="0" smtClean="0"/>
              <a:t>”</a:t>
            </a:r>
          </a:p>
          <a:p>
            <a:pPr marL="342900" indent="-342900">
              <a:lnSpc>
                <a:spcPct val="150000"/>
              </a:lnSpc>
              <a:buFont typeface="Wingdings" panose="05000000000000000000" pitchFamily="2" charset="2"/>
              <a:buChar char="Ø"/>
            </a:pPr>
            <a:r>
              <a:rPr lang="en-US" dirty="0" smtClean="0"/>
              <a:t>“Consider a lot of </a:t>
            </a:r>
            <a:r>
              <a:rPr lang="en-US" dirty="0" smtClean="0">
                <a:solidFill>
                  <a:srgbClr val="0070C0"/>
                </a:solidFill>
              </a:rPr>
              <a:t>viewpoints</a:t>
            </a:r>
            <a:r>
              <a:rPr lang="en-US" dirty="0" smtClean="0"/>
              <a:t> through their research”</a:t>
            </a:r>
          </a:p>
          <a:p>
            <a:pPr marL="342900" indent="-342900">
              <a:lnSpc>
                <a:spcPct val="150000"/>
              </a:lnSpc>
              <a:buFont typeface="Wingdings" panose="05000000000000000000" pitchFamily="2" charset="2"/>
              <a:buChar char="Ø"/>
            </a:pPr>
            <a:r>
              <a:rPr lang="en-US" dirty="0" smtClean="0"/>
              <a:t>“Developing </a:t>
            </a:r>
            <a:r>
              <a:rPr lang="en-US" dirty="0" smtClean="0">
                <a:solidFill>
                  <a:srgbClr val="0070C0"/>
                </a:solidFill>
              </a:rPr>
              <a:t>research questions</a:t>
            </a:r>
            <a:r>
              <a:rPr lang="en-US" dirty="0" smtClean="0"/>
              <a:t>”</a:t>
            </a:r>
          </a:p>
          <a:p>
            <a:pPr marL="342900" indent="-342900">
              <a:lnSpc>
                <a:spcPct val="150000"/>
              </a:lnSpc>
              <a:buFont typeface="Wingdings" panose="05000000000000000000" pitchFamily="2" charset="2"/>
              <a:buChar char="Ø"/>
            </a:pPr>
            <a:r>
              <a:rPr lang="en-US" dirty="0" smtClean="0"/>
              <a:t>“Going </a:t>
            </a:r>
            <a:r>
              <a:rPr lang="en-US" dirty="0" smtClean="0">
                <a:solidFill>
                  <a:srgbClr val="0070C0"/>
                </a:solidFill>
              </a:rPr>
              <a:t>beyond</a:t>
            </a:r>
            <a:r>
              <a:rPr lang="en-US" dirty="0" smtClean="0"/>
              <a:t> reporting </a:t>
            </a:r>
            <a:r>
              <a:rPr lang="en-US" dirty="0" smtClean="0">
                <a:solidFill>
                  <a:srgbClr val="0070C0"/>
                </a:solidFill>
              </a:rPr>
              <a:t>‘the facts’</a:t>
            </a:r>
            <a:r>
              <a:rPr lang="en-US" dirty="0" smtClean="0"/>
              <a:t>” </a:t>
            </a:r>
            <a:endParaRPr lang="en-US" dirty="0"/>
          </a:p>
        </p:txBody>
      </p:sp>
    </p:spTree>
    <p:extLst>
      <p:ext uri="{BB962C8B-B14F-4D97-AF65-F5344CB8AC3E}">
        <p14:creationId xmlns:p14="http://schemas.microsoft.com/office/powerpoint/2010/main" val="2589932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848600" cy="1371600"/>
          </a:xfrm>
        </p:spPr>
        <p:txBody>
          <a:bodyPr>
            <a:normAutofit/>
          </a:bodyPr>
          <a:lstStyle/>
          <a:p>
            <a:r>
              <a:rPr lang="en-US" sz="2800" dirty="0" smtClean="0"/>
              <a:t>Survey of </a:t>
            </a:r>
            <a:r>
              <a:rPr lang="en-US" sz="2800" dirty="0" err="1"/>
              <a:t>UofL</a:t>
            </a:r>
            <a:r>
              <a:rPr lang="en-US" sz="2800" dirty="0"/>
              <a:t> </a:t>
            </a:r>
            <a:r>
              <a:rPr lang="en-US" sz="2800" dirty="0" smtClean="0"/>
              <a:t>teaching faculty, fall 2012 (n = 33) </a:t>
            </a:r>
            <a:endParaRPr lang="en-US" sz="2800" dirty="0"/>
          </a:p>
        </p:txBody>
      </p:sp>
      <p:sp>
        <p:nvSpPr>
          <p:cNvPr id="3" name="Content Placeholder 2"/>
          <p:cNvSpPr>
            <a:spLocks noGrp="1"/>
          </p:cNvSpPr>
          <p:nvPr>
            <p:ph idx="1"/>
          </p:nvPr>
        </p:nvSpPr>
        <p:spPr/>
        <p:txBody>
          <a:bodyPr>
            <a:normAutofit/>
          </a:bodyPr>
          <a:lstStyle/>
          <a:p>
            <a:endParaRPr lang="en-US" dirty="0"/>
          </a:p>
          <a:p>
            <a:pPr marL="342900" indent="-342900">
              <a:lnSpc>
                <a:spcPct val="150000"/>
              </a:lnSpc>
              <a:buFont typeface="Wingdings" panose="05000000000000000000" pitchFamily="2" charset="2"/>
              <a:buChar char="Ø"/>
            </a:pPr>
            <a:r>
              <a:rPr lang="en-US" dirty="0" smtClean="0"/>
              <a:t>“To learn to use (</a:t>
            </a:r>
            <a:r>
              <a:rPr lang="en-US" dirty="0" smtClean="0">
                <a:solidFill>
                  <a:srgbClr val="0070C0"/>
                </a:solidFill>
              </a:rPr>
              <a:t>critically engage</a:t>
            </a:r>
            <a:r>
              <a:rPr lang="en-US" dirty="0" smtClean="0"/>
              <a:t>) secondary literature which will give them critical learning skills”</a:t>
            </a:r>
          </a:p>
          <a:p>
            <a:pPr marL="342900" indent="-342900">
              <a:lnSpc>
                <a:spcPct val="150000"/>
              </a:lnSpc>
              <a:buFont typeface="Wingdings" panose="05000000000000000000" pitchFamily="2" charset="2"/>
              <a:buChar char="Ø"/>
            </a:pPr>
            <a:r>
              <a:rPr lang="en-US" dirty="0" smtClean="0"/>
              <a:t>“How to find and </a:t>
            </a:r>
            <a:r>
              <a:rPr lang="en-US" dirty="0" smtClean="0">
                <a:solidFill>
                  <a:srgbClr val="0070C0"/>
                </a:solidFill>
              </a:rPr>
              <a:t>critically evaluate </a:t>
            </a:r>
            <a:r>
              <a:rPr lang="en-US" dirty="0" smtClean="0"/>
              <a:t>research”</a:t>
            </a:r>
          </a:p>
          <a:p>
            <a:pPr marL="342900" indent="-342900">
              <a:lnSpc>
                <a:spcPct val="150000"/>
              </a:lnSpc>
              <a:buFont typeface="Wingdings" panose="05000000000000000000" pitchFamily="2" charset="2"/>
              <a:buChar char="Ø"/>
            </a:pPr>
            <a:r>
              <a:rPr lang="en-US" dirty="0" smtClean="0"/>
              <a:t>“</a:t>
            </a:r>
            <a:r>
              <a:rPr lang="en-US" dirty="0" smtClean="0">
                <a:solidFill>
                  <a:srgbClr val="0070C0"/>
                </a:solidFill>
              </a:rPr>
              <a:t>Thinking critically </a:t>
            </a:r>
            <a:r>
              <a:rPr lang="en-US" dirty="0" smtClean="0"/>
              <a:t>about sources”</a:t>
            </a:r>
          </a:p>
          <a:p>
            <a:pPr marL="342900" indent="-342900">
              <a:lnSpc>
                <a:spcPct val="150000"/>
              </a:lnSpc>
              <a:buFont typeface="Wingdings" panose="05000000000000000000" pitchFamily="2" charset="2"/>
              <a:buChar char="Ø"/>
            </a:pPr>
            <a:r>
              <a:rPr lang="en-US" dirty="0" smtClean="0"/>
              <a:t>“How to find </a:t>
            </a:r>
            <a:r>
              <a:rPr lang="en-US" dirty="0" smtClean="0">
                <a:solidFill>
                  <a:srgbClr val="0070C0"/>
                </a:solidFill>
              </a:rPr>
              <a:t>relevant sources </a:t>
            </a:r>
            <a:r>
              <a:rPr lang="en-US" dirty="0" smtClean="0"/>
              <a:t>and judge their </a:t>
            </a:r>
            <a:r>
              <a:rPr lang="en-US" dirty="0" smtClean="0">
                <a:solidFill>
                  <a:srgbClr val="0070C0"/>
                </a:solidFill>
              </a:rPr>
              <a:t>quality</a:t>
            </a:r>
            <a:r>
              <a:rPr lang="en-US" dirty="0" smtClean="0"/>
              <a:t>”</a:t>
            </a:r>
          </a:p>
          <a:p>
            <a:pPr marL="342900" indent="-342900">
              <a:lnSpc>
                <a:spcPct val="150000"/>
              </a:lnSpc>
              <a:buFont typeface="Wingdings" panose="05000000000000000000" pitchFamily="2" charset="2"/>
              <a:buChar char="Ø"/>
            </a:pPr>
            <a:r>
              <a:rPr lang="en-US" dirty="0" smtClean="0"/>
              <a:t>“</a:t>
            </a:r>
            <a:r>
              <a:rPr lang="en-US" dirty="0" smtClean="0">
                <a:solidFill>
                  <a:srgbClr val="0070C0"/>
                </a:solidFill>
              </a:rPr>
              <a:t>Research </a:t>
            </a:r>
            <a:r>
              <a:rPr lang="en-US" dirty="0" smtClean="0"/>
              <a:t>methods and </a:t>
            </a:r>
            <a:r>
              <a:rPr lang="en-US" dirty="0" smtClean="0">
                <a:solidFill>
                  <a:srgbClr val="0070C0"/>
                </a:solidFill>
              </a:rPr>
              <a:t>critical thinking</a:t>
            </a:r>
            <a:r>
              <a:rPr lang="en-US" dirty="0" smtClean="0"/>
              <a:t>”</a:t>
            </a:r>
            <a:endParaRPr lang="en-US" dirty="0"/>
          </a:p>
        </p:txBody>
      </p:sp>
    </p:spTree>
    <p:extLst>
      <p:ext uri="{BB962C8B-B14F-4D97-AF65-F5344CB8AC3E}">
        <p14:creationId xmlns:p14="http://schemas.microsoft.com/office/powerpoint/2010/main" val="17075541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r>
              <a:rPr lang="en-US" sz="3200" dirty="0" smtClean="0"/>
              <a:t>Research tells </a:t>
            </a:r>
            <a:br>
              <a:rPr lang="en-US" sz="3200" dirty="0" smtClean="0"/>
            </a:br>
            <a:r>
              <a:rPr lang="en-US" sz="3200" dirty="0" smtClean="0"/>
              <a:t>a similar story</a:t>
            </a:r>
            <a:endParaRPr lang="en-US" sz="3200" dirty="0"/>
          </a:p>
        </p:txBody>
      </p:sp>
      <p:sp>
        <p:nvSpPr>
          <p:cNvPr id="3" name="Content Placeholder 2"/>
          <p:cNvSpPr>
            <a:spLocks noGrp="1"/>
          </p:cNvSpPr>
          <p:nvPr>
            <p:ph idx="1"/>
          </p:nvPr>
        </p:nvSpPr>
        <p:spPr/>
        <p:txBody>
          <a:bodyPr>
            <a:normAutofit/>
          </a:bodyPr>
          <a:lstStyle/>
          <a:p>
            <a:endParaRPr lang="en-US" dirty="0" smtClean="0"/>
          </a:p>
          <a:p>
            <a:pPr marL="342900" indent="-342900">
              <a:buFont typeface="Wingdings" panose="05000000000000000000" pitchFamily="2" charset="2"/>
              <a:buChar char="Ø"/>
            </a:pPr>
            <a:r>
              <a:rPr lang="en-US" dirty="0" smtClean="0">
                <a:solidFill>
                  <a:srgbClr val="0070C0"/>
                </a:solidFill>
              </a:rPr>
              <a:t>ERIAL</a:t>
            </a:r>
            <a:r>
              <a:rPr lang="en-US" dirty="0" smtClean="0"/>
              <a:t>: erialproject.org</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smtClean="0"/>
          </a:p>
          <a:p>
            <a:pPr marL="342900" indent="-342900">
              <a:buFont typeface="Wingdings" panose="05000000000000000000" pitchFamily="2" charset="2"/>
              <a:buChar char="Ø"/>
            </a:pPr>
            <a:r>
              <a:rPr lang="en-US" dirty="0" smtClean="0">
                <a:solidFill>
                  <a:srgbClr val="0070C0"/>
                </a:solidFill>
              </a:rPr>
              <a:t>Project Information Literacy</a:t>
            </a:r>
            <a:r>
              <a:rPr lang="en-US" dirty="0" smtClean="0"/>
              <a:t>: projectinfolit.org</a:t>
            </a:r>
          </a:p>
          <a:p>
            <a:pPr marL="342900" indent="-342900">
              <a:buFont typeface="Wingdings" panose="05000000000000000000" pitchFamily="2" charset="2"/>
              <a:buChar char="Ø"/>
            </a:pPr>
            <a:endParaRPr lang="en-US" dirty="0"/>
          </a:p>
          <a:p>
            <a:pPr marL="342900" indent="-342900">
              <a:buFont typeface="Wingdings" panose="05000000000000000000" pitchFamily="2" charset="2"/>
              <a:buChar char="Ø"/>
            </a:pPr>
            <a:endParaRPr lang="en-US" dirty="0" smtClean="0"/>
          </a:p>
          <a:p>
            <a:pPr marL="342900" indent="-342900">
              <a:buFont typeface="Wingdings" panose="05000000000000000000" pitchFamily="2" charset="2"/>
              <a:buChar char="Ø"/>
            </a:pPr>
            <a:r>
              <a:rPr lang="en-US" dirty="0" smtClean="0">
                <a:solidFill>
                  <a:srgbClr val="0070C0"/>
                </a:solidFill>
              </a:rPr>
              <a:t>The Citation Project</a:t>
            </a:r>
            <a:r>
              <a:rPr lang="en-US" dirty="0" smtClean="0"/>
              <a:t>: site.citationproject.net</a:t>
            </a:r>
            <a:endParaRPr lang="en-US" dirty="0"/>
          </a:p>
        </p:txBody>
      </p:sp>
    </p:spTree>
    <p:extLst>
      <p:ext uri="{BB962C8B-B14F-4D97-AF65-F5344CB8AC3E}">
        <p14:creationId xmlns:p14="http://schemas.microsoft.com/office/powerpoint/2010/main" val="2991438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96200" cy="1142682"/>
          </a:xfrm>
        </p:spPr>
        <p:txBody>
          <a:bodyPr>
            <a:normAutofit/>
          </a:bodyPr>
          <a:lstStyle/>
          <a:p>
            <a:r>
              <a:rPr lang="en-US" sz="3200" dirty="0" smtClean="0"/>
              <a:t>Key challenges for students	</a:t>
            </a:r>
            <a:endParaRPr lang="en-US" sz="3200" dirty="0"/>
          </a:p>
        </p:txBody>
      </p:sp>
      <p:sp>
        <p:nvSpPr>
          <p:cNvPr id="3" name="Content Placeholder 2"/>
          <p:cNvSpPr>
            <a:spLocks noGrp="1"/>
          </p:cNvSpPr>
          <p:nvPr>
            <p:ph idx="1"/>
          </p:nvPr>
        </p:nvSpPr>
        <p:spPr>
          <a:xfrm>
            <a:off x="457200" y="1600200"/>
            <a:ext cx="7848600" cy="4724400"/>
          </a:xfrm>
        </p:spPr>
        <p:txBody>
          <a:bodyPr>
            <a:normAutofit fontScale="85000" lnSpcReduction="10000"/>
          </a:bodyPr>
          <a:lstStyle/>
          <a:p>
            <a:pPr marL="342900" indent="-342900">
              <a:lnSpc>
                <a:spcPct val="160000"/>
              </a:lnSpc>
              <a:buFont typeface="Wingdings" panose="05000000000000000000" pitchFamily="2" charset="2"/>
              <a:buChar char="Ø"/>
            </a:pPr>
            <a:r>
              <a:rPr lang="en-US" dirty="0" smtClean="0">
                <a:solidFill>
                  <a:srgbClr val="0070C0"/>
                </a:solidFill>
              </a:rPr>
              <a:t>Conceptualizing research </a:t>
            </a:r>
            <a:r>
              <a:rPr lang="en-US" dirty="0" smtClean="0"/>
              <a:t>as an inquiry-driven process of discovery and coping with the attendant uncertainty and anxiety.</a:t>
            </a:r>
          </a:p>
          <a:p>
            <a:pPr marL="342900" indent="-342900">
              <a:lnSpc>
                <a:spcPct val="160000"/>
              </a:lnSpc>
              <a:buFont typeface="Wingdings" panose="05000000000000000000" pitchFamily="2" charset="2"/>
              <a:buChar char="Ø"/>
            </a:pPr>
            <a:endParaRPr lang="en-US" sz="400" dirty="0" smtClean="0"/>
          </a:p>
          <a:p>
            <a:pPr marL="342900" indent="-342900">
              <a:lnSpc>
                <a:spcPct val="160000"/>
              </a:lnSpc>
              <a:buFont typeface="Wingdings" panose="05000000000000000000" pitchFamily="2" charset="2"/>
              <a:buChar char="Ø"/>
            </a:pPr>
            <a:r>
              <a:rPr lang="en-US" dirty="0" smtClean="0">
                <a:solidFill>
                  <a:srgbClr val="0070C0"/>
                </a:solidFill>
              </a:rPr>
              <a:t>Finding and evaluating information </a:t>
            </a:r>
            <a:r>
              <a:rPr lang="en-US" dirty="0" smtClean="0"/>
              <a:t>in an overwhelming and constantly evolving digital environment [cognitive load]. </a:t>
            </a:r>
          </a:p>
          <a:p>
            <a:pPr marL="342900" indent="-342900">
              <a:lnSpc>
                <a:spcPct val="160000"/>
              </a:lnSpc>
              <a:buFont typeface="Wingdings" panose="05000000000000000000" pitchFamily="2" charset="2"/>
              <a:buChar char="Ø"/>
            </a:pPr>
            <a:endParaRPr lang="en-US" sz="400" dirty="0" smtClean="0"/>
          </a:p>
          <a:p>
            <a:pPr marL="342900" indent="-342900">
              <a:lnSpc>
                <a:spcPct val="160000"/>
              </a:lnSpc>
              <a:buFont typeface="Wingdings" panose="05000000000000000000" pitchFamily="2" charset="2"/>
              <a:buChar char="Ø"/>
            </a:pPr>
            <a:r>
              <a:rPr lang="en-US" dirty="0" smtClean="0">
                <a:solidFill>
                  <a:srgbClr val="0070C0"/>
                </a:solidFill>
              </a:rPr>
              <a:t>Navigating </a:t>
            </a:r>
            <a:r>
              <a:rPr lang="en-US" dirty="0" smtClean="0"/>
              <a:t>complex and confusing library databases and interfaces.</a:t>
            </a:r>
          </a:p>
          <a:p>
            <a:pPr marL="342900" indent="-342900">
              <a:lnSpc>
                <a:spcPct val="160000"/>
              </a:lnSpc>
              <a:buFont typeface="Wingdings" panose="05000000000000000000" pitchFamily="2" charset="2"/>
              <a:buChar char="Ø"/>
            </a:pPr>
            <a:endParaRPr lang="en-US" sz="400" dirty="0" smtClean="0"/>
          </a:p>
          <a:p>
            <a:pPr marL="342900" indent="-342900">
              <a:lnSpc>
                <a:spcPct val="160000"/>
              </a:lnSpc>
              <a:buFont typeface="Wingdings" panose="05000000000000000000" pitchFamily="2" charset="2"/>
              <a:buChar char="Ø"/>
            </a:pPr>
            <a:r>
              <a:rPr lang="en-US" dirty="0" smtClean="0">
                <a:solidFill>
                  <a:srgbClr val="0070C0"/>
                </a:solidFill>
              </a:rPr>
              <a:t>Differentiating among source types </a:t>
            </a:r>
            <a:r>
              <a:rPr lang="en-US" dirty="0" smtClean="0"/>
              <a:t>and the review processes associated with them (when everything becomes a “website”).</a:t>
            </a:r>
          </a:p>
          <a:p>
            <a:pPr marL="342900" indent="-342900">
              <a:lnSpc>
                <a:spcPct val="160000"/>
              </a:lnSpc>
              <a:buFont typeface="Wingdings" panose="05000000000000000000" pitchFamily="2" charset="2"/>
              <a:buChar char="Ø"/>
            </a:pPr>
            <a:endParaRPr lang="en-US" sz="400" dirty="0" smtClean="0"/>
          </a:p>
          <a:p>
            <a:pPr marL="342900" indent="-342900">
              <a:lnSpc>
                <a:spcPct val="160000"/>
              </a:lnSpc>
              <a:buFont typeface="Wingdings" panose="05000000000000000000" pitchFamily="2" charset="2"/>
              <a:buChar char="Ø"/>
            </a:pPr>
            <a:r>
              <a:rPr lang="en-US" dirty="0" smtClean="0">
                <a:solidFill>
                  <a:srgbClr val="0070C0"/>
                </a:solidFill>
              </a:rPr>
              <a:t>Interpreting and integrating sources </a:t>
            </a:r>
            <a:r>
              <a:rPr lang="en-US" dirty="0" smtClean="0"/>
              <a:t>(especially scholarly sources) into their own writing/thinking. </a:t>
            </a:r>
            <a:endParaRPr lang="en-US" dirty="0"/>
          </a:p>
        </p:txBody>
      </p:sp>
    </p:spTree>
    <p:extLst>
      <p:ext uri="{BB962C8B-B14F-4D97-AF65-F5344CB8AC3E}">
        <p14:creationId xmlns:p14="http://schemas.microsoft.com/office/powerpoint/2010/main" val="251972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6705600" cy="990282"/>
          </a:xfrm>
        </p:spPr>
        <p:txBody>
          <a:bodyPr>
            <a:normAutofit/>
          </a:bodyPr>
          <a:lstStyle/>
          <a:p>
            <a:r>
              <a:rPr lang="en-US" dirty="0" smtClean="0"/>
              <a:t>Key challenges for faculty</a:t>
            </a:r>
            <a:endParaRPr lang="en-US" dirty="0"/>
          </a:p>
        </p:txBody>
      </p:sp>
      <p:sp>
        <p:nvSpPr>
          <p:cNvPr id="3" name="Content Placeholder 2"/>
          <p:cNvSpPr>
            <a:spLocks noGrp="1"/>
          </p:cNvSpPr>
          <p:nvPr>
            <p:ph idx="1"/>
          </p:nvPr>
        </p:nvSpPr>
        <p:spPr>
          <a:xfrm>
            <a:off x="457200" y="1600200"/>
            <a:ext cx="7848600" cy="4648200"/>
          </a:xfrm>
        </p:spPr>
        <p:txBody>
          <a:bodyPr>
            <a:normAutofit fontScale="92500"/>
          </a:bodyPr>
          <a:lstStyle/>
          <a:p>
            <a:pPr marL="342900" indent="-342900">
              <a:buFont typeface="Wingdings" panose="05000000000000000000" pitchFamily="2" charset="2"/>
              <a:buChar char="Ø"/>
            </a:pPr>
            <a:r>
              <a:rPr lang="en-US" dirty="0" smtClean="0">
                <a:solidFill>
                  <a:srgbClr val="0070C0"/>
                </a:solidFill>
              </a:rPr>
              <a:t>Curse of Knowledge </a:t>
            </a:r>
            <a:r>
              <a:rPr lang="en-US" dirty="0" smtClean="0"/>
              <a:t>(David Myers)</a:t>
            </a:r>
          </a:p>
          <a:p>
            <a:pPr marL="342900" indent="-342900">
              <a:buFont typeface="Wingdings" panose="05000000000000000000" pitchFamily="2" charset="2"/>
              <a:buChar char="Ø"/>
            </a:pPr>
            <a:endParaRPr lang="en-US" sz="300" dirty="0" smtClean="0"/>
          </a:p>
          <a:p>
            <a:pPr marL="800100" lvl="1" indent="-342900">
              <a:lnSpc>
                <a:spcPct val="114000"/>
              </a:lnSpc>
              <a:buFont typeface="Wingdings" panose="05000000000000000000" pitchFamily="2" charset="2"/>
              <a:buChar char="Ø"/>
            </a:pPr>
            <a:r>
              <a:rPr lang="en-US" dirty="0" smtClean="0"/>
              <a:t>The more we know on a topic, the harder it is for us to take the perspective of a novice or new learner</a:t>
            </a:r>
          </a:p>
          <a:p>
            <a:pPr marL="800100" lvl="1" indent="-342900">
              <a:lnSpc>
                <a:spcPct val="114000"/>
              </a:lnSpc>
              <a:buFont typeface="Wingdings" panose="05000000000000000000" pitchFamily="2" charset="2"/>
              <a:buChar char="Ø"/>
            </a:pPr>
            <a:r>
              <a:rPr lang="en-US" dirty="0" smtClean="0"/>
              <a:t>Example: Defining “Critical Thinking”</a:t>
            </a:r>
          </a:p>
          <a:p>
            <a:pPr marL="800100" lvl="1" indent="-342900">
              <a:buFont typeface="Wingdings" panose="05000000000000000000" pitchFamily="2" charset="2"/>
              <a:buChar char="Ø"/>
            </a:pPr>
            <a:endParaRPr lang="en-US" dirty="0"/>
          </a:p>
          <a:p>
            <a:pPr marL="342900" indent="-342900">
              <a:buFont typeface="Wingdings" panose="05000000000000000000" pitchFamily="2" charset="2"/>
              <a:buChar char="Ø"/>
            </a:pPr>
            <a:r>
              <a:rPr lang="en-US" dirty="0" smtClean="0">
                <a:solidFill>
                  <a:srgbClr val="0070C0"/>
                </a:solidFill>
              </a:rPr>
              <a:t>Paul</a:t>
            </a:r>
            <a:r>
              <a:rPr lang="en-US" dirty="0" smtClean="0"/>
              <a:t>, 1996: Randomly sampled 140 California college faculty</a:t>
            </a:r>
          </a:p>
          <a:p>
            <a:pPr marL="342900" indent="-342900">
              <a:buFont typeface="Wingdings" panose="05000000000000000000" pitchFamily="2" charset="2"/>
              <a:buChar char="Ø"/>
            </a:pPr>
            <a:endParaRPr lang="en-US" sz="300" dirty="0" smtClean="0"/>
          </a:p>
          <a:p>
            <a:pPr marL="800100" lvl="1" indent="-342900">
              <a:lnSpc>
                <a:spcPct val="124000"/>
              </a:lnSpc>
              <a:buFont typeface="Wingdings" panose="05000000000000000000" pitchFamily="2" charset="2"/>
              <a:buChar char="Ø"/>
            </a:pPr>
            <a:r>
              <a:rPr lang="en-US" dirty="0" smtClean="0"/>
              <a:t>89% indicate </a:t>
            </a:r>
            <a:r>
              <a:rPr lang="en-US" dirty="0"/>
              <a:t>critical thinking is a primary objective of their instruction</a:t>
            </a:r>
          </a:p>
          <a:p>
            <a:pPr marL="800100" lvl="1" indent="-342900">
              <a:lnSpc>
                <a:spcPct val="124000"/>
              </a:lnSpc>
              <a:buFont typeface="Wingdings" panose="05000000000000000000" pitchFamily="2" charset="2"/>
              <a:buChar char="Ø"/>
            </a:pPr>
            <a:r>
              <a:rPr lang="en-US" dirty="0" smtClean="0"/>
              <a:t>19% could </a:t>
            </a:r>
            <a:r>
              <a:rPr lang="en-US" dirty="0"/>
              <a:t>give a clear explanation of critical thinking</a:t>
            </a:r>
          </a:p>
          <a:p>
            <a:pPr marL="800100" lvl="1" indent="-342900">
              <a:lnSpc>
                <a:spcPct val="124000"/>
              </a:lnSpc>
              <a:buFont typeface="Wingdings" panose="05000000000000000000" pitchFamily="2" charset="2"/>
              <a:buChar char="Ø"/>
            </a:pPr>
            <a:r>
              <a:rPr lang="en-US" dirty="0" smtClean="0"/>
              <a:t>77% had </a:t>
            </a:r>
            <a:r>
              <a:rPr lang="en-US" dirty="0"/>
              <a:t>difficulty describing how to balance content coverage with fostering critical thinking</a:t>
            </a:r>
          </a:p>
          <a:p>
            <a:pPr marL="800100" lvl="1" indent="-342900">
              <a:lnSpc>
                <a:spcPct val="124000"/>
              </a:lnSpc>
              <a:buFont typeface="Wingdings" panose="05000000000000000000" pitchFamily="2" charset="2"/>
              <a:buChar char="Ø"/>
            </a:pPr>
            <a:r>
              <a:rPr lang="en-US" dirty="0" smtClean="0"/>
              <a:t>9% could </a:t>
            </a:r>
            <a:r>
              <a:rPr lang="en-US" dirty="0"/>
              <a:t>articulate how to assess critical thinking</a:t>
            </a:r>
          </a:p>
          <a:p>
            <a:pPr marL="800100" lvl="1" indent="-342900">
              <a:buFont typeface="Wingdings" panose="05000000000000000000" pitchFamily="2" charset="2"/>
              <a:buChar char="Ø"/>
            </a:pPr>
            <a:endParaRPr lang="en-US" dirty="0"/>
          </a:p>
        </p:txBody>
      </p:sp>
    </p:spTree>
    <p:extLst>
      <p:ext uri="{BB962C8B-B14F-4D97-AF65-F5344CB8AC3E}">
        <p14:creationId xmlns:p14="http://schemas.microsoft.com/office/powerpoint/2010/main" val="28978818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r>
              <a:rPr lang="en-US" sz="2800" dirty="0"/>
              <a:t>i</a:t>
            </a:r>
            <a:r>
              <a:rPr lang="en-US" sz="2800" dirty="0" smtClean="0"/>
              <a:t>2a: ideas to action &amp; the UofL quality enhancement plan</a:t>
            </a:r>
            <a:endParaRPr lang="en-US" sz="2800" dirty="0"/>
          </a:p>
        </p:txBody>
      </p:sp>
      <p:sp>
        <p:nvSpPr>
          <p:cNvPr id="3" name="Content Placeholder 2"/>
          <p:cNvSpPr>
            <a:spLocks noGrp="1"/>
          </p:cNvSpPr>
          <p:nvPr>
            <p:ph idx="1"/>
          </p:nvPr>
        </p:nvSpPr>
        <p:spPr/>
        <p:txBody>
          <a:bodyPr>
            <a:normAutofit/>
          </a:bodyPr>
          <a:lstStyle/>
          <a:p>
            <a:r>
              <a:rPr lang="en-US" dirty="0" smtClean="0">
                <a:solidFill>
                  <a:srgbClr val="0070C0"/>
                </a:solidFill>
              </a:rPr>
              <a:t>Theme: </a:t>
            </a:r>
            <a:r>
              <a:rPr lang="en-US" dirty="0" smtClean="0"/>
              <a:t>Critical Thinking</a:t>
            </a:r>
          </a:p>
          <a:p>
            <a:r>
              <a:rPr lang="en-US" dirty="0" smtClean="0">
                <a:solidFill>
                  <a:srgbClr val="0070C0"/>
                </a:solidFill>
              </a:rPr>
              <a:t>Model Adopted: </a:t>
            </a:r>
            <a:r>
              <a:rPr lang="en-US" dirty="0" smtClean="0"/>
              <a:t>Paul-Elder Critical Thinking Framework </a:t>
            </a:r>
          </a:p>
          <a:p>
            <a:endParaRPr lang="en-US" dirty="0" smtClean="0"/>
          </a:p>
          <a:p>
            <a:pPr algn="r"/>
            <a:r>
              <a:rPr lang="en-US" i="1" dirty="0">
                <a:solidFill>
                  <a:srgbClr val="0070C0"/>
                </a:solidFill>
              </a:rPr>
              <a:t>Why the Paul-Elder Model? </a:t>
            </a:r>
            <a:endParaRPr lang="en-US" i="1" dirty="0" smtClean="0">
              <a:solidFill>
                <a:srgbClr val="0070C0"/>
              </a:solidFill>
            </a:endParaRPr>
          </a:p>
          <a:p>
            <a:pPr algn="r"/>
            <a:endParaRPr lang="en-US" sz="1050" dirty="0" smtClean="0"/>
          </a:p>
          <a:p>
            <a:pPr marL="342900" indent="-342900" algn="r">
              <a:lnSpc>
                <a:spcPct val="150000"/>
              </a:lnSpc>
              <a:buFont typeface="Wingdings" panose="05000000000000000000" pitchFamily="2" charset="2"/>
              <a:buChar char="Ø"/>
            </a:pPr>
            <a:r>
              <a:rPr lang="en-US" dirty="0" smtClean="0"/>
              <a:t>Provides a common language that can be readily applied to all disciplines </a:t>
            </a:r>
          </a:p>
          <a:p>
            <a:pPr marL="342900" indent="-342900" algn="r">
              <a:lnSpc>
                <a:spcPct val="150000"/>
              </a:lnSpc>
              <a:buFont typeface="Wingdings" panose="05000000000000000000" pitchFamily="2" charset="2"/>
              <a:buChar char="Ø"/>
            </a:pPr>
            <a:r>
              <a:rPr lang="en-US" dirty="0" smtClean="0"/>
              <a:t>Breaks down language in operational terms</a:t>
            </a:r>
          </a:p>
          <a:p>
            <a:pPr marL="342900" indent="-342900" algn="r">
              <a:lnSpc>
                <a:spcPct val="150000"/>
              </a:lnSpc>
              <a:buFont typeface="Wingdings" panose="05000000000000000000" pitchFamily="2" charset="2"/>
              <a:buChar char="Ø"/>
            </a:pPr>
            <a:r>
              <a:rPr lang="en-US" dirty="0" smtClean="0"/>
              <a:t>Has a wealth of discipline-specific resources</a:t>
            </a:r>
          </a:p>
        </p:txBody>
      </p:sp>
    </p:spTree>
    <p:extLst>
      <p:ext uri="{BB962C8B-B14F-4D97-AF65-F5344CB8AC3E}">
        <p14:creationId xmlns:p14="http://schemas.microsoft.com/office/powerpoint/2010/main" val="12686903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r>
              <a:rPr lang="en-US" dirty="0" smtClean="0"/>
              <a:t>A brief introduction to the Paul-Elder </a:t>
            </a:r>
            <a:r>
              <a:rPr lang="en-US" dirty="0"/>
              <a:t>F</a:t>
            </a:r>
            <a:r>
              <a:rPr lang="en-US" dirty="0" smtClean="0"/>
              <a:t>ramework</a:t>
            </a:r>
            <a:endParaRPr lang="en-US" dirty="0"/>
          </a:p>
        </p:txBody>
      </p:sp>
      <p:sp>
        <p:nvSpPr>
          <p:cNvPr id="3" name="Content Placeholder 2"/>
          <p:cNvSpPr>
            <a:spLocks noGrp="1"/>
          </p:cNvSpPr>
          <p:nvPr>
            <p:ph idx="1"/>
          </p:nvPr>
        </p:nvSpPr>
        <p:spPr>
          <a:xfrm>
            <a:off x="457200" y="1752600"/>
            <a:ext cx="7848600" cy="4373563"/>
          </a:xfrm>
        </p:spPr>
        <p:txBody>
          <a:bodyPr>
            <a:normAutofit fontScale="92500" lnSpcReduction="10000"/>
          </a:bodyPr>
          <a:lstStyle/>
          <a:p>
            <a:endParaRPr lang="en-US" dirty="0" smtClean="0"/>
          </a:p>
          <a:p>
            <a:pPr algn="r">
              <a:lnSpc>
                <a:spcPct val="150000"/>
              </a:lnSpc>
            </a:pPr>
            <a:r>
              <a:rPr lang="en-US" dirty="0" smtClean="0"/>
              <a:t>“Critical </a:t>
            </a:r>
            <a:r>
              <a:rPr lang="en-US" dirty="0"/>
              <a:t>thinking is that mode of thinking – about any subject, content, or problem — in which the thinker improves the quality of his or her thinking by skillfully taking charge of the structures inherent in thinking and imposing intellectual standards upon </a:t>
            </a:r>
            <a:r>
              <a:rPr lang="en-US" dirty="0" smtClean="0"/>
              <a:t>them” </a:t>
            </a:r>
            <a:r>
              <a:rPr lang="en-US" dirty="0"/>
              <a:t>(Paul and Elder, 2001). </a:t>
            </a:r>
          </a:p>
          <a:p>
            <a:endParaRPr lang="en-US" dirty="0"/>
          </a:p>
          <a:p>
            <a:r>
              <a:rPr lang="en-US" dirty="0"/>
              <a:t>The Paul-Elder framework has three components:</a:t>
            </a:r>
          </a:p>
          <a:p>
            <a:endParaRPr lang="en-US" sz="1100" dirty="0"/>
          </a:p>
          <a:p>
            <a:pPr marL="342900" indent="-342900">
              <a:buFont typeface="Wingdings" panose="05000000000000000000" pitchFamily="2" charset="2"/>
              <a:buChar char="Ø"/>
            </a:pPr>
            <a:r>
              <a:rPr lang="en-US" dirty="0"/>
              <a:t>The </a:t>
            </a:r>
            <a:r>
              <a:rPr lang="en-US" dirty="0">
                <a:solidFill>
                  <a:srgbClr val="0070C0"/>
                </a:solidFill>
              </a:rPr>
              <a:t>E</a:t>
            </a:r>
            <a:r>
              <a:rPr lang="en-US" dirty="0" smtClean="0">
                <a:solidFill>
                  <a:srgbClr val="0070C0"/>
                </a:solidFill>
              </a:rPr>
              <a:t>lements </a:t>
            </a:r>
            <a:r>
              <a:rPr lang="en-US" dirty="0">
                <a:solidFill>
                  <a:srgbClr val="0070C0"/>
                </a:solidFill>
              </a:rPr>
              <a:t>of </a:t>
            </a:r>
            <a:r>
              <a:rPr lang="en-US" dirty="0" smtClean="0">
                <a:solidFill>
                  <a:srgbClr val="0070C0"/>
                </a:solidFill>
              </a:rPr>
              <a:t>Thought </a:t>
            </a:r>
          </a:p>
          <a:p>
            <a:pPr marL="342900" indent="-342900">
              <a:buFont typeface="Wingdings" panose="05000000000000000000" pitchFamily="2" charset="2"/>
              <a:buChar char="Ø"/>
            </a:pPr>
            <a:r>
              <a:rPr lang="en-US" dirty="0" smtClean="0"/>
              <a:t>The</a:t>
            </a:r>
            <a:r>
              <a:rPr lang="en-US" dirty="0"/>
              <a:t> </a:t>
            </a:r>
            <a:r>
              <a:rPr lang="en-US" dirty="0">
                <a:solidFill>
                  <a:srgbClr val="0070C0"/>
                </a:solidFill>
              </a:rPr>
              <a:t>I</a:t>
            </a:r>
            <a:r>
              <a:rPr lang="en-US" dirty="0" smtClean="0">
                <a:solidFill>
                  <a:srgbClr val="0070C0"/>
                </a:solidFill>
              </a:rPr>
              <a:t>ntellectual Standards</a:t>
            </a:r>
          </a:p>
          <a:p>
            <a:pPr marL="342900" indent="-342900">
              <a:buFont typeface="Wingdings" panose="05000000000000000000" pitchFamily="2" charset="2"/>
              <a:buChar char="Ø"/>
            </a:pPr>
            <a:r>
              <a:rPr lang="en-US" dirty="0" smtClean="0"/>
              <a:t>The </a:t>
            </a:r>
            <a:r>
              <a:rPr lang="en-US" dirty="0">
                <a:solidFill>
                  <a:srgbClr val="0070C0"/>
                </a:solidFill>
              </a:rPr>
              <a:t>I</a:t>
            </a:r>
            <a:r>
              <a:rPr lang="en-US" dirty="0" smtClean="0">
                <a:solidFill>
                  <a:srgbClr val="0070C0"/>
                </a:solidFill>
              </a:rPr>
              <a:t>ntellectual traits</a:t>
            </a:r>
            <a:endParaRPr lang="en-US" dirty="0"/>
          </a:p>
        </p:txBody>
      </p:sp>
    </p:spTree>
    <p:extLst>
      <p:ext uri="{BB962C8B-B14F-4D97-AF65-F5344CB8AC3E}">
        <p14:creationId xmlns:p14="http://schemas.microsoft.com/office/powerpoint/2010/main" val="5630029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Combining faculty, instructional design, and library services to provide students a framework for information evalu&quot;/&gt;&lt;property id=&quot;20307&quot; value=&quot;256&quot;/&gt;&lt;/object&gt;&lt;object type=&quot;3&quot; unique_id=&quot;10004&quot;&gt;&lt;property id=&quot;20148&quot; value=&quot;5&quot;/&gt;&lt;property id=&quot;20300&quot; value=&quot;Slide 2 - &amp;quot;What we’ll cover today&amp;quot;&quot;/&gt;&lt;property id=&quot;20307&quot; value=&quot;257&quot;/&gt;&lt;/object&gt;&lt;object type=&quot;3&quot; unique_id=&quot;10005&quot;&gt;&lt;property id=&quot;20148&quot; value=&quot;5&quot;/&gt;&lt;property id=&quot;20300&quot; value=&quot;Slide 3 - &amp;quot;Survey of UofL writing instructors, summer 2012 (n = 25)&amp;quot;&quot;/&gt;&lt;property id=&quot;20307&quot; value=&quot;259&quot;/&gt;&lt;/object&gt;&lt;object type=&quot;3&quot; unique_id=&quot;10006&quot;&gt;&lt;property id=&quot;20148&quot; value=&quot;5&quot;/&gt;&lt;property id=&quot;20300&quot; value=&quot;Slide 4 - &amp;quot;Survey of UofL teaching faculty, fall 2012 (n = 33) &amp;quot;&quot;/&gt;&lt;property id=&quot;20307&quot; value=&quot;260&quot;/&gt;&lt;/object&gt;&lt;object type=&quot;3&quot; unique_id=&quot;10007&quot;&gt;&lt;property id=&quot;20148&quot; value=&quot;5&quot;/&gt;&lt;property id=&quot;20300&quot; value=&quot;Slide 5 - &amp;quot;Research tells  a similar story&amp;quot;&quot;/&gt;&lt;property id=&quot;20307&quot; value=&quot;261&quot;/&gt;&lt;/object&gt;&lt;object type=&quot;3&quot; unique_id=&quot;10008&quot;&gt;&lt;property id=&quot;20148&quot; value=&quot;5&quot;/&gt;&lt;property id=&quot;20300&quot; value=&quot;Slide 6 - &amp;quot;Key challenges for students&amp;amp;#x09;&amp;quot;&quot;/&gt;&lt;property id=&quot;20307&quot; value=&quot;262&quot;/&gt;&lt;/object&gt;&lt;object type=&quot;3&quot; unique_id=&quot;10009&quot;&gt;&lt;property id=&quot;20148&quot; value=&quot;5&quot;/&gt;&lt;property id=&quot;20300&quot; value=&quot;Slide 7 - &amp;quot;Key challenges for faculty&amp;quot;&quot;/&gt;&lt;property id=&quot;20307&quot; value=&quot;263&quot;/&gt;&lt;/object&gt;&lt;object type=&quot;3&quot; unique_id=&quot;10010&quot;&gt;&lt;property id=&quot;20148&quot; value=&quot;5&quot;/&gt;&lt;property id=&quot;20300&quot; value=&quot;Slide 8 - &amp;quot;i2a: ideas to action &amp;amp; the UofL quality enhancement plan&amp;quot;&quot;/&gt;&lt;property id=&quot;20307&quot; value=&quot;264&quot;/&gt;&lt;/object&gt;&lt;object type=&quot;3&quot; unique_id=&quot;10011&quot;&gt;&lt;property id=&quot;20148&quot; value=&quot;5&quot;/&gt;&lt;property id=&quot;20300&quot; value=&quot;Slide 9 - &amp;quot;A brief introduction to the Paul-Elder Framework&amp;quot;&quot;/&gt;&lt;property id=&quot;20307&quot; value=&quot;265&quot;/&gt;&lt;/object&gt;&lt;object type=&quot;3&quot; unique_id=&quot;10012&quot;&gt;&lt;property id=&quot;20148&quot; value=&quot;5&quot;/&gt;&lt;property id=&quot;20300&quot; value=&quot;Slide 10 - &amp;quot;Defining information literacy&amp;quot;&quot;/&gt;&lt;property id=&quot;20307&quot; value=&quot;266&quot;/&gt;&lt;/object&gt;&lt;object type=&quot;3&quot; unique_id=&quot;10013&quot;&gt;&lt;property id=&quot;20148&quot; value=&quot;5&quot;/&gt;&lt;property id=&quot;20300&quot; value=&quot;Slide 11 - &amp;quot;Information literacy + critical thinking&amp;quot;&quot;/&gt;&lt;property id=&quot;20307&quot; value=&quot;267&quot;/&gt;&lt;/object&gt;&lt;object type=&quot;3&quot; unique_id=&quot;10014&quot;&gt;&lt;property id=&quot;20148&quot; value=&quot;5&quot;/&gt;&lt;property id=&quot;20300&quot; value=&quot;Slide 13 - &amp;quot;Solution to student &amp;amp; faculty challenges: teaching critical thinking and information literacy online&amp;quot;&quot;/&gt;&lt;property id=&quot;20307&quot; value=&quot;268&quot;/&gt;&lt;/object&gt;&lt;object type=&quot;3&quot; unique_id=&quot;10015&quot;&gt;&lt;property id=&quot;20148&quot; value=&quot;5&quot;/&gt;&lt;property id=&quot;20300&quot; value=&quot;Slide 12 - &amp;quot;Creating partnerships&amp;quot;&quot;/&gt;&lt;property id=&quot;20307&quot; value=&quot;269&quot;/&gt;&lt;/object&gt;&lt;object type=&quot;3&quot; unique_id=&quot;10016&quot;&gt;&lt;property id=&quot;20148&quot; value=&quot;5&quot;/&gt;&lt;property id=&quot;20300&quot; value=&quot;Slide 14 - &amp;quot;Instructional design + information literacy &amp;quot;&quot;/&gt;&lt;property id=&quot;20307&quot; value=&quot;270&quot;/&gt;&lt;/object&gt;&lt;object type=&quot;3&quot; unique_id=&quot;10017&quot;&gt;&lt;property id=&quot;20148&quot; value=&quot;5&quot;/&gt;&lt;property id=&quot;20300&quot; value=&quot;Slide 15 - &amp;quot;A module series for critical thinking + information literacy&amp;quot;&quot;/&gt;&lt;property id=&quot;20307&quot; value=&quot;271&quot;/&gt;&lt;/object&gt;&lt;object type=&quot;3&quot; unique_id=&quot;10018&quot;&gt;&lt;property id=&quot;20148&quot; value=&quot;5&quot;/&gt;&lt;property id=&quot;20300&quot; value=&quot;Slide 16 - &amp;quot;Module series  learning objectives&amp;quot;&quot;/&gt;&lt;property id=&quot;20307&quot; value=&quot;272&quot;/&gt;&lt;/object&gt;&lt;object type=&quot;3&quot; unique_id=&quot;10019&quot;&gt;&lt;property id=&quot;20148&quot; value=&quot;5&quot;/&gt;&lt;property id=&quot;20300&quot; value=&quot;Slide 17 - &amp;quot;Wikipedia&amp;quot;&quot;/&gt;&lt;property id=&quot;20307&quot; value=&quot;273&quot;/&gt;&lt;/object&gt;&lt;object type=&quot;3&quot; unique_id=&quot;10020&quot;&gt;&lt;property id=&quot;20148&quot; value=&quot;5&quot;/&gt;&lt;property id=&quot;20300&quot; value=&quot;Slide 18 - &amp;quot;Google&amp;quot;&quot;/&gt;&lt;property id=&quot;20307&quot; value=&quot;274&quot;/&gt;&lt;/object&gt;&lt;object type=&quot;3&quot; unique_id=&quot;10021&quot;&gt;&lt;property id=&quot;20148&quot; value=&quot;5&quot;/&gt;&lt;property id=&quot;20300&quot; value=&quot;Slide 19 - &amp;quot;Scholarly journal articles&amp;quot;&quot;/&gt;&lt;property id=&quot;20307&quot; value=&quot;275&quot;/&gt;&lt;/object&gt;&lt;object type=&quot;3&quot; unique_id=&quot;10022&quot;&gt;&lt;property id=&quot;20148&quot; value=&quot;5&quot;/&gt;&lt;property id=&quot;20300&quot; value=&quot;Slide 20 - &amp;quot;Assessment Logistics&amp;quot;&quot;/&gt;&lt;property id=&quot;20307&quot; value=&quot;276&quot;/&gt;&lt;/object&gt;&lt;object type=&quot;3&quot; unique_id=&quot;10023&quot;&gt;&lt;property id=&quot;20148&quot; value=&quot;5&quot;/&gt;&lt;property id=&quot;20300&quot; value=&quot;Slide 21 - &amp;quot;Collaboration Logistics &amp;amp; Future Developments&amp;quot;&quot;/&gt;&lt;property id=&quot;20307&quot; value=&quot;277&quot;/&gt;&lt;/object&gt;&lt;object type=&quot;3&quot; unique_id=&quot;10048&quot;&gt;&lt;property id=&quot;20148&quot; value=&quot;5&quot;/&gt;&lt;property id=&quot;20300&quot; value=&quot;Slide 23 - &amp;quot;Takeaways&amp;quot;&quot;/&gt;&lt;property id=&quot;20307&quot; value=&quot;279&quot;/&gt;&lt;/object&gt;&lt;object type=&quot;3&quot; unique_id=&quot;10049&quot;&gt;&lt;property id=&quot;20148&quot; value=&quot;5&quot;/&gt;&lt;property id=&quot;20300&quot; value=&quot;Slide 24 - &amp;quot;Contact Info | Questions?&amp;quot;&quot;/&gt;&lt;property id=&quot;20307&quot; value=&quot;280&quot;/&gt;&lt;/object&gt;&lt;object type=&quot;3&quot; unique_id=&quot;10583&quot;&gt;&lt;property id=&quot;20148&quot; value=&quot;5&quot;/&gt;&lt;property id=&quot;20300&quot; value=&quot;Slide 22 - &amp;quot;The numbers &amp;quot;&quot;/&gt;&lt;property id=&quot;20307&quot; value=&quot;281&quot;/&gt;&lt;/object&gt;&lt;/object&gt;&lt;object type=&quot;8&quot; unique_id=&quot;10046&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1093</TotalTime>
  <Words>5516</Words>
  <Application>Microsoft Office PowerPoint</Application>
  <PresentationFormat>On-screen Show (4:3)</PresentationFormat>
  <Paragraphs>489</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Arial Black</vt:lpstr>
      <vt:lpstr>Calibri</vt:lpstr>
      <vt:lpstr>Cordia New</vt:lpstr>
      <vt:lpstr>Symbol</vt:lpstr>
      <vt:lpstr>Times New Roman</vt:lpstr>
      <vt:lpstr>Wingdings</vt:lpstr>
      <vt:lpstr>Essential</vt:lpstr>
      <vt:lpstr>Combining faculty, instructional design, and library services to provide students a framework for information evaluation</vt:lpstr>
      <vt:lpstr>What we’ll cover today</vt:lpstr>
      <vt:lpstr>Survey of UofL writing instructors, summer 2012 (n = 25)</vt:lpstr>
      <vt:lpstr>Survey of UofL teaching faculty, fall 2012 (n = 33) </vt:lpstr>
      <vt:lpstr>Research tells  a similar story</vt:lpstr>
      <vt:lpstr>Key challenges for students </vt:lpstr>
      <vt:lpstr>Key challenges for faculty</vt:lpstr>
      <vt:lpstr>i2a: ideas to action &amp; the UofL quality enhancement plan</vt:lpstr>
      <vt:lpstr>A brief introduction to the Paul-Elder Framework</vt:lpstr>
      <vt:lpstr>Defining information literacy</vt:lpstr>
      <vt:lpstr>Information literacy + critical thinking</vt:lpstr>
      <vt:lpstr>Creating partnerships</vt:lpstr>
      <vt:lpstr>Solution to student &amp; faculty challenges: teaching critical thinking and information literacy online</vt:lpstr>
      <vt:lpstr>Instructional design + information literacy </vt:lpstr>
      <vt:lpstr>A module series for critical thinking + information literacy</vt:lpstr>
      <vt:lpstr>Module series  learning objectives</vt:lpstr>
      <vt:lpstr>Wikipedia</vt:lpstr>
      <vt:lpstr>Google</vt:lpstr>
      <vt:lpstr>Scholarly journal articles</vt:lpstr>
      <vt:lpstr>Assessment Logistics</vt:lpstr>
      <vt:lpstr>Collaboration Logistics &amp; Future Developments</vt:lpstr>
      <vt:lpstr>The numbers </vt:lpstr>
      <vt:lpstr>Takeaways</vt:lpstr>
      <vt:lpstr>Contact Info | Questions?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McClellan,Samantha M</dc:creator>
  <cp:lastModifiedBy>Seguin, Todd</cp:lastModifiedBy>
  <cp:revision>70</cp:revision>
  <dcterms:created xsi:type="dcterms:W3CDTF">2015-10-15T14:43:29Z</dcterms:created>
  <dcterms:modified xsi:type="dcterms:W3CDTF">2015-11-13T18:59:22Z</dcterms:modified>
</cp:coreProperties>
</file>