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 id="2147483928" r:id="rId2"/>
  </p:sldMasterIdLst>
  <p:notesMasterIdLst>
    <p:notesMasterId r:id="rId22"/>
  </p:notesMasterIdLst>
  <p:sldIdLst>
    <p:sldId id="256" r:id="rId3"/>
    <p:sldId id="261" r:id="rId4"/>
    <p:sldId id="263" r:id="rId5"/>
    <p:sldId id="257" r:id="rId6"/>
    <p:sldId id="260" r:id="rId7"/>
    <p:sldId id="258" r:id="rId8"/>
    <p:sldId id="264" r:id="rId9"/>
    <p:sldId id="259" r:id="rId10"/>
    <p:sldId id="262" r:id="rId11"/>
    <p:sldId id="265" r:id="rId12"/>
    <p:sldId id="266" r:id="rId13"/>
    <p:sldId id="275" r:id="rId14"/>
    <p:sldId id="276" r:id="rId15"/>
    <p:sldId id="270" r:id="rId16"/>
    <p:sldId id="267"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60118" autoAdjust="0"/>
  </p:normalViewPr>
  <p:slideViewPr>
    <p:cSldViewPr snapToGrid="0">
      <p:cViewPr varScale="1">
        <p:scale>
          <a:sx n="47" d="100"/>
          <a:sy n="47" d="100"/>
        </p:scale>
        <p:origin x="1590" y="42"/>
      </p:cViewPr>
      <p:guideLst/>
    </p:cSldViewPr>
  </p:slideViewPr>
  <p:notesTextViewPr>
    <p:cViewPr>
      <p:scale>
        <a:sx n="1" d="1"/>
        <a:sy n="1" d="1"/>
      </p:scale>
      <p:origin x="0" y="0"/>
    </p:cViewPr>
  </p:notesTextViewPr>
  <p:notesViewPr>
    <p:cSldViewPr snapToGrid="0">
      <p:cViewPr varScale="1">
        <p:scale>
          <a:sx n="86" d="100"/>
          <a:sy n="86" d="100"/>
        </p:scale>
        <p:origin x="243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F3452-B092-4F03-8A31-9A52611F7835}" type="datetimeFigureOut">
              <a:rPr lang="en-US" smtClean="0"/>
              <a:t>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2E60D-C811-438B-9B3F-A7A6478C0B79}" type="slidenum">
              <a:rPr lang="en-US" smtClean="0"/>
              <a:t>‹#›</a:t>
            </a:fld>
            <a:endParaRPr lang="en-US"/>
          </a:p>
        </p:txBody>
      </p:sp>
    </p:spTree>
    <p:extLst>
      <p:ext uri="{BB962C8B-B14F-4D97-AF65-F5344CB8AC3E}">
        <p14:creationId xmlns:p14="http://schemas.microsoft.com/office/powerpoint/2010/main" val="61019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1</a:t>
            </a:fld>
            <a:endParaRPr lang="en-US"/>
          </a:p>
        </p:txBody>
      </p:sp>
    </p:spTree>
    <p:extLst>
      <p:ext uri="{BB962C8B-B14F-4D97-AF65-F5344CB8AC3E}">
        <p14:creationId xmlns:p14="http://schemas.microsoft.com/office/powerpoint/2010/main" val="224053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2</a:t>
            </a:fld>
            <a:endParaRPr lang="en-US"/>
          </a:p>
        </p:txBody>
      </p:sp>
    </p:spTree>
    <p:extLst>
      <p:ext uri="{BB962C8B-B14F-4D97-AF65-F5344CB8AC3E}">
        <p14:creationId xmlns:p14="http://schemas.microsoft.com/office/powerpoint/2010/main" val="44005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 such thing as an “average” student.</a:t>
            </a:r>
            <a:r>
              <a:rPr lang="en-US" baseline="0" dirty="0" smtClean="0"/>
              <a:t> By planning a course for the imaginary “average” student, we’re not addressing the variability in every classroom. </a:t>
            </a:r>
          </a:p>
          <a:p>
            <a:endParaRPr lang="en-US" baseline="0" dirty="0" smtClean="0"/>
          </a:p>
          <a:p>
            <a:r>
              <a:rPr lang="en-US" baseline="0" dirty="0" smtClean="0"/>
              <a:t>Classes designed using UDL have enough flexibility to meet the needs of most, if not all, learners, reducing the need for individual accommodations and potentially expensive and time consuming retrofitting once a student with a disability registers for the course.</a:t>
            </a:r>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4</a:t>
            </a:fld>
            <a:endParaRPr lang="en-US"/>
          </a:p>
        </p:txBody>
      </p:sp>
    </p:spTree>
    <p:extLst>
      <p:ext uri="{BB962C8B-B14F-4D97-AF65-F5344CB8AC3E}">
        <p14:creationId xmlns:p14="http://schemas.microsoft.com/office/powerpoint/2010/main" val="366929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Multiple methods of presenting information – text, video, graphics, audio. Presenting the same information in multiple ways benefits all students.</a:t>
            </a:r>
          </a:p>
          <a:p>
            <a:pPr marL="228600" indent="-228600">
              <a:buAutoNum type="arabicParenR"/>
            </a:pPr>
            <a:r>
              <a:rPr lang="en-US" dirty="0" smtClean="0"/>
              <a:t>Multiple types of assignments and assessment – written, projects, presentations, multiple choice, matching, essay, etc.</a:t>
            </a:r>
          </a:p>
          <a:p>
            <a:pPr marL="228600" indent="-228600">
              <a:buAutoNum type="arabicParenR"/>
            </a:pPr>
            <a:r>
              <a:rPr lang="en-US" dirty="0" smtClean="0"/>
              <a:t>Some students are engaged by spontaneity, others are stressed by this and need predictability, some like to work alone, others in groups. No type of engagement will meet</a:t>
            </a:r>
            <a:r>
              <a:rPr lang="en-US" baseline="0" dirty="0" smtClean="0"/>
              <a:t> the needs of everyone, so provide a variety.</a:t>
            </a: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6</a:t>
            </a:fld>
            <a:endParaRPr lang="en-US"/>
          </a:p>
        </p:txBody>
      </p:sp>
    </p:spTree>
    <p:extLst>
      <p:ext uri="{BB962C8B-B14F-4D97-AF65-F5344CB8AC3E}">
        <p14:creationId xmlns:p14="http://schemas.microsoft.com/office/powerpoint/2010/main" val="383145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generalizations. Individual colleges may handle things differently.</a:t>
            </a:r>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8</a:t>
            </a:fld>
            <a:endParaRPr lang="en-US"/>
          </a:p>
        </p:txBody>
      </p:sp>
    </p:spTree>
    <p:extLst>
      <p:ext uri="{BB962C8B-B14F-4D97-AF65-F5344CB8AC3E}">
        <p14:creationId xmlns:p14="http://schemas.microsoft.com/office/powerpoint/2010/main" val="14018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13</a:t>
            </a:fld>
            <a:endParaRPr lang="en-US"/>
          </a:p>
        </p:txBody>
      </p:sp>
    </p:spTree>
    <p:extLst>
      <p:ext uri="{BB962C8B-B14F-4D97-AF65-F5344CB8AC3E}">
        <p14:creationId xmlns:p14="http://schemas.microsoft.com/office/powerpoint/2010/main" val="263223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16</a:t>
            </a:fld>
            <a:endParaRPr lang="en-US"/>
          </a:p>
        </p:txBody>
      </p:sp>
    </p:spTree>
    <p:extLst>
      <p:ext uri="{BB962C8B-B14F-4D97-AF65-F5344CB8AC3E}">
        <p14:creationId xmlns:p14="http://schemas.microsoft.com/office/powerpoint/2010/main" val="93709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17</a:t>
            </a:fld>
            <a:endParaRPr lang="en-US"/>
          </a:p>
        </p:txBody>
      </p:sp>
    </p:spTree>
    <p:extLst>
      <p:ext uri="{BB962C8B-B14F-4D97-AF65-F5344CB8AC3E}">
        <p14:creationId xmlns:p14="http://schemas.microsoft.com/office/powerpoint/2010/main" val="4687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2E60D-C811-438B-9B3F-A7A6478C0B79}" type="slidenum">
              <a:rPr lang="en-US" smtClean="0"/>
              <a:t>18</a:t>
            </a:fld>
            <a:endParaRPr lang="en-US"/>
          </a:p>
        </p:txBody>
      </p:sp>
    </p:spTree>
    <p:extLst>
      <p:ext uri="{BB962C8B-B14F-4D97-AF65-F5344CB8AC3E}">
        <p14:creationId xmlns:p14="http://schemas.microsoft.com/office/powerpoint/2010/main" val="4241507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ofL_Str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46390"/>
            <a:ext cx="121920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 y="3060700"/>
            <a:ext cx="1219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914400" eaLnBrk="1" fontAlgn="base" hangingPunct="1">
              <a:spcBef>
                <a:spcPct val="50000"/>
              </a:spcBef>
              <a:spcAft>
                <a:spcPct val="0"/>
              </a:spcAft>
              <a:defRPr/>
            </a:pPr>
            <a:endParaRPr lang="en-US" sz="4400" smtClean="0">
              <a:solidFill>
                <a:srgbClr val="FFFFFF"/>
              </a:solidFill>
              <a:latin typeface="Helvetica 75 Bold"/>
            </a:endParaRPr>
          </a:p>
        </p:txBody>
      </p:sp>
      <p:sp>
        <p:nvSpPr>
          <p:cNvPr id="5122" name="Rectangle 2"/>
          <p:cNvSpPr>
            <a:spLocks noGrp="1" noChangeArrowheads="1"/>
          </p:cNvSpPr>
          <p:nvPr>
            <p:ph type="ctrTitle"/>
          </p:nvPr>
        </p:nvSpPr>
        <p:spPr>
          <a:xfrm>
            <a:off x="1065490" y="2844800"/>
            <a:ext cx="10363200" cy="1143000"/>
          </a:xfrm>
        </p:spPr>
        <p:txBody>
          <a:bodyPr/>
          <a:lstStyle>
            <a:lvl1pPr algn="ctr">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2056347" y="4343400"/>
            <a:ext cx="8534401" cy="1295400"/>
          </a:xfrm>
        </p:spPr>
        <p:txBody>
          <a:bodyPr/>
          <a:lstStyle>
            <a:lvl1pPr marL="0" indent="0" algn="ctr">
              <a:buFontTx/>
              <a:buNone/>
              <a:defRPr/>
            </a:lvl1pPr>
          </a:lstStyle>
          <a:p>
            <a:r>
              <a:rPr lang="en-US" smtClean="0"/>
              <a:t>Click to edit Master subtitle style</a:t>
            </a:r>
            <a:endParaRPr lang="en-US" dirty="0"/>
          </a:p>
        </p:txBody>
      </p:sp>
      <p:sp>
        <p:nvSpPr>
          <p:cNvPr id="7" name="Rectangle 4"/>
          <p:cNvSpPr>
            <a:spLocks noGrp="1" noChangeArrowheads="1"/>
          </p:cNvSpPr>
          <p:nvPr>
            <p:ph type="dt" sz="half" idx="10"/>
          </p:nvPr>
        </p:nvSpPr>
        <p:spPr/>
        <p:txBody>
          <a:bodyPr/>
          <a:lstStyle>
            <a:lvl1pPr>
              <a:defRPr/>
            </a:lvl1pPr>
          </a:lstStyle>
          <a:p>
            <a:fld id="{A60FBF58-8622-4799-A58B-0364B7C981C0}" type="datetimeFigureOut">
              <a:rPr lang="en-US" smtClean="0"/>
              <a:t>12/4/2015</a:t>
            </a:fld>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DBE400E8-EAC7-42D0-A65B-13C7CC1E67E7}" type="slidenum">
              <a:rPr lang="en-US" smtClean="0"/>
              <a:t>‹#›</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843" y="762000"/>
            <a:ext cx="3780505" cy="1395984"/>
          </a:xfrm>
          <a:prstGeom prst="rect">
            <a:avLst/>
          </a:prstGeom>
        </p:spPr>
      </p:pic>
    </p:spTree>
    <p:extLst>
      <p:ext uri="{BB962C8B-B14F-4D97-AF65-F5344CB8AC3E}">
        <p14:creationId xmlns:p14="http://schemas.microsoft.com/office/powerpoint/2010/main" val="22727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18928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2743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8026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150596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ofL_Str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46390"/>
            <a:ext cx="121920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 y="3060700"/>
            <a:ext cx="1219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914400" eaLnBrk="1" fontAlgn="base" hangingPunct="1">
              <a:spcBef>
                <a:spcPct val="50000"/>
              </a:spcBef>
              <a:spcAft>
                <a:spcPct val="0"/>
              </a:spcAft>
              <a:defRPr/>
            </a:pPr>
            <a:endParaRPr lang="en-US" sz="4400" smtClean="0">
              <a:solidFill>
                <a:srgbClr val="FFFFFF"/>
              </a:solidFill>
              <a:latin typeface="Helvetica 75 Bold"/>
            </a:endParaRPr>
          </a:p>
        </p:txBody>
      </p:sp>
      <p:sp>
        <p:nvSpPr>
          <p:cNvPr id="5122" name="Rectangle 2"/>
          <p:cNvSpPr>
            <a:spLocks noGrp="1" noChangeArrowheads="1"/>
          </p:cNvSpPr>
          <p:nvPr>
            <p:ph type="ctrTitle"/>
          </p:nvPr>
        </p:nvSpPr>
        <p:spPr>
          <a:xfrm>
            <a:off x="1065490" y="2844800"/>
            <a:ext cx="10363200" cy="1143000"/>
          </a:xfrm>
        </p:spPr>
        <p:txBody>
          <a:bodyPr/>
          <a:lstStyle>
            <a:lvl1pPr algn="ctr">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2056347" y="4343400"/>
            <a:ext cx="8534401" cy="1295400"/>
          </a:xfrm>
        </p:spPr>
        <p:txBody>
          <a:bodyPr/>
          <a:lstStyle>
            <a:lvl1pPr marL="0" indent="0" algn="ctr">
              <a:buFontTx/>
              <a:buNone/>
              <a:defRPr/>
            </a:lvl1pPr>
          </a:lstStyle>
          <a:p>
            <a:r>
              <a:rPr lang="en-US" smtClean="0"/>
              <a:t>Click to edit Master subtitle style</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52447BE1-59F7-478D-A898-66CF905CB84C}" type="datetimeFigureOut">
              <a:rPr lang="en-US">
                <a:solidFill>
                  <a:srgbClr val="000000"/>
                </a:solidFill>
              </a:rPr>
              <a:pPr>
                <a:defRPr/>
              </a:pPr>
              <a:t>12/4/2015</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0151EF4-8F2C-4591-9C1F-6D0788325108}" type="slidenum">
              <a:rPr lang="en-US">
                <a:solidFill>
                  <a:srgbClr val="000000"/>
                </a:solidFill>
              </a:rPr>
              <a:pPr>
                <a:defRPr/>
              </a:pPr>
              <a:t>‹#›</a:t>
            </a:fld>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843" y="762000"/>
            <a:ext cx="3780505" cy="1395984"/>
          </a:xfrm>
          <a:prstGeom prst="rect">
            <a:avLst/>
          </a:prstGeom>
        </p:spPr>
      </p:pic>
    </p:spTree>
    <p:extLst>
      <p:ext uri="{BB962C8B-B14F-4D97-AF65-F5344CB8AC3E}">
        <p14:creationId xmlns:p14="http://schemas.microsoft.com/office/powerpoint/2010/main" val="1439009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0C6D93F-29B4-490B-BD51-78C9B47DBE20}" type="datetimeFigureOut">
              <a:rPr lang="en-US">
                <a:solidFill>
                  <a:srgbClr val="000000"/>
                </a:solidFill>
              </a:rPr>
              <a:pPr>
                <a:defRPr/>
              </a:p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FDD20F-43A1-472D-943F-661F7F1AB6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638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FF8868-A684-4705-A82B-E8534AC562B0}" type="datetimeFigureOut">
              <a:rPr lang="en-US">
                <a:solidFill>
                  <a:srgbClr val="000000"/>
                </a:solidFill>
              </a:rPr>
              <a:pPr>
                <a:defRPr/>
              </a:p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4AEF4-7EF9-4237-9E7C-FD36E8E0C3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414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0E8CF3-7FE4-425E-98B6-1B31981E003E}" type="datetimeFigureOut">
              <a:rPr lang="en-US">
                <a:solidFill>
                  <a:srgbClr val="000000"/>
                </a:solidFill>
              </a:rPr>
              <a:pPr>
                <a:defRPr/>
              </a:p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2433AE-0058-437A-B588-A7B5F9F3D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824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894345A-9B59-4085-A0DE-72574DF48165}" type="datetimeFigureOut">
              <a:rPr lang="en-US">
                <a:solidFill>
                  <a:srgbClr val="000000"/>
                </a:solidFill>
              </a:rPr>
              <a:pPr>
                <a:defRPr/>
              </a:pPr>
              <a:t>12/4/2015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216AF4-B563-41BD-8D0F-FFADEF56F9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728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4E19BB6-7CE7-4FC6-BF96-CB9F7A403319}" type="datetimeFigureOut">
              <a:rPr lang="en-US">
                <a:solidFill>
                  <a:srgbClr val="000000"/>
                </a:solidFill>
              </a:rPr>
              <a:pPr>
                <a:defRPr/>
              </a:pPr>
              <a:t>12/4/2015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280BEC-BC61-4E08-BFE4-7E6EEA6DF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406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1590E62-870D-4C00-9D69-B1C14145F5DA}" type="datetimeFigureOut">
              <a:rPr lang="en-US">
                <a:solidFill>
                  <a:srgbClr val="000000"/>
                </a:solidFill>
              </a:rPr>
              <a:pPr>
                <a:defRPr/>
              </a:pPr>
              <a:t>12/4/2015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AF42E3-319F-431C-9C24-3A4B88C1C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135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4CBCB30-8981-430F-8F89-179C288B6CA8}" type="datetimeFigureOut">
              <a:rPr lang="en-US">
                <a:solidFill>
                  <a:srgbClr val="000000"/>
                </a:solidFill>
              </a:rPr>
              <a:pPr>
                <a:defRPr/>
              </a:p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6A0AFF-7C12-49FF-BA0D-A0E6C2054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28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3221658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AAA15D-712D-4375-A557-31593FD48FD9}" type="datetimeFigureOut">
              <a:rPr lang="en-US">
                <a:solidFill>
                  <a:srgbClr val="000000"/>
                </a:solidFill>
              </a:rPr>
              <a:pPr>
                <a:defRPr/>
              </a:p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CF976B-C41F-45AA-A401-8322FE003F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38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63D7B1-6B1C-42A6-9C38-907F49D21A1B}" type="datetimeFigureOut">
              <a:rPr lang="en-US">
                <a:solidFill>
                  <a:srgbClr val="000000"/>
                </a:solidFill>
              </a:rPr>
              <a:pPr>
                <a:defRPr/>
              </a:p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01604F-224B-4B8A-B38D-A1CE2D0FA1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423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2743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8026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B40C0E-BC01-4E8D-9F8D-23503A95AF6E}" type="datetimeFigureOut">
              <a:rPr lang="en-US">
                <a:solidFill>
                  <a:srgbClr val="000000"/>
                </a:solidFill>
              </a:rPr>
              <a:pPr>
                <a:defRPr/>
              </a:p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3C71E4-EA9A-4F82-B4CA-3466F9D5BC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31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14794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1"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162691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207411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179889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72246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283930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60FBF58-8622-4799-A58B-0364B7C981C0}" type="datetimeFigureOut">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E400E8-EAC7-42D0-A65B-13C7CC1E67E7}" type="slidenum">
              <a:rPr lang="en-US" smtClean="0"/>
              <a:t>‹#›</a:t>
            </a:fld>
            <a:endParaRPr lang="en-US"/>
          </a:p>
        </p:txBody>
      </p:sp>
    </p:spTree>
    <p:extLst>
      <p:ext uri="{BB962C8B-B14F-4D97-AF65-F5344CB8AC3E}">
        <p14:creationId xmlns:p14="http://schemas.microsoft.com/office/powerpoint/2010/main" val="404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18546" y="0"/>
            <a:ext cx="90686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914401"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914401"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cs typeface="+mn-cs"/>
              </a:defRPr>
            </a:lvl1pPr>
          </a:lstStyle>
          <a:p>
            <a:fld id="{A60FBF58-8622-4799-A58B-0364B7C981C0}" type="datetimeFigureOut">
              <a:rPr lang="en-US" smtClean="0"/>
              <a:t>12/4/2015</a:t>
            </a:fld>
            <a:endParaRPr lang="en-US"/>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cs typeface="+mn-cs"/>
              </a:defRPr>
            </a:lvl1pPr>
          </a:lstStyle>
          <a:p>
            <a:fld id="{DBE400E8-EAC7-42D0-A65B-13C7CC1E67E7}" type="slidenum">
              <a:rPr lang="en-US" smtClean="0"/>
              <a:t>‹#›</a:t>
            </a:fld>
            <a:endParaRPr lang="en-US"/>
          </a:p>
        </p:txBody>
      </p:sp>
      <p:sp>
        <p:nvSpPr>
          <p:cNvPr id="1032" name="Line 14"/>
          <p:cNvSpPr>
            <a:spLocks noChangeShapeType="1"/>
          </p:cNvSpPr>
          <p:nvPr/>
        </p:nvSpPr>
        <p:spPr bwMode="auto">
          <a:xfrm flipV="1">
            <a:off x="2513667" y="76200"/>
            <a:ext cx="0" cy="7366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sp>
        <p:nvSpPr>
          <p:cNvPr id="1033" name="Line 16"/>
          <p:cNvSpPr>
            <a:spLocks noChangeShapeType="1"/>
          </p:cNvSpPr>
          <p:nvPr/>
        </p:nvSpPr>
        <p:spPr bwMode="auto">
          <a:xfrm>
            <a:off x="-21166" y="939800"/>
            <a:ext cx="12225867"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sp>
        <p:nvSpPr>
          <p:cNvPr id="1034" name="Line 18"/>
          <p:cNvSpPr>
            <a:spLocks noChangeShapeType="1"/>
          </p:cNvSpPr>
          <p:nvPr/>
        </p:nvSpPr>
        <p:spPr bwMode="auto">
          <a:xfrm>
            <a:off x="0" y="6096000"/>
            <a:ext cx="12225867"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5730" y="114809"/>
            <a:ext cx="1753057" cy="647331"/>
          </a:xfrm>
          <a:prstGeom prst="rect">
            <a:avLst/>
          </a:prstGeom>
        </p:spPr>
      </p:pic>
    </p:spTree>
    <p:extLst>
      <p:ext uri="{BB962C8B-B14F-4D97-AF65-F5344CB8AC3E}">
        <p14:creationId xmlns:p14="http://schemas.microsoft.com/office/powerpoint/2010/main" val="122365076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rtl="0" eaLnBrk="1" fontAlgn="base" hangingPunct="1">
        <a:spcBef>
          <a:spcPct val="0"/>
        </a:spcBef>
        <a:spcAft>
          <a:spcPct val="0"/>
        </a:spcAft>
        <a:defRPr sz="3200" b="1">
          <a:solidFill>
            <a:schemeClr val="tx2"/>
          </a:solidFill>
          <a:latin typeface="+mj-lt"/>
          <a:ea typeface="+mj-ea"/>
          <a:cs typeface="ヒラギノ角ゴ Pro W3"/>
        </a:defRPr>
      </a:lvl1pPr>
      <a:lvl2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2pPr>
      <a:lvl3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3pPr>
      <a:lvl4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4pPr>
      <a:lvl5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5pPr>
      <a:lvl6pPr marL="457200" algn="l" rtl="0" eaLnBrk="1" fontAlgn="base" hangingPunct="1">
        <a:spcBef>
          <a:spcPct val="0"/>
        </a:spcBef>
        <a:spcAft>
          <a:spcPct val="0"/>
        </a:spcAft>
        <a:defRPr sz="3200" b="1">
          <a:solidFill>
            <a:schemeClr val="tx2"/>
          </a:solidFill>
          <a:latin typeface="Arial" charset="0"/>
          <a:ea typeface="ヒラギノ角ゴ Pro W3" pitchFamily="1"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pitchFamily="1"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pitchFamily="1"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4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18546" y="0"/>
            <a:ext cx="90686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914401"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914401"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cs typeface="+mn-cs"/>
              </a:defRPr>
            </a:lvl1pPr>
          </a:lstStyle>
          <a:p>
            <a:pPr>
              <a:defRPr/>
            </a:pPr>
            <a:fld id="{F49288AB-BA68-4B85-857E-4AA3EFEB4360}" type="datetimeFigureOut">
              <a:rPr lang="en-US" smtClean="0">
                <a:solidFill>
                  <a:srgbClr val="000000"/>
                </a:solidFill>
              </a:rPr>
              <a:pPr>
                <a:defRPr/>
              </a:pPr>
              <a:t>12/4/2015</a:t>
            </a:fld>
            <a:endParaRPr lang="en-US">
              <a:solidFill>
                <a:srgbClr val="000000"/>
              </a:solidFill>
            </a:endParaRPr>
          </a:p>
        </p:txBody>
      </p:sp>
      <p:sp>
        <p:nvSpPr>
          <p:cNvPr id="1029" name="Rectangle 5"/>
          <p:cNvSpPr>
            <a:spLocks noGrp="1" noChangeArrowheads="1"/>
          </p:cNvSpPr>
          <p:nvPr>
            <p:ph type="ftr" sz="quarter" idx="3"/>
          </p:nvPr>
        </p:nvSpPr>
        <p:spPr bwMode="auto">
          <a:xfrm>
            <a:off x="4165601"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cs typeface="+mn-cs"/>
              </a:defRPr>
            </a:lvl1pPr>
          </a:lstStyle>
          <a:p>
            <a:pPr>
              <a:defRPr/>
            </a:pPr>
            <a:fld id="{6C54764A-27ED-4363-9BCD-321A6B4CCD4B}" type="slidenum">
              <a:rPr lang="en-US" smtClean="0">
                <a:solidFill>
                  <a:srgbClr val="000000"/>
                </a:solidFill>
              </a:rPr>
              <a:pPr>
                <a:defRPr/>
              </a:pPr>
              <a:t>‹#›</a:t>
            </a:fld>
            <a:endParaRPr lang="en-US">
              <a:solidFill>
                <a:srgbClr val="000000"/>
              </a:solidFill>
            </a:endParaRPr>
          </a:p>
        </p:txBody>
      </p:sp>
      <p:sp>
        <p:nvSpPr>
          <p:cNvPr id="1032" name="Line 14"/>
          <p:cNvSpPr>
            <a:spLocks noChangeShapeType="1"/>
          </p:cNvSpPr>
          <p:nvPr/>
        </p:nvSpPr>
        <p:spPr bwMode="auto">
          <a:xfrm flipV="1">
            <a:off x="2513667" y="76200"/>
            <a:ext cx="0" cy="7366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sp>
        <p:nvSpPr>
          <p:cNvPr id="1033" name="Line 16"/>
          <p:cNvSpPr>
            <a:spLocks noChangeShapeType="1"/>
          </p:cNvSpPr>
          <p:nvPr/>
        </p:nvSpPr>
        <p:spPr bwMode="auto">
          <a:xfrm>
            <a:off x="-21166" y="939800"/>
            <a:ext cx="12225867"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sp>
        <p:nvSpPr>
          <p:cNvPr id="1034" name="Line 18"/>
          <p:cNvSpPr>
            <a:spLocks noChangeShapeType="1"/>
          </p:cNvSpPr>
          <p:nvPr/>
        </p:nvSpPr>
        <p:spPr bwMode="auto">
          <a:xfrm>
            <a:off x="0" y="6096000"/>
            <a:ext cx="12225867"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smtClean="0">
              <a:solidFill>
                <a:srgbClr val="000000"/>
              </a:solidFill>
              <a:latin typeface="Arial" pitchFamily="34" charset="0"/>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5730" y="114809"/>
            <a:ext cx="1753057" cy="647331"/>
          </a:xfrm>
          <a:prstGeom prst="rect">
            <a:avLst/>
          </a:prstGeom>
        </p:spPr>
      </p:pic>
    </p:spTree>
    <p:extLst>
      <p:ext uri="{BB962C8B-B14F-4D97-AF65-F5344CB8AC3E}">
        <p14:creationId xmlns:p14="http://schemas.microsoft.com/office/powerpoint/2010/main" val="379613646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rtl="0" eaLnBrk="1" fontAlgn="base" hangingPunct="1">
        <a:spcBef>
          <a:spcPct val="0"/>
        </a:spcBef>
        <a:spcAft>
          <a:spcPct val="0"/>
        </a:spcAft>
        <a:defRPr sz="3200" b="1">
          <a:solidFill>
            <a:schemeClr val="tx2"/>
          </a:solidFill>
          <a:latin typeface="+mj-lt"/>
          <a:ea typeface="+mj-ea"/>
          <a:cs typeface="ヒラギノ角ゴ Pro W3"/>
        </a:defRPr>
      </a:lvl1pPr>
      <a:lvl2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2pPr>
      <a:lvl3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3pPr>
      <a:lvl4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4pPr>
      <a:lvl5pPr algn="l" rtl="0" eaLnBrk="1" fontAlgn="base" hangingPunct="1">
        <a:spcBef>
          <a:spcPct val="0"/>
        </a:spcBef>
        <a:spcAft>
          <a:spcPct val="0"/>
        </a:spcAft>
        <a:defRPr sz="3200" b="1">
          <a:solidFill>
            <a:schemeClr val="tx2"/>
          </a:solidFill>
          <a:latin typeface="ITC Giovanni Std Black" pitchFamily="50" charset="0"/>
          <a:ea typeface="ヒラギノ角ゴ Pro W3" pitchFamily="1" charset="-128"/>
          <a:cs typeface="ヒラギノ角ゴ Pro W3"/>
        </a:defRPr>
      </a:lvl5pPr>
      <a:lvl6pPr marL="457200" algn="l" rtl="0" eaLnBrk="1" fontAlgn="base" hangingPunct="1">
        <a:spcBef>
          <a:spcPct val="0"/>
        </a:spcBef>
        <a:spcAft>
          <a:spcPct val="0"/>
        </a:spcAft>
        <a:defRPr sz="3200" b="1">
          <a:solidFill>
            <a:schemeClr val="tx2"/>
          </a:solidFill>
          <a:latin typeface="Arial" charset="0"/>
          <a:ea typeface="ヒラギノ角ゴ Pro W3" pitchFamily="1"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pitchFamily="1"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pitchFamily="1"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400">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eth.case@Louisvill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2260159"/>
            <a:ext cx="11551920" cy="2387600"/>
          </a:xfrm>
        </p:spPr>
        <p:txBody>
          <a:bodyPr>
            <a:normAutofit/>
          </a:bodyPr>
          <a:lstStyle/>
          <a:p>
            <a:r>
              <a:rPr lang="en-US" dirty="0">
                <a:solidFill>
                  <a:schemeClr val="bg1"/>
                </a:solidFill>
              </a:rPr>
              <a:t>Gaining Ground with Universal Design for Learning</a:t>
            </a:r>
          </a:p>
        </p:txBody>
      </p:sp>
      <p:sp>
        <p:nvSpPr>
          <p:cNvPr id="3" name="Subtitle 2"/>
          <p:cNvSpPr>
            <a:spLocks noGrp="1"/>
          </p:cNvSpPr>
          <p:nvPr>
            <p:ph type="subTitle" idx="1"/>
          </p:nvPr>
        </p:nvSpPr>
        <p:spPr>
          <a:xfrm>
            <a:off x="1524000" y="3901440"/>
            <a:ext cx="9144000" cy="2811594"/>
          </a:xfrm>
        </p:spPr>
        <p:txBody>
          <a:bodyPr>
            <a:normAutofit/>
          </a:bodyPr>
          <a:lstStyle/>
          <a:p>
            <a:endParaRPr lang="en-US" dirty="0" smtClean="0"/>
          </a:p>
          <a:p>
            <a:r>
              <a:rPr lang="en-US" dirty="0" smtClean="0"/>
              <a:t>Beth Case</a:t>
            </a:r>
          </a:p>
          <a:p>
            <a:r>
              <a:rPr lang="en-US" sz="1800" dirty="0" smtClean="0"/>
              <a:t>Program Manager for Digital, Emerging, and Assistive Technology</a:t>
            </a:r>
          </a:p>
          <a:p>
            <a:endParaRPr lang="en-US" dirty="0"/>
          </a:p>
        </p:txBody>
      </p:sp>
    </p:spTree>
    <p:extLst>
      <p:ext uri="{BB962C8B-B14F-4D97-AF65-F5344CB8AC3E}">
        <p14:creationId xmlns:p14="http://schemas.microsoft.com/office/powerpoint/2010/main" val="3207696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could do this?</a:t>
            </a:r>
            <a:endParaRPr lang="en-US" dirty="0"/>
          </a:p>
        </p:txBody>
      </p:sp>
      <p:pic>
        <p:nvPicPr>
          <p:cNvPr id="4" name="Content Placeholder 3"/>
          <p:cNvPicPr>
            <a:picLocks noGrp="1" noChangeAspect="1"/>
          </p:cNvPicPr>
          <p:nvPr>
            <p:ph idx="1"/>
          </p:nvPr>
        </p:nvPicPr>
        <p:blipFill>
          <a:blip r:embed="rId2"/>
          <a:stretch>
            <a:fillRect/>
          </a:stretch>
        </p:blipFill>
        <p:spPr>
          <a:xfrm>
            <a:off x="1674261" y="2214770"/>
            <a:ext cx="8843477" cy="3552984"/>
          </a:xfrm>
          <a:prstGeom prst="rect">
            <a:avLst/>
          </a:prstGeom>
        </p:spPr>
      </p:pic>
    </p:spTree>
    <p:extLst>
      <p:ext uri="{BB962C8B-B14F-4D97-AF65-F5344CB8AC3E}">
        <p14:creationId xmlns:p14="http://schemas.microsoft.com/office/powerpoint/2010/main" val="408707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if this happened?</a:t>
            </a:r>
            <a:endParaRPr lang="en-US" dirty="0"/>
          </a:p>
        </p:txBody>
      </p:sp>
      <p:pic>
        <p:nvPicPr>
          <p:cNvPr id="4" name="Content Placeholder 3"/>
          <p:cNvPicPr>
            <a:picLocks noGrp="1" noChangeAspect="1"/>
          </p:cNvPicPr>
          <p:nvPr>
            <p:ph idx="1"/>
          </p:nvPr>
        </p:nvPicPr>
        <p:blipFill>
          <a:blip r:embed="rId2"/>
          <a:stretch>
            <a:fillRect/>
          </a:stretch>
        </p:blipFill>
        <p:spPr>
          <a:xfrm>
            <a:off x="1475839" y="1806807"/>
            <a:ext cx="9240321" cy="3721796"/>
          </a:xfrm>
          <a:prstGeom prst="rect">
            <a:avLst/>
          </a:prstGeom>
        </p:spPr>
      </p:pic>
    </p:spTree>
    <p:extLst>
      <p:ext uri="{BB962C8B-B14F-4D97-AF65-F5344CB8AC3E}">
        <p14:creationId xmlns:p14="http://schemas.microsoft.com/office/powerpoint/2010/main" val="426479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Support</a:t>
            </a:r>
            <a:endParaRPr lang="en-US" dirty="0"/>
          </a:p>
        </p:txBody>
      </p:sp>
      <p:sp>
        <p:nvSpPr>
          <p:cNvPr id="3" name="Content Placeholder 2"/>
          <p:cNvSpPr>
            <a:spLocks noGrp="1"/>
          </p:cNvSpPr>
          <p:nvPr>
            <p:ph idx="1"/>
          </p:nvPr>
        </p:nvSpPr>
        <p:spPr/>
        <p:txBody>
          <a:bodyPr/>
          <a:lstStyle/>
          <a:p>
            <a:r>
              <a:rPr lang="en-US" dirty="0" smtClean="0"/>
              <a:t>Accessibility presentations and modules included in training for online instructors:	</a:t>
            </a:r>
          </a:p>
          <a:p>
            <a:pPr lvl="1"/>
            <a:r>
              <a:rPr lang="en-US" dirty="0" smtClean="0"/>
              <a:t>Delphi U – 5 day face-to-face “boot camp”</a:t>
            </a:r>
          </a:p>
          <a:p>
            <a:pPr lvl="1"/>
            <a:r>
              <a:rPr lang="en-US" dirty="0" smtClean="0"/>
              <a:t>Delphi U Online – 6 week online course</a:t>
            </a:r>
          </a:p>
          <a:p>
            <a:pPr lvl="1"/>
            <a:r>
              <a:rPr lang="en-US" dirty="0" smtClean="0"/>
              <a:t>Survivor’s Guide – condensed training customized for a department upon request</a:t>
            </a:r>
          </a:p>
          <a:p>
            <a:pPr lvl="1"/>
            <a:endParaRPr lang="en-US" dirty="0"/>
          </a:p>
          <a:p>
            <a:r>
              <a:rPr lang="en-US" dirty="0" smtClean="0"/>
              <a:t>One-on-one Consultation</a:t>
            </a:r>
            <a:endParaRPr lang="en-US" dirty="0"/>
          </a:p>
        </p:txBody>
      </p:sp>
    </p:spTree>
    <p:extLst>
      <p:ext uri="{BB962C8B-B14F-4D97-AF65-F5344CB8AC3E}">
        <p14:creationId xmlns:p14="http://schemas.microsoft.com/office/powerpoint/2010/main" val="152216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support</a:t>
            </a:r>
            <a:endParaRPr lang="en-US" dirty="0"/>
          </a:p>
        </p:txBody>
      </p:sp>
      <p:sp>
        <p:nvSpPr>
          <p:cNvPr id="3" name="Content Placeholder 2"/>
          <p:cNvSpPr>
            <a:spLocks noGrp="1"/>
          </p:cNvSpPr>
          <p:nvPr>
            <p:ph idx="1"/>
          </p:nvPr>
        </p:nvSpPr>
        <p:spPr>
          <a:xfrm>
            <a:off x="838200" y="1519311"/>
            <a:ext cx="10515600" cy="4657652"/>
          </a:xfrm>
        </p:spPr>
        <p:txBody>
          <a:bodyPr>
            <a:normAutofit fontScale="85000" lnSpcReduction="20000"/>
          </a:bodyPr>
          <a:lstStyle/>
          <a:p>
            <a:r>
              <a:rPr lang="en-US" dirty="0" smtClean="0"/>
              <a:t>Disability Resource Center emails faculty with students with sensory disabilities enrolled in an online course for the upcoming semester, letting them know Beth is available to help. Beth is copied on the email.</a:t>
            </a:r>
          </a:p>
          <a:p>
            <a:pPr marL="0" indent="0">
              <a:buNone/>
            </a:pPr>
            <a:endParaRPr lang="en-US" sz="1000" dirty="0" smtClean="0"/>
          </a:p>
          <a:p>
            <a:r>
              <a:rPr lang="en-US" dirty="0" smtClean="0"/>
              <a:t>Beth reaches out to the instructor, offering to help make sure their class is accessible. This can include:</a:t>
            </a:r>
          </a:p>
          <a:p>
            <a:pPr lvl="1"/>
            <a:r>
              <a:rPr lang="en-US" dirty="0" smtClean="0"/>
              <a:t>Teaching faculty how to make accessible materials.</a:t>
            </a:r>
          </a:p>
          <a:p>
            <a:pPr lvl="1"/>
            <a:r>
              <a:rPr lang="en-US" dirty="0" smtClean="0"/>
              <a:t>Reviewing the course and materials for potential barriers.</a:t>
            </a:r>
          </a:p>
          <a:p>
            <a:pPr lvl="1"/>
            <a:r>
              <a:rPr lang="en-US" dirty="0" smtClean="0"/>
              <a:t>Converting documents, captioning, etc.</a:t>
            </a:r>
          </a:p>
          <a:p>
            <a:pPr lvl="1"/>
            <a:endParaRPr lang="en-US" dirty="0"/>
          </a:p>
          <a:p>
            <a:r>
              <a:rPr lang="en-US" dirty="0" smtClean="0"/>
              <a:t>Support is also available for face-to-face courses which has an online component.</a:t>
            </a:r>
            <a:endParaRPr lang="en-US" dirty="0"/>
          </a:p>
        </p:txBody>
      </p:sp>
    </p:spTree>
    <p:extLst>
      <p:ext uri="{BB962C8B-B14F-4D97-AF65-F5344CB8AC3E}">
        <p14:creationId xmlns:p14="http://schemas.microsoft.com/office/powerpoint/2010/main" val="5695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get started?</a:t>
            </a:r>
            <a:endParaRPr lang="en-US" dirty="0"/>
          </a:p>
        </p:txBody>
      </p:sp>
    </p:spTree>
    <p:extLst>
      <p:ext uri="{BB962C8B-B14F-4D97-AF65-F5344CB8AC3E}">
        <p14:creationId xmlns:p14="http://schemas.microsoft.com/office/powerpoint/2010/main" val="2776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your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provides faculty training at your campus?</a:t>
            </a:r>
          </a:p>
          <a:p>
            <a:pPr lvl="1"/>
            <a:r>
              <a:rPr lang="en-US" dirty="0" smtClean="0"/>
              <a:t>What kind of workshops and training do they offer?</a:t>
            </a:r>
          </a:p>
          <a:p>
            <a:pPr marL="457200" lvl="1" indent="0">
              <a:buNone/>
            </a:pPr>
            <a:endParaRPr lang="en-US" dirty="0" smtClean="0"/>
          </a:p>
          <a:p>
            <a:r>
              <a:rPr lang="en-US" dirty="0" smtClean="0"/>
              <a:t>What support is available for online instructors?</a:t>
            </a:r>
          </a:p>
          <a:p>
            <a:pPr lvl="1"/>
            <a:r>
              <a:rPr lang="en-US" dirty="0" smtClean="0"/>
              <a:t>Course design</a:t>
            </a:r>
          </a:p>
          <a:p>
            <a:pPr lvl="1"/>
            <a:r>
              <a:rPr lang="en-US" dirty="0" smtClean="0"/>
              <a:t>Help with Learning Management System</a:t>
            </a:r>
          </a:p>
          <a:p>
            <a:pPr marL="457200" lvl="1" indent="0">
              <a:buNone/>
            </a:pPr>
            <a:endParaRPr lang="en-US" dirty="0" smtClean="0"/>
          </a:p>
          <a:p>
            <a:r>
              <a:rPr lang="en-US" dirty="0" smtClean="0"/>
              <a:t>If your campus has instructional designers, where are they housed?</a:t>
            </a:r>
            <a:endParaRPr lang="en-US" dirty="0"/>
          </a:p>
        </p:txBody>
      </p:sp>
    </p:spTree>
    <p:extLst>
      <p:ext uri="{BB962C8B-B14F-4D97-AF65-F5344CB8AC3E}">
        <p14:creationId xmlns:p14="http://schemas.microsoft.com/office/powerpoint/2010/main" val="1931574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a:xfrm>
            <a:off x="838200" y="1567543"/>
            <a:ext cx="10515600" cy="4609420"/>
          </a:xfrm>
        </p:spPr>
        <p:txBody>
          <a:bodyPr>
            <a:normAutofit fontScale="85000" lnSpcReduction="20000"/>
          </a:bodyPr>
          <a:lstStyle/>
          <a:p>
            <a:r>
              <a:rPr lang="en-US" dirty="0"/>
              <a:t>R</a:t>
            </a:r>
            <a:r>
              <a:rPr lang="en-US" dirty="0" smtClean="0"/>
              <a:t>esearch the Disability Resource Center to familiarize yourself with their activities. Learn as much as you can about its history, culture, and needs.</a:t>
            </a:r>
          </a:p>
          <a:p>
            <a:pPr marL="0" indent="0">
              <a:buNone/>
            </a:pPr>
            <a:endParaRPr lang="en-US" dirty="0" smtClean="0"/>
          </a:p>
          <a:p>
            <a:r>
              <a:rPr lang="en-US" dirty="0" smtClean="0"/>
              <a:t>Are there programs or events it makes sense for you to co-sponsor?</a:t>
            </a:r>
          </a:p>
          <a:p>
            <a:pPr marL="0" indent="0">
              <a:buNone/>
            </a:pPr>
            <a:endParaRPr lang="en-US" dirty="0" smtClean="0"/>
          </a:p>
          <a:p>
            <a:r>
              <a:rPr lang="en-US" dirty="0" smtClean="0"/>
              <a:t>Are there programs or events you’d like to do that make sense to develop together?</a:t>
            </a:r>
          </a:p>
          <a:p>
            <a:pPr marL="0" indent="0">
              <a:buNone/>
            </a:pPr>
            <a:endParaRPr lang="en-US" dirty="0" smtClean="0"/>
          </a:p>
          <a:p>
            <a:r>
              <a:rPr lang="en-US" dirty="0" smtClean="0"/>
              <a:t>What can you offer to the Disability Resource Center? </a:t>
            </a:r>
            <a:endParaRPr lang="en-US" dirty="0"/>
          </a:p>
        </p:txBody>
      </p:sp>
    </p:spTree>
    <p:extLst>
      <p:ext uri="{BB962C8B-B14F-4D97-AF65-F5344CB8AC3E}">
        <p14:creationId xmlns:p14="http://schemas.microsoft.com/office/powerpoint/2010/main" val="244960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 meeting</a:t>
            </a:r>
            <a:endParaRPr lang="en-US" dirty="0"/>
          </a:p>
        </p:txBody>
      </p:sp>
      <p:sp>
        <p:nvSpPr>
          <p:cNvPr id="3" name="Content Placeholder 2"/>
          <p:cNvSpPr>
            <a:spLocks noGrp="1"/>
          </p:cNvSpPr>
          <p:nvPr>
            <p:ph idx="1"/>
          </p:nvPr>
        </p:nvSpPr>
        <p:spPr>
          <a:xfrm>
            <a:off x="838200" y="1476103"/>
            <a:ext cx="10800806" cy="4700860"/>
          </a:xfrm>
        </p:spPr>
        <p:txBody>
          <a:bodyPr>
            <a:normAutofit fontScale="85000" lnSpcReduction="20000"/>
          </a:bodyPr>
          <a:lstStyle/>
          <a:p>
            <a:r>
              <a:rPr lang="en-US" dirty="0" smtClean="0"/>
              <a:t>At the meeting, establish shared goals </a:t>
            </a:r>
          </a:p>
          <a:p>
            <a:pPr lvl="1"/>
            <a:r>
              <a:rPr lang="en-US" dirty="0" smtClean="0"/>
              <a:t>Example: Making it as easy as possible to provide quality education to all students.</a:t>
            </a:r>
            <a:endParaRPr lang="en-US" sz="1000" dirty="0" smtClean="0"/>
          </a:p>
          <a:p>
            <a:pPr marL="0" indent="0">
              <a:buNone/>
            </a:pPr>
            <a:r>
              <a:rPr lang="en-US" sz="1000" dirty="0" smtClean="0"/>
              <a:t> </a:t>
            </a:r>
          </a:p>
          <a:p>
            <a:r>
              <a:rPr lang="en-US" dirty="0" smtClean="0"/>
              <a:t>Identify a problem that affects both organizations </a:t>
            </a:r>
          </a:p>
          <a:p>
            <a:pPr lvl="1"/>
            <a:r>
              <a:rPr lang="en-US" dirty="0" smtClean="0"/>
              <a:t>Example: Faculty don’t know the simple things they can do to make a course accessible while creating it, resulting in a lot of scrambling once a student with a disability registers.</a:t>
            </a:r>
            <a:endParaRPr lang="en-US" sz="1000" dirty="0" smtClean="0"/>
          </a:p>
          <a:p>
            <a:pPr marL="457200" lvl="1" indent="0">
              <a:buNone/>
            </a:pPr>
            <a:endParaRPr lang="en-US" sz="1000" dirty="0" smtClean="0"/>
          </a:p>
          <a:p>
            <a:r>
              <a:rPr lang="en-US" dirty="0" smtClean="0"/>
              <a:t>Suggest ideas that address the problem, emphasizing what you can do.</a:t>
            </a:r>
            <a:endParaRPr lang="en-US" dirty="0"/>
          </a:p>
          <a:p>
            <a:pPr lvl="1"/>
            <a:r>
              <a:rPr lang="en-US" dirty="0" smtClean="0"/>
              <a:t>Examples: Offer a workshop hosted through the Teaching and Learning Center, DRC to their instructional designers, co-create handouts that can be housed on resources page.</a:t>
            </a:r>
          </a:p>
          <a:p>
            <a:pPr lvl="1"/>
            <a:endParaRPr lang="en-US" dirty="0"/>
          </a:p>
        </p:txBody>
      </p:sp>
    </p:spTree>
    <p:extLst>
      <p:ext uri="{BB962C8B-B14F-4D97-AF65-F5344CB8AC3E}">
        <p14:creationId xmlns:p14="http://schemas.microsoft.com/office/powerpoint/2010/main" val="44444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Decide on 1-2 specific activities you will collaborate on.</a:t>
            </a:r>
          </a:p>
          <a:p>
            <a:endParaRPr lang="en-US" dirty="0"/>
          </a:p>
          <a:p>
            <a:r>
              <a:rPr lang="en-US" dirty="0" smtClean="0"/>
              <a:t>Figure out if there are </a:t>
            </a:r>
            <a:r>
              <a:rPr lang="en-US" dirty="0" err="1" smtClean="0"/>
              <a:t>listservs</a:t>
            </a:r>
            <a:r>
              <a:rPr lang="en-US" dirty="0" smtClean="0"/>
              <a:t>, organizations, or conferences in each others’ fields that would be beneficial to join. You might co-sponsor someone to attend a conference such as Accessing Higher Ground.</a:t>
            </a:r>
          </a:p>
          <a:p>
            <a:pPr marL="0" indent="0">
              <a:buNone/>
            </a:pPr>
            <a:endParaRPr lang="en-US" dirty="0" smtClean="0"/>
          </a:p>
          <a:p>
            <a:r>
              <a:rPr lang="en-US" dirty="0" smtClean="0"/>
              <a:t>Have regular meetings about what each office is doing – it’s important to cultivate the relationship.</a:t>
            </a:r>
            <a:endParaRPr lang="en-US" dirty="0"/>
          </a:p>
        </p:txBody>
      </p:sp>
    </p:spTree>
    <p:extLst>
      <p:ext uri="{BB962C8B-B14F-4D97-AF65-F5344CB8AC3E}">
        <p14:creationId xmlns:p14="http://schemas.microsoft.com/office/powerpoint/2010/main" val="2416026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Beth Case</a:t>
            </a:r>
          </a:p>
          <a:p>
            <a:pPr marL="0" indent="0">
              <a:buNone/>
            </a:pPr>
            <a:r>
              <a:rPr lang="en-US" dirty="0" smtClean="0"/>
              <a:t>University of Louisville</a:t>
            </a:r>
          </a:p>
          <a:p>
            <a:pPr marL="0" indent="0">
              <a:buNone/>
            </a:pPr>
            <a:r>
              <a:rPr lang="en-US" dirty="0" smtClean="0">
                <a:hlinkClick r:id="rId2"/>
              </a:rPr>
              <a:t>Beth.case@Louisville.edu</a:t>
            </a:r>
            <a:endParaRPr lang="en-US" dirty="0" smtClean="0"/>
          </a:p>
          <a:p>
            <a:pPr marL="0" indent="0">
              <a:buNone/>
            </a:pPr>
            <a:r>
              <a:rPr lang="en-US" dirty="0" smtClean="0"/>
              <a:t>502-852-7689</a:t>
            </a:r>
          </a:p>
          <a:p>
            <a:pPr marL="0" indent="0">
              <a:buNone/>
            </a:pPr>
            <a:endParaRPr lang="en-US" dirty="0"/>
          </a:p>
        </p:txBody>
      </p:sp>
    </p:spTree>
    <p:extLst>
      <p:ext uri="{BB962C8B-B14F-4D97-AF65-F5344CB8AC3E}">
        <p14:creationId xmlns:p14="http://schemas.microsoft.com/office/powerpoint/2010/main" val="405591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Review of UDL</a:t>
            </a:r>
          </a:p>
          <a:p>
            <a:endParaRPr lang="en-US" dirty="0" smtClean="0"/>
          </a:p>
          <a:p>
            <a:r>
              <a:rPr lang="en-US" dirty="0" smtClean="0"/>
              <a:t>Why you should collaborate with Disability Services</a:t>
            </a:r>
          </a:p>
          <a:p>
            <a:endParaRPr lang="en-US" dirty="0" smtClean="0"/>
          </a:p>
          <a:p>
            <a:r>
              <a:rPr lang="en-US" dirty="0" smtClean="0"/>
              <a:t>How can you get started?</a:t>
            </a:r>
            <a:endParaRPr lang="en-US" dirty="0"/>
          </a:p>
        </p:txBody>
      </p:sp>
    </p:spTree>
    <p:extLst>
      <p:ext uri="{BB962C8B-B14F-4D97-AF65-F5344CB8AC3E}">
        <p14:creationId xmlns:p14="http://schemas.microsoft.com/office/powerpoint/2010/main" val="115487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Universal Design for Learning (UDL)</a:t>
            </a:r>
            <a:endParaRPr lang="en-US" dirty="0"/>
          </a:p>
        </p:txBody>
      </p:sp>
    </p:spTree>
    <p:extLst>
      <p:ext uri="{BB962C8B-B14F-4D97-AF65-F5344CB8AC3E}">
        <p14:creationId xmlns:p14="http://schemas.microsoft.com/office/powerpoint/2010/main" val="179588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Higher Education Opportunity Act of 2008</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term UNIVERSAL DESIGN FOR LEARNING means a scientifically valid framework for guiding educational practice that</a:t>
            </a:r>
            <a:r>
              <a:rPr lang="en-US" dirty="0" smtClean="0"/>
              <a:t>:</a:t>
            </a:r>
          </a:p>
          <a:p>
            <a:pPr marL="0" indent="0">
              <a:buNone/>
            </a:pPr>
            <a:endParaRPr lang="en-US" dirty="0"/>
          </a:p>
          <a:p>
            <a:pPr marL="971550" lvl="1" indent="-514350">
              <a:buAutoNum type="alphaUcParenBoth"/>
            </a:pPr>
            <a:r>
              <a:rPr lang="en-US" dirty="0" smtClean="0"/>
              <a:t>provides </a:t>
            </a:r>
            <a:r>
              <a:rPr lang="en-US" dirty="0"/>
              <a:t>flexibility in the ways information is presented, in the ways students respond or demonstrate knowledge and skills, and in the ways students are engaged; </a:t>
            </a:r>
            <a:r>
              <a:rPr lang="en-US" dirty="0" smtClean="0"/>
              <a:t>and</a:t>
            </a:r>
          </a:p>
          <a:p>
            <a:pPr marL="971550" lvl="1" indent="-514350">
              <a:buAutoNum type="alphaUcParenBoth"/>
            </a:pPr>
            <a:endParaRPr lang="en-US" dirty="0" smtClean="0"/>
          </a:p>
          <a:p>
            <a:pPr marL="971550" lvl="1" indent="-514350">
              <a:buAutoNum type="alphaUcParenBoth"/>
            </a:pPr>
            <a:r>
              <a:rPr lang="en-US" dirty="0" smtClean="0"/>
              <a:t>reduces </a:t>
            </a:r>
            <a:r>
              <a:rPr lang="en-US" dirty="0"/>
              <a:t>barriers in instruction, provides appropriate accommodations, supports, and  challenges, and maintains high achievement expectations for all students, including students with disabilities and students who are limited English proficient</a:t>
            </a:r>
            <a:r>
              <a:rPr lang="en-US" dirty="0" smtClean="0"/>
              <a:t>. </a:t>
            </a:r>
          </a:p>
        </p:txBody>
      </p:sp>
    </p:spTree>
    <p:extLst>
      <p:ext uri="{BB962C8B-B14F-4D97-AF65-F5344CB8AC3E}">
        <p14:creationId xmlns:p14="http://schemas.microsoft.com/office/powerpoint/2010/main" val="323462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UDL is NOT!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503" y="1471782"/>
            <a:ext cx="6706994" cy="4633595"/>
          </a:xfrm>
        </p:spPr>
      </p:pic>
    </p:spTree>
    <p:extLst>
      <p:ext uri="{BB962C8B-B14F-4D97-AF65-F5344CB8AC3E}">
        <p14:creationId xmlns:p14="http://schemas.microsoft.com/office/powerpoint/2010/main" val="217864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Principles of UDL</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Provide multiple means of representation (“what” of learning)</a:t>
            </a:r>
          </a:p>
          <a:p>
            <a:pPr marL="514350" indent="-514350">
              <a:buFont typeface="+mj-lt"/>
              <a:buAutoNum type="arabicPeriod"/>
            </a:pPr>
            <a:endParaRPr lang="en-US" dirty="0" smtClean="0"/>
          </a:p>
          <a:p>
            <a:pPr marL="514350" indent="-514350">
              <a:buFont typeface="+mj-lt"/>
              <a:buAutoNum type="arabicPeriod"/>
            </a:pPr>
            <a:r>
              <a:rPr lang="en-US" dirty="0" smtClean="0"/>
              <a:t>Provide multiple means of action and expression (“how” of learning)</a:t>
            </a:r>
          </a:p>
          <a:p>
            <a:pPr marL="514350" indent="-514350">
              <a:buFont typeface="+mj-lt"/>
              <a:buAutoNum type="arabicPeriod"/>
            </a:pPr>
            <a:endParaRPr lang="en-US" dirty="0" smtClean="0"/>
          </a:p>
          <a:p>
            <a:pPr marL="514350" indent="-514350">
              <a:buFont typeface="+mj-lt"/>
              <a:buAutoNum type="arabicPeriod"/>
            </a:pPr>
            <a:r>
              <a:rPr lang="en-US" dirty="0" smtClean="0"/>
              <a:t>Provide multiple means of engagement (“why” of learning)</a:t>
            </a:r>
            <a:endParaRPr lang="en-US" dirty="0"/>
          </a:p>
        </p:txBody>
      </p:sp>
    </p:spTree>
    <p:extLst>
      <p:ext uri="{BB962C8B-B14F-4D97-AF65-F5344CB8AC3E}">
        <p14:creationId xmlns:p14="http://schemas.microsoft.com/office/powerpoint/2010/main" val="376711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Collaborate?</a:t>
            </a:r>
            <a:endParaRPr lang="en-US" dirty="0"/>
          </a:p>
        </p:txBody>
      </p:sp>
    </p:spTree>
    <p:extLst>
      <p:ext uri="{BB962C8B-B14F-4D97-AF65-F5344CB8AC3E}">
        <p14:creationId xmlns:p14="http://schemas.microsoft.com/office/powerpoint/2010/main" val="416319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421770"/>
              </p:ext>
            </p:extLst>
          </p:nvPr>
        </p:nvGraphicFramePr>
        <p:xfrm>
          <a:off x="861646" y="1143000"/>
          <a:ext cx="10515600" cy="4846320"/>
        </p:xfrm>
        <a:graphic>
          <a:graphicData uri="http://schemas.openxmlformats.org/drawingml/2006/table">
            <a:tbl>
              <a:tblPr firstRow="1" bandRow="1">
                <a:tableStyleId>{5C22544A-7EE6-4342-B048-85BDC9FD1C3A}</a:tableStyleId>
              </a:tblPr>
              <a:tblGrid>
                <a:gridCol w="5257800"/>
                <a:gridCol w="5257800"/>
              </a:tblGrid>
              <a:tr h="325463">
                <a:tc>
                  <a:txBody>
                    <a:bodyPr/>
                    <a:lstStyle/>
                    <a:p>
                      <a:r>
                        <a:rPr lang="en-US" sz="1800" dirty="0" smtClean="0"/>
                        <a:t>Disability Support Centers</a:t>
                      </a:r>
                      <a:endParaRPr lang="en-US" sz="1800" dirty="0"/>
                    </a:p>
                  </a:txBody>
                  <a:tcPr/>
                </a:tc>
                <a:tc>
                  <a:txBody>
                    <a:bodyPr/>
                    <a:lstStyle/>
                    <a:p>
                      <a:r>
                        <a:rPr lang="en-US" sz="1800" dirty="0" smtClean="0"/>
                        <a:t>Teaching and Learning Centers</a:t>
                      </a:r>
                      <a:endParaRPr lang="en-US" sz="1800" dirty="0"/>
                    </a:p>
                  </a:txBody>
                  <a:tcPr/>
                </a:tc>
              </a:tr>
              <a:tr h="370840">
                <a:tc>
                  <a:txBody>
                    <a:bodyPr/>
                    <a:lstStyle/>
                    <a:p>
                      <a:endParaRPr lang="en-US" sz="1800" dirty="0" smtClean="0"/>
                    </a:p>
                    <a:p>
                      <a:r>
                        <a:rPr lang="en-US" sz="1800" dirty="0" smtClean="0"/>
                        <a:t>Primary clients are students.</a:t>
                      </a:r>
                    </a:p>
                    <a:p>
                      <a:endParaRPr lang="en-US" sz="1800" dirty="0"/>
                    </a:p>
                  </a:txBody>
                  <a:tcPr/>
                </a:tc>
                <a:tc>
                  <a:txBody>
                    <a:bodyPr/>
                    <a:lstStyle/>
                    <a:p>
                      <a:endParaRPr lang="en-US" sz="1800" dirty="0" smtClean="0"/>
                    </a:p>
                    <a:p>
                      <a:r>
                        <a:rPr lang="en-US" sz="1800" dirty="0" smtClean="0"/>
                        <a:t>Primary clients are faculty.</a:t>
                      </a:r>
                      <a:endParaRPr lang="en-US" sz="1800" dirty="0"/>
                    </a:p>
                  </a:txBody>
                  <a:tcPr/>
                </a:tc>
              </a:tr>
              <a:tr h="370840">
                <a:tc>
                  <a:txBody>
                    <a:bodyPr/>
                    <a:lstStyle/>
                    <a:p>
                      <a:endParaRPr lang="en-US" sz="1800" dirty="0" smtClean="0"/>
                    </a:p>
                    <a:p>
                      <a:r>
                        <a:rPr lang="en-US" sz="1800" dirty="0" smtClean="0"/>
                        <a:t>Addresses course</a:t>
                      </a:r>
                      <a:r>
                        <a:rPr lang="en-US" sz="1800" baseline="0" dirty="0" smtClean="0"/>
                        <a:t> design and instruction after a student with a disability enrolls.</a:t>
                      </a:r>
                    </a:p>
                    <a:p>
                      <a:endParaRPr lang="en-US" sz="1800" dirty="0"/>
                    </a:p>
                  </a:txBody>
                  <a:tcPr/>
                </a:tc>
                <a:tc>
                  <a:txBody>
                    <a:bodyPr/>
                    <a:lstStyle/>
                    <a:p>
                      <a:endParaRPr lang="en-US" sz="1800" dirty="0" smtClean="0"/>
                    </a:p>
                    <a:p>
                      <a:r>
                        <a:rPr lang="en-US" sz="1800" dirty="0" smtClean="0"/>
                        <a:t>Addresses course design and instruction prior to the course being delivered.</a:t>
                      </a:r>
                      <a:endParaRPr lang="en-US" sz="1800" dirty="0"/>
                    </a:p>
                  </a:txBody>
                  <a:tcPr/>
                </a:tc>
              </a:tr>
              <a:tr h="370840">
                <a:tc>
                  <a:txBody>
                    <a:bodyPr/>
                    <a:lstStyle/>
                    <a:p>
                      <a:endParaRPr lang="en-US" sz="1800" dirty="0" smtClean="0"/>
                    </a:p>
                    <a:p>
                      <a:r>
                        <a:rPr lang="en-US" sz="1800" dirty="0" smtClean="0"/>
                        <a:t>Focus is on meeting individual</a:t>
                      </a:r>
                      <a:r>
                        <a:rPr lang="en-US" sz="1800" baseline="0" dirty="0" smtClean="0"/>
                        <a:t> needs of the student enrolled.</a:t>
                      </a:r>
                    </a:p>
                    <a:p>
                      <a:endParaRPr lang="en-US" sz="1800" dirty="0"/>
                    </a:p>
                  </a:txBody>
                  <a:tcPr/>
                </a:tc>
                <a:tc>
                  <a:txBody>
                    <a:bodyPr/>
                    <a:lstStyle/>
                    <a:p>
                      <a:endParaRPr lang="en-US" sz="1800" dirty="0" smtClean="0"/>
                    </a:p>
                    <a:p>
                      <a:r>
                        <a:rPr lang="en-US" sz="1800" dirty="0" smtClean="0"/>
                        <a:t>Focus is on overall best practices in teaching in order to meet the needs of all students.</a:t>
                      </a:r>
                      <a:endParaRPr lang="en-US" sz="1800" dirty="0"/>
                    </a:p>
                  </a:txBody>
                  <a:tcPr/>
                </a:tc>
              </a:tr>
              <a:tr h="1012874">
                <a:tc>
                  <a:txBody>
                    <a:bodyPr/>
                    <a:lstStyle/>
                    <a:p>
                      <a:endParaRPr lang="en-US" sz="1800" dirty="0" smtClean="0"/>
                    </a:p>
                    <a:p>
                      <a:r>
                        <a:rPr lang="en-US" sz="1800" dirty="0" smtClean="0"/>
                        <a:t>Goal is help make quality</a:t>
                      </a:r>
                      <a:r>
                        <a:rPr lang="en-US" sz="1800" baseline="0" dirty="0" smtClean="0"/>
                        <a:t> education available to all students.</a:t>
                      </a:r>
                    </a:p>
                    <a:p>
                      <a:endParaRPr lang="en-US" sz="1800" dirty="0"/>
                    </a:p>
                  </a:txBody>
                  <a:tcPr/>
                </a:tc>
                <a:tc>
                  <a:txBody>
                    <a:bodyPr/>
                    <a:lstStyle/>
                    <a:p>
                      <a:endParaRPr lang="en-US" sz="1800" dirty="0" smtClean="0"/>
                    </a:p>
                    <a:p>
                      <a:r>
                        <a:rPr lang="en-US" sz="1800" dirty="0" smtClean="0"/>
                        <a:t>Goal is help make quality</a:t>
                      </a:r>
                      <a:r>
                        <a:rPr lang="en-US" sz="1800" baseline="0" dirty="0" smtClean="0"/>
                        <a:t> education available to all students.</a:t>
                      </a:r>
                      <a:endParaRPr lang="en-US" sz="1800" dirty="0"/>
                    </a:p>
                  </a:txBody>
                  <a:tcPr/>
                </a:tc>
              </a:tr>
            </a:tbl>
          </a:graphicData>
        </a:graphic>
      </p:graphicFrame>
    </p:spTree>
    <p:extLst>
      <p:ext uri="{BB962C8B-B14F-4D97-AF65-F5344CB8AC3E}">
        <p14:creationId xmlns:p14="http://schemas.microsoft.com/office/powerpoint/2010/main" val="3219858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this happened to you?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460" y="1010602"/>
            <a:ext cx="4366260" cy="4932638"/>
          </a:xfrm>
          <a:prstGeom prst="rect">
            <a:avLst/>
          </a:prstGeom>
        </p:spPr>
      </p:pic>
    </p:spTree>
    <p:extLst>
      <p:ext uri="{BB962C8B-B14F-4D97-AF65-F5344CB8AC3E}">
        <p14:creationId xmlns:p14="http://schemas.microsoft.com/office/powerpoint/2010/main" val="132499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lphi">
  <a:themeElements>
    <a:clrScheme name="Custom 10">
      <a:dk1>
        <a:srgbClr val="000000"/>
      </a:dk1>
      <a:lt1>
        <a:srgbClr val="FFFFFF"/>
      </a:lt1>
      <a:dk2>
        <a:srgbClr val="000000"/>
      </a:dk2>
      <a:lt2>
        <a:srgbClr val="808080"/>
      </a:lt2>
      <a:accent1>
        <a:srgbClr val="B00D00"/>
      </a:accent1>
      <a:accent2>
        <a:srgbClr val="800000"/>
      </a:accent2>
      <a:accent3>
        <a:srgbClr val="FFFFFF"/>
      </a:accent3>
      <a:accent4>
        <a:srgbClr val="000000"/>
      </a:accent4>
      <a:accent5>
        <a:srgbClr val="D4AAAA"/>
      </a:accent5>
      <a:accent6>
        <a:srgbClr val="730000"/>
      </a:accent6>
      <a:hlink>
        <a:srgbClr val="0070C0"/>
      </a:hlink>
      <a:folHlink>
        <a:srgbClr val="FF0000"/>
      </a:folHlink>
    </a:clrScheme>
    <a:fontScheme name="Giovanni">
      <a:majorFont>
        <a:latin typeface="ITC Giovanni Std Black"/>
        <a:ea typeface="ヒラギノ角ゴ Pro W3"/>
        <a:cs typeface=""/>
      </a:majorFont>
      <a:minorFont>
        <a:latin typeface="ITC Giovanni Std Book"/>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00D00"/>
        </a:accent1>
        <a:accent2>
          <a:srgbClr val="800000"/>
        </a:accent2>
        <a:accent3>
          <a:srgbClr val="FFFFFF"/>
        </a:accent3>
        <a:accent4>
          <a:srgbClr val="000000"/>
        </a:accent4>
        <a:accent5>
          <a:srgbClr val="D4AAAA"/>
        </a:accent5>
        <a:accent6>
          <a:srgbClr val="730000"/>
        </a:accent6>
        <a:hlink>
          <a:srgbClr val="CC00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phi" id="{18713C15-7EE8-4C93-A8F4-21F13556BC8E}" vid="{695B0023-ADC6-4389-A34D-A5C859D3120C}"/>
    </a:ext>
  </a:extLst>
</a:theme>
</file>

<file path=ppt/theme/theme2.xml><?xml version="1.0" encoding="utf-8"?>
<a:theme xmlns:a="http://schemas.openxmlformats.org/drawingml/2006/main" name="1_Blank Presentation">
  <a:themeElements>
    <a:clrScheme name="Custom 9">
      <a:dk1>
        <a:srgbClr val="000000"/>
      </a:dk1>
      <a:lt1>
        <a:srgbClr val="FFFFFF"/>
      </a:lt1>
      <a:dk2>
        <a:srgbClr val="000000"/>
      </a:dk2>
      <a:lt2>
        <a:srgbClr val="808080"/>
      </a:lt2>
      <a:accent1>
        <a:srgbClr val="B00D00"/>
      </a:accent1>
      <a:accent2>
        <a:srgbClr val="800000"/>
      </a:accent2>
      <a:accent3>
        <a:srgbClr val="FFFFFF"/>
      </a:accent3>
      <a:accent4>
        <a:srgbClr val="000000"/>
      </a:accent4>
      <a:accent5>
        <a:srgbClr val="D4AAAA"/>
      </a:accent5>
      <a:accent6>
        <a:srgbClr val="730000"/>
      </a:accent6>
      <a:hlink>
        <a:srgbClr val="0070C0"/>
      </a:hlink>
      <a:folHlink>
        <a:srgbClr val="0070C0"/>
      </a:folHlink>
    </a:clrScheme>
    <a:fontScheme name="Giovanni">
      <a:majorFont>
        <a:latin typeface="ITC Giovanni Std Black"/>
        <a:ea typeface="ヒラギノ角ゴ Pro W3"/>
        <a:cs typeface=""/>
      </a:majorFont>
      <a:minorFont>
        <a:latin typeface="ITC Giovanni Std Book"/>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00D00"/>
        </a:accent1>
        <a:accent2>
          <a:srgbClr val="800000"/>
        </a:accent2>
        <a:accent3>
          <a:srgbClr val="FFFFFF"/>
        </a:accent3>
        <a:accent4>
          <a:srgbClr val="000000"/>
        </a:accent4>
        <a:accent5>
          <a:srgbClr val="D4AAAA"/>
        </a:accent5>
        <a:accent6>
          <a:srgbClr val="730000"/>
        </a:accent6>
        <a:hlink>
          <a:srgbClr val="CC00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cessibility Presentation Delphi U 2014.pptx" id="{2034C104-4026-4E26-A472-1ACBBC76443C}" vid="{B79F91A0-AF5B-4767-9B22-145752D2C5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Delphi</Template>
  <TotalTime>1748</TotalTime>
  <Words>869</Words>
  <Application>Microsoft Office PowerPoint</Application>
  <PresentationFormat>Widescreen</PresentationFormat>
  <Paragraphs>117</Paragraphs>
  <Slides>19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Helvetica 75 Bold</vt:lpstr>
      <vt:lpstr>ITC Giovanni Std Black</vt:lpstr>
      <vt:lpstr>ITC Giovanni Std Book</vt:lpstr>
      <vt:lpstr>ヒラギノ角ゴ Pro W3</vt:lpstr>
      <vt:lpstr>Delphi</vt:lpstr>
      <vt:lpstr>1_Blank Presentation</vt:lpstr>
      <vt:lpstr>Gaining Ground with Universal Design for Learning</vt:lpstr>
      <vt:lpstr>Overview</vt:lpstr>
      <vt:lpstr>Review of Universal Design for Learning (UDL)</vt:lpstr>
      <vt:lpstr>Higher Education Opportunity Act of 2008</vt:lpstr>
      <vt:lpstr>What UDL is NOT!</vt:lpstr>
      <vt:lpstr>Three Principles of UDL</vt:lpstr>
      <vt:lpstr>Why Collaborate?</vt:lpstr>
      <vt:lpstr>Roles</vt:lpstr>
      <vt:lpstr>Has this happened to you?</vt:lpstr>
      <vt:lpstr>What if you could do this?</vt:lpstr>
      <vt:lpstr>Or if this happened?</vt:lpstr>
      <vt:lpstr>Proactive Support</vt:lpstr>
      <vt:lpstr>Reactive support</vt:lpstr>
      <vt:lpstr>How can you get started?</vt:lpstr>
      <vt:lpstr>Do your research</vt:lpstr>
      <vt:lpstr>First steps</vt:lpstr>
      <vt:lpstr>Schedule a meeting</vt:lpstr>
      <vt:lpstr>Action items</vt:lpstr>
      <vt:lpstr>Contact Us</vt:lpstr>
    </vt:vector>
  </TitlesOfParts>
  <Company>UL Delphi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Ground with Universal Design for Learning</dc:title>
  <dc:creator>Case,Diane E</dc:creator>
  <cp:lastModifiedBy>Seguin, Todd</cp:lastModifiedBy>
  <cp:revision>29</cp:revision>
  <dcterms:created xsi:type="dcterms:W3CDTF">2015-05-14T17:56:16Z</dcterms:created>
  <dcterms:modified xsi:type="dcterms:W3CDTF">2015-12-04T15:35:02Z</dcterms:modified>
</cp:coreProperties>
</file>