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0" r:id="rId3"/>
    <p:sldId id="257" r:id="rId4"/>
    <p:sldId id="258" r:id="rId5"/>
    <p:sldId id="283" r:id="rId6"/>
    <p:sldId id="281" r:id="rId7"/>
    <p:sldId id="263" r:id="rId8"/>
    <p:sldId id="259" r:id="rId9"/>
    <p:sldId id="261" r:id="rId10"/>
    <p:sldId id="277" r:id="rId11"/>
    <p:sldId id="276" r:id="rId12"/>
    <p:sldId id="279" r:id="rId13"/>
    <p:sldId id="278" r:id="rId14"/>
    <p:sldId id="260" r:id="rId15"/>
    <p:sldId id="262" r:id="rId16"/>
    <p:sldId id="272" r:id="rId17"/>
    <p:sldId id="264" r:id="rId18"/>
    <p:sldId id="273" r:id="rId19"/>
    <p:sldId id="266" r:id="rId20"/>
    <p:sldId id="268" r:id="rId21"/>
    <p:sldId id="269" r:id="rId22"/>
    <p:sldId id="274" r:id="rId2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2138F58-05AF-4256-A540-D8FF388262AB}" type="datetimeFigureOut">
              <a:rPr lang="en-US" smtClean="0"/>
              <a:t>11/16/2015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B416B613-3AEB-4579-9F20-4639BF1EA438}" type="slidenum">
              <a:rPr lang="en-US" smtClean="0"/>
              <a:t>‹#›</a:t>
            </a:fld>
            <a:endParaRPr lang="en-US"/>
          </a:p>
        </p:txBody>
      </p:sp>
    </p:spTree>
    <p:extLst>
      <p:ext uri="{BB962C8B-B14F-4D97-AF65-F5344CB8AC3E}">
        <p14:creationId xmlns:p14="http://schemas.microsoft.com/office/powerpoint/2010/main" val="41520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6B613-3AEB-4579-9F20-4639BF1EA438}" type="slidenum">
              <a:rPr lang="en-US" smtClean="0"/>
              <a:t>7</a:t>
            </a:fld>
            <a:endParaRPr lang="en-US"/>
          </a:p>
        </p:txBody>
      </p:sp>
    </p:spTree>
    <p:extLst>
      <p:ext uri="{BB962C8B-B14F-4D97-AF65-F5344CB8AC3E}">
        <p14:creationId xmlns:p14="http://schemas.microsoft.com/office/powerpoint/2010/main" val="176005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F70A3C7-BBA1-493D-9B94-7C1585DB6B1F}" type="datetimeFigureOut">
              <a:rPr lang="en-US" smtClean="0"/>
              <a:t>11/16/2015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459AD56-6212-49DD-9249-660BB7E361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70A3C7-BBA1-493D-9B94-7C1585DB6B1F}"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9AD56-6212-49DD-9249-660BB7E361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70A3C7-BBA1-493D-9B94-7C1585DB6B1F}"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9AD56-6212-49DD-9249-660BB7E361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70A3C7-BBA1-493D-9B94-7C1585DB6B1F}"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9AD56-6212-49DD-9249-660BB7E361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70A3C7-BBA1-493D-9B94-7C1585DB6B1F}"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9AD56-6212-49DD-9249-660BB7E361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70A3C7-BBA1-493D-9B94-7C1585DB6B1F}"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9AD56-6212-49DD-9249-660BB7E361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F70A3C7-BBA1-493D-9B94-7C1585DB6B1F}" type="datetimeFigureOut">
              <a:rPr lang="en-US" smtClean="0"/>
              <a:t>11/16/2015</a:t>
            </a:fld>
            <a:endParaRPr lang="en-US"/>
          </a:p>
        </p:txBody>
      </p:sp>
      <p:sp>
        <p:nvSpPr>
          <p:cNvPr id="27" name="Slide Number Placeholder 26"/>
          <p:cNvSpPr>
            <a:spLocks noGrp="1"/>
          </p:cNvSpPr>
          <p:nvPr>
            <p:ph type="sldNum" sz="quarter" idx="11"/>
          </p:nvPr>
        </p:nvSpPr>
        <p:spPr/>
        <p:txBody>
          <a:bodyPr rtlCol="0"/>
          <a:lstStyle/>
          <a:p>
            <a:fld id="{9459AD56-6212-49DD-9249-660BB7E361E7}"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F70A3C7-BBA1-493D-9B94-7C1585DB6B1F}" type="datetimeFigureOut">
              <a:rPr lang="en-US" smtClean="0"/>
              <a:t>11/16/2015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459AD56-6212-49DD-9249-660BB7E361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0A3C7-BBA1-493D-9B94-7C1585DB6B1F}" type="datetimeFigureOut">
              <a:rPr lang="en-US" smtClean="0"/>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59AD56-6212-49DD-9249-660BB7E361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70A3C7-BBA1-493D-9B94-7C1585DB6B1F}"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9AD56-6212-49DD-9249-660BB7E361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F70A3C7-BBA1-493D-9B94-7C1585DB6B1F}"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9AD56-6212-49DD-9249-660BB7E361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F70A3C7-BBA1-493D-9B94-7C1585DB6B1F}" type="datetimeFigureOut">
              <a:rPr lang="en-US" smtClean="0"/>
              <a:t>11/16/2015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459AD56-6212-49DD-9249-660BB7E361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search.yahoo.com/search;_ylt=Ag4XFzd3ZmX4phwoMEEv_ymbvZx4?p=music+for+one+apartment+and+six+drummers&amp;toggle=1&amp;cop=mss&amp;ei=UTF-8&amp;fr=yfp-t-74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fXynrsrTKb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Makerspace: </a:t>
            </a:r>
            <a:r>
              <a:rPr lang="en-US" dirty="0" smtClean="0"/>
              <a:t>The Future </a:t>
            </a:r>
            <a:r>
              <a:rPr lang="en-US" dirty="0"/>
              <a:t>of Music </a:t>
            </a:r>
          </a:p>
        </p:txBody>
      </p:sp>
      <p:sp>
        <p:nvSpPr>
          <p:cNvPr id="3" name="Subtitle 2"/>
          <p:cNvSpPr>
            <a:spLocks noGrp="1"/>
          </p:cNvSpPr>
          <p:nvPr>
            <p:ph type="subTitle" idx="1"/>
          </p:nvPr>
        </p:nvSpPr>
        <p:spPr>
          <a:xfrm>
            <a:off x="457200" y="4267200"/>
            <a:ext cx="4953000" cy="1752600"/>
          </a:xfrm>
        </p:spPr>
        <p:txBody>
          <a:bodyPr>
            <a:normAutofit fontScale="85000" lnSpcReduction="10000"/>
          </a:bodyPr>
          <a:lstStyle/>
          <a:p>
            <a:r>
              <a:rPr lang="en-US" dirty="0" smtClean="0"/>
              <a:t>Anthony Paganelli</a:t>
            </a:r>
          </a:p>
          <a:p>
            <a:r>
              <a:rPr lang="en-US" dirty="0" smtClean="0"/>
              <a:t>WKU Elizabethtown/Ft. Knox, </a:t>
            </a:r>
          </a:p>
          <a:p>
            <a:r>
              <a:rPr lang="en-US" dirty="0" smtClean="0"/>
              <a:t>Part-Time Regional Campus Librarian</a:t>
            </a:r>
          </a:p>
          <a:p>
            <a:r>
              <a:rPr lang="en-US" dirty="0" smtClean="0"/>
              <a:t>anthony.paganelli@wku.edu</a:t>
            </a:r>
          </a:p>
          <a:p>
            <a:r>
              <a:rPr lang="en-US" dirty="0" smtClean="0"/>
              <a:t>270-706-8596</a:t>
            </a:r>
            <a:endParaRPr lang="en-US" dirty="0"/>
          </a:p>
        </p:txBody>
      </p:sp>
    </p:spTree>
    <p:extLst>
      <p:ext uri="{BB962C8B-B14F-4D97-AF65-F5344CB8AC3E}">
        <p14:creationId xmlns:p14="http://schemas.microsoft.com/office/powerpoint/2010/main" val="1373994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Tonal Center</a:t>
            </a:r>
            <a:endParaRPr lang="en-US" dirty="0"/>
          </a:p>
        </p:txBody>
      </p:sp>
      <p:sp>
        <p:nvSpPr>
          <p:cNvPr id="3" name="Content Placeholder 2"/>
          <p:cNvSpPr>
            <a:spLocks noGrp="1"/>
          </p:cNvSpPr>
          <p:nvPr>
            <p:ph sz="half" idx="1"/>
          </p:nvPr>
        </p:nvSpPr>
        <p:spPr/>
        <p:txBody>
          <a:bodyPr/>
          <a:lstStyle/>
          <a:p>
            <a:r>
              <a:rPr lang="en-US" b="1" dirty="0" smtClean="0"/>
              <a:t>Tonal center </a:t>
            </a:r>
            <a:r>
              <a:rPr lang="en-US" dirty="0" smtClean="0"/>
              <a:t>means music that has a primary pitch.</a:t>
            </a:r>
          </a:p>
          <a:p>
            <a:endParaRPr lang="en-US" dirty="0"/>
          </a:p>
          <a:p>
            <a:r>
              <a:rPr lang="en-US" dirty="0" smtClean="0"/>
              <a:t>Typically, in tonal music there are seven pitches and six will lead towards one pitch or the tonal center. Example  a Mozart composition. </a:t>
            </a:r>
          </a:p>
          <a:p>
            <a:endParaRPr lang="en-US" dirty="0"/>
          </a:p>
          <a:p>
            <a:r>
              <a:rPr lang="en-US" b="1" dirty="0" smtClean="0"/>
              <a:t>Atonality</a:t>
            </a:r>
            <a:r>
              <a:rPr lang="en-US" dirty="0" smtClean="0"/>
              <a:t> – Means no pitches leading to a typical tonal center. Example Arnold Schoenberg </a:t>
            </a:r>
          </a:p>
          <a:p>
            <a:pPr marL="109728"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5900" y="3639979"/>
            <a:ext cx="2743200" cy="1744980"/>
          </a:xfrm>
        </p:spPr>
      </p:pic>
    </p:spTree>
    <p:extLst>
      <p:ext uri="{BB962C8B-B14F-4D97-AF65-F5344CB8AC3E}">
        <p14:creationId xmlns:p14="http://schemas.microsoft.com/office/powerpoint/2010/main" val="204590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Manifesto</a:t>
            </a:r>
            <a:endParaRPr lang="en-US" dirty="0"/>
          </a:p>
        </p:txBody>
      </p:sp>
      <p:sp>
        <p:nvSpPr>
          <p:cNvPr id="3" name="Content Placeholder 2"/>
          <p:cNvSpPr>
            <a:spLocks noGrp="1"/>
          </p:cNvSpPr>
          <p:nvPr>
            <p:ph sz="half" idx="1"/>
          </p:nvPr>
        </p:nvSpPr>
        <p:spPr>
          <a:xfrm>
            <a:off x="457200" y="3048000"/>
            <a:ext cx="8229600" cy="3727387"/>
          </a:xfrm>
        </p:spPr>
        <p:txBody>
          <a:bodyPr>
            <a:normAutofit/>
          </a:bodyPr>
          <a:lstStyle/>
          <a:p>
            <a:pPr marL="109728" indent="0">
              <a:buNone/>
            </a:pPr>
            <a:r>
              <a:rPr lang="en-US" b="1" dirty="0" smtClean="0"/>
              <a:t>Luigi Russolo’s Theory:</a:t>
            </a:r>
          </a:p>
          <a:p>
            <a:pPr marL="109728" indent="0">
              <a:buNone/>
            </a:pPr>
            <a:endParaRPr lang="en-US" dirty="0" smtClean="0"/>
          </a:p>
          <a:p>
            <a:pPr marL="566928" indent="-457200">
              <a:buFont typeface="+mj-lt"/>
              <a:buAutoNum type="arabicPeriod"/>
            </a:pPr>
            <a:r>
              <a:rPr lang="en-US" dirty="0" smtClean="0"/>
              <a:t>Composers of the time were already trying to break the norm of music harmony through atonality (No tonal center or key signature; musical dissonance) compositions. </a:t>
            </a:r>
          </a:p>
          <a:p>
            <a:pPr marL="566928" indent="-457200">
              <a:buFont typeface="+mj-lt"/>
              <a:buAutoNum type="arabicPeriod"/>
            </a:pPr>
            <a:r>
              <a:rPr lang="en-US" dirty="0" smtClean="0"/>
              <a:t>Traditional orchestra instruments had reached their limit of sounds.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914400"/>
            <a:ext cx="1905000" cy="2762250"/>
          </a:xfrm>
          <a:prstGeom prst="rect">
            <a:avLst/>
          </a:prstGeom>
        </p:spPr>
      </p:pic>
    </p:spTree>
    <p:extLst>
      <p:ext uri="{BB962C8B-B14F-4D97-AF65-F5344CB8AC3E}">
        <p14:creationId xmlns:p14="http://schemas.microsoft.com/office/powerpoint/2010/main" val="2876322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Musical instruments and form</a:t>
            </a:r>
            <a:endParaRPr lang="en-US" dirty="0"/>
          </a:p>
        </p:txBody>
      </p:sp>
      <p:sp>
        <p:nvSpPr>
          <p:cNvPr id="3" name="Content Placeholder 2"/>
          <p:cNvSpPr>
            <a:spLocks noGrp="1"/>
          </p:cNvSpPr>
          <p:nvPr>
            <p:ph sz="half" idx="1"/>
          </p:nvPr>
        </p:nvSpPr>
        <p:spPr/>
        <p:txBody>
          <a:bodyPr/>
          <a:lstStyle/>
          <a:p>
            <a:r>
              <a:rPr lang="en-US" dirty="0" smtClean="0"/>
              <a:t>Musical instruments had not changes in centuries.</a:t>
            </a:r>
          </a:p>
          <a:p>
            <a:r>
              <a:rPr lang="en-US" dirty="0" smtClean="0"/>
              <a:t>Mostly stringed instruments.</a:t>
            </a:r>
          </a:p>
          <a:p>
            <a:r>
              <a:rPr lang="en-US" dirty="0" smtClean="0"/>
              <a:t>Various Brass and Woodwind instruments introduced in 1600’s to late 1800’s.</a:t>
            </a:r>
          </a:p>
          <a:p>
            <a:r>
              <a:rPr lang="en-US" dirty="0" smtClean="0"/>
              <a:t>Percussion becomes widely used in orchestras during the early 1800’s.</a:t>
            </a:r>
          </a:p>
          <a:p>
            <a:r>
              <a:rPr lang="en-US" dirty="0" smtClean="0"/>
              <a:t>Overall, no major change to instruments or sounds.</a:t>
            </a:r>
          </a:p>
        </p:txBody>
      </p:sp>
      <p:sp>
        <p:nvSpPr>
          <p:cNvPr id="4" name="Content Placeholder 3"/>
          <p:cNvSpPr>
            <a:spLocks noGrp="1"/>
          </p:cNvSpPr>
          <p:nvPr>
            <p:ph sz="half" idx="2"/>
          </p:nvPr>
        </p:nvSpPr>
        <p:spPr/>
        <p:txBody>
          <a:bodyPr/>
          <a:lstStyle/>
          <a:p>
            <a:r>
              <a:rPr lang="en-US" dirty="0" smtClean="0"/>
              <a:t>Musical form and structure had not change significantly in centuries.</a:t>
            </a:r>
          </a:p>
          <a:p>
            <a:r>
              <a:rPr lang="en-US" dirty="0" smtClean="0"/>
              <a:t>Basically, a Mozart Sonata can be easily compared to a modern pop song today.</a:t>
            </a:r>
          </a:p>
          <a:p>
            <a:endParaRPr lang="en-US" dirty="0"/>
          </a:p>
          <a:p>
            <a:r>
              <a:rPr lang="en-US" dirty="0" smtClean="0"/>
              <a:t>Mozart died December 5, 1791. That is over two hundred years of same harmonies and structures. </a:t>
            </a:r>
            <a:endParaRPr lang="en-US" dirty="0"/>
          </a:p>
        </p:txBody>
      </p:sp>
    </p:spTree>
    <p:extLst>
      <p:ext uri="{BB962C8B-B14F-4D97-AF65-F5344CB8AC3E}">
        <p14:creationId xmlns:p14="http://schemas.microsoft.com/office/powerpoint/2010/main" val="19842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Manifesto</a:t>
            </a:r>
            <a:endParaRPr lang="en-US" dirty="0"/>
          </a:p>
        </p:txBody>
      </p:sp>
      <p:sp>
        <p:nvSpPr>
          <p:cNvPr id="3" name="Content Placeholder 2"/>
          <p:cNvSpPr>
            <a:spLocks noGrp="1"/>
          </p:cNvSpPr>
          <p:nvPr>
            <p:ph sz="half" idx="1"/>
          </p:nvPr>
        </p:nvSpPr>
        <p:spPr>
          <a:xfrm>
            <a:off x="457200" y="3048000"/>
            <a:ext cx="8229600" cy="3727387"/>
          </a:xfrm>
        </p:spPr>
        <p:txBody>
          <a:bodyPr>
            <a:normAutofit/>
          </a:bodyPr>
          <a:lstStyle/>
          <a:p>
            <a:pPr marL="109728" indent="0">
              <a:buNone/>
            </a:pPr>
            <a:r>
              <a:rPr lang="en-US" b="1" dirty="0" smtClean="0"/>
              <a:t>Luigi Russolo’s Theory:</a:t>
            </a:r>
          </a:p>
          <a:p>
            <a:pPr marL="109728" indent="0">
              <a:buNone/>
            </a:pPr>
            <a:endParaRPr lang="en-US" dirty="0" smtClean="0"/>
          </a:p>
          <a:p>
            <a:pPr marL="566928" indent="-457200">
              <a:buFont typeface="+mj-lt"/>
              <a:buAutoNum type="arabicPeriod"/>
            </a:pPr>
            <a:r>
              <a:rPr lang="en-US" dirty="0" smtClean="0"/>
              <a:t>Composers of the time were already trying to break the norm of music harmony through atonality (No tonal center or key signature; musical dissonance) compositions. </a:t>
            </a:r>
          </a:p>
          <a:p>
            <a:pPr marL="566928" indent="-457200">
              <a:buFont typeface="+mj-lt"/>
              <a:buAutoNum type="arabicPeriod"/>
            </a:pPr>
            <a:r>
              <a:rPr lang="en-US" dirty="0" smtClean="0"/>
              <a:t>Traditional orchestra instruments had reached their limit of sounds.</a:t>
            </a:r>
          </a:p>
          <a:p>
            <a:pPr marL="566928" indent="-457200">
              <a:buFont typeface="+mj-lt"/>
              <a:buAutoNum type="arabicPeriod"/>
            </a:pPr>
            <a:r>
              <a:rPr lang="en-US" dirty="0" smtClean="0"/>
              <a:t>Noises could produce more pitches (standard Western musical scales), as well as changing rhythmic patterns.</a:t>
            </a:r>
          </a:p>
          <a:p>
            <a:pPr marL="566928" indent="-457200">
              <a:buFont typeface="+mj-lt"/>
              <a:buAutoNum type="arabicPeriod"/>
            </a:pPr>
            <a:r>
              <a:rPr lang="en-US" dirty="0" smtClean="0"/>
              <a:t>New instruments could control pitches through the use of technology that would allow for more controlled performances.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914400"/>
            <a:ext cx="1905000" cy="2762250"/>
          </a:xfrm>
          <a:prstGeom prst="rect">
            <a:avLst/>
          </a:prstGeom>
        </p:spPr>
      </p:pic>
    </p:spTree>
    <p:extLst>
      <p:ext uri="{BB962C8B-B14F-4D97-AF65-F5344CB8AC3E}">
        <p14:creationId xmlns:p14="http://schemas.microsoft.com/office/powerpoint/2010/main" val="2876322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lnSpcReduction="10000"/>
          </a:bodyPr>
          <a:lstStyle/>
          <a:p>
            <a:pPr marL="109728" indent="0">
              <a:buNone/>
            </a:pPr>
            <a:r>
              <a:rPr lang="en-US" dirty="0" smtClean="0"/>
              <a:t>A Futurist Orchestra</a:t>
            </a:r>
          </a:p>
          <a:p>
            <a:pPr marL="109728" indent="0">
              <a:buNone/>
            </a:pPr>
            <a:endParaRPr lang="en-US" dirty="0" smtClean="0"/>
          </a:p>
          <a:p>
            <a:pPr marL="338328" indent="-228600">
              <a:buAutoNum type="arabicPeriod"/>
            </a:pPr>
            <a:r>
              <a:rPr lang="en-US" sz="2400" dirty="0" smtClean="0"/>
              <a:t>Roars, claps, noises of falling water, driving noises, and bellows.</a:t>
            </a:r>
          </a:p>
          <a:p>
            <a:pPr marL="338328" indent="-228600">
              <a:buAutoNum type="arabicPeriod"/>
            </a:pPr>
            <a:r>
              <a:rPr lang="en-US" sz="2400" dirty="0" smtClean="0"/>
              <a:t>Whistles, snores, and snorts.</a:t>
            </a:r>
          </a:p>
          <a:p>
            <a:pPr marL="338328" indent="-228600">
              <a:buAutoNum type="arabicPeriod"/>
            </a:pPr>
            <a:r>
              <a:rPr lang="en-US" sz="2400" dirty="0" smtClean="0"/>
              <a:t>Whispers, mutterings, rustlings, grumbles, grunts, and gurgles.</a:t>
            </a:r>
          </a:p>
          <a:p>
            <a:pPr marL="338328" indent="-228600">
              <a:buAutoNum type="arabicPeriod"/>
            </a:pPr>
            <a:r>
              <a:rPr lang="en-US" sz="2400" dirty="0" smtClean="0"/>
              <a:t>Shrill sounds, cracks, buzzing, jingles, and shuffles.</a:t>
            </a:r>
          </a:p>
          <a:p>
            <a:pPr marL="338328" indent="-228600">
              <a:buAutoNum type="arabicPeriod"/>
            </a:pPr>
            <a:r>
              <a:rPr lang="en-US" sz="2400" dirty="0" smtClean="0"/>
              <a:t>Percussive noises using metal, wood, skin, stone, baked earth, etc.</a:t>
            </a:r>
          </a:p>
          <a:p>
            <a:pPr marL="338328" indent="-228600">
              <a:buAutoNum type="arabicPeriod"/>
            </a:pPr>
            <a:r>
              <a:rPr lang="en-US" sz="2400" dirty="0" smtClean="0"/>
              <a:t>Animal and human noises; shouts, moans, screams, laughter, rattling, and sobs.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143000"/>
            <a:ext cx="3467360" cy="4633111"/>
          </a:xfrm>
          <a:prstGeom prst="rect">
            <a:avLst/>
          </a:prstGeom>
        </p:spPr>
      </p:pic>
    </p:spTree>
    <p:extLst>
      <p:ext uri="{BB962C8B-B14F-4D97-AF65-F5344CB8AC3E}">
        <p14:creationId xmlns:p14="http://schemas.microsoft.com/office/powerpoint/2010/main" val="2107973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498230"/>
          </a:xfrm>
        </p:spPr>
        <p:txBody>
          <a:bodyPr/>
          <a:lstStyle/>
          <a:p>
            <a:r>
              <a:rPr lang="en-US" dirty="0" smtClean="0"/>
              <a:t>The </a:t>
            </a:r>
            <a:r>
              <a:rPr lang="en-US" i="1" dirty="0" smtClean="0"/>
              <a:t>Intoner</a:t>
            </a:r>
            <a:endParaRPr lang="en-US" dirty="0"/>
          </a:p>
        </p:txBody>
      </p:sp>
      <p:sp>
        <p:nvSpPr>
          <p:cNvPr id="3" name="Text Placeholder 2"/>
          <p:cNvSpPr>
            <a:spLocks noGrp="1"/>
          </p:cNvSpPr>
          <p:nvPr>
            <p:ph type="body" idx="2"/>
          </p:nvPr>
        </p:nvSpPr>
        <p:spPr>
          <a:xfrm>
            <a:off x="5353496" y="1752600"/>
            <a:ext cx="3383280" cy="4875847"/>
          </a:xfrm>
        </p:spPr>
        <p:txBody>
          <a:bodyPr>
            <a:normAutofit fontScale="92500" lnSpcReduction="20000"/>
          </a:bodyPr>
          <a:lstStyle/>
          <a:p>
            <a:r>
              <a:rPr lang="en-US" sz="2200" dirty="0"/>
              <a:t>Russolo and fellow futurist painter, Ugo Piatti stand next to their </a:t>
            </a:r>
            <a:r>
              <a:rPr lang="en-US" sz="2200" i="1" dirty="0"/>
              <a:t>Intoner</a:t>
            </a:r>
            <a:r>
              <a:rPr lang="en-US" sz="2200" dirty="0"/>
              <a:t>, which was an instrument they created to produce 27 different noises. The machine included hisses, scrapes, explosions, etc. The premier for the machine was on June 2, 1913 in Modena. The composition was four noise networks that were </a:t>
            </a:r>
            <a:r>
              <a:rPr lang="en-US" sz="2200" b="1" i="1" dirty="0"/>
              <a:t>Awakening a Capital, Meeting of Automobiles and Airplanes, Dining Time at the Casino Terrasse, and Skirmish at the Oasis</a:t>
            </a:r>
            <a:r>
              <a:rPr lang="en-US" sz="2200" dirty="0"/>
              <a:t>. </a:t>
            </a:r>
          </a:p>
          <a:p>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2005178"/>
            <a:ext cx="5102225" cy="3393745"/>
          </a:xfrm>
        </p:spPr>
      </p:pic>
    </p:spTree>
    <p:extLst>
      <p:ext uri="{BB962C8B-B14F-4D97-AF65-F5344CB8AC3E}">
        <p14:creationId xmlns:p14="http://schemas.microsoft.com/office/powerpoint/2010/main" val="2584566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Anything Goes!!!!!!!!</a:t>
            </a:r>
            <a:endParaRPr lang="en-US" dirty="0"/>
          </a:p>
        </p:txBody>
      </p:sp>
      <p:sp>
        <p:nvSpPr>
          <p:cNvPr id="3" name="Content Placeholder 2"/>
          <p:cNvSpPr>
            <a:spLocks noGrp="1"/>
          </p:cNvSpPr>
          <p:nvPr>
            <p:ph idx="1"/>
          </p:nvPr>
        </p:nvSpPr>
        <p:spPr/>
        <p:txBody>
          <a:bodyPr/>
          <a:lstStyle/>
          <a:p>
            <a:r>
              <a:rPr lang="en-US" dirty="0" smtClean="0">
                <a:hlinkClick r:id="rId2"/>
              </a:rPr>
              <a:t>“Music for One Apartment and Six Drummers”</a:t>
            </a:r>
            <a:r>
              <a:rPr lang="en-US" dirty="0"/>
              <a:t> </a:t>
            </a:r>
            <a:r>
              <a:rPr lang="en-US" dirty="0" smtClean="0"/>
              <a:t> </a:t>
            </a:r>
          </a:p>
          <a:p>
            <a:pPr marL="109728" indent="0">
              <a:buNone/>
            </a:pPr>
            <a:endParaRPr lang="en-US" dirty="0"/>
          </a:p>
          <a:p>
            <a:pPr marL="109728" indent="0">
              <a:buNone/>
            </a:pPr>
            <a:endParaRPr lang="en-US" dirty="0" smtClean="0"/>
          </a:p>
          <a:p>
            <a:r>
              <a:rPr lang="en-US" dirty="0" smtClean="0"/>
              <a:t>During this makerspace session, you cannot fail!!!!</a:t>
            </a:r>
          </a:p>
          <a:p>
            <a:endParaRPr lang="en-US" dirty="0"/>
          </a:p>
          <a:p>
            <a:r>
              <a:rPr lang="en-US" dirty="0" smtClean="0"/>
              <a:t>Have fun and enjoy!</a:t>
            </a:r>
          </a:p>
        </p:txBody>
      </p:sp>
    </p:spTree>
    <p:extLst>
      <p:ext uri="{BB962C8B-B14F-4D97-AF65-F5344CB8AC3E}">
        <p14:creationId xmlns:p14="http://schemas.microsoft.com/office/powerpoint/2010/main" val="67832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Create Music of the Future</a:t>
            </a:r>
            <a:endParaRPr lang="en-US" dirty="0"/>
          </a:p>
        </p:txBody>
      </p:sp>
      <p:sp>
        <p:nvSpPr>
          <p:cNvPr id="3" name="Content Placeholder 2"/>
          <p:cNvSpPr>
            <a:spLocks noGrp="1"/>
          </p:cNvSpPr>
          <p:nvPr>
            <p:ph idx="1"/>
          </p:nvPr>
        </p:nvSpPr>
        <p:spPr/>
        <p:txBody>
          <a:bodyPr>
            <a:normAutofit fontScale="92500" lnSpcReduction="20000"/>
          </a:bodyPr>
          <a:lstStyle/>
          <a:p>
            <a:pPr marL="624078" indent="-514350">
              <a:buFont typeface="+mj-lt"/>
              <a:buAutoNum type="arabicPeriod"/>
            </a:pPr>
            <a:r>
              <a:rPr lang="en-US" dirty="0" smtClean="0"/>
              <a:t>Design and create musical instruments. Anything goes. </a:t>
            </a:r>
            <a:r>
              <a:rPr lang="en-US" dirty="0" smtClean="0">
                <a:hlinkClick r:id="rId2"/>
              </a:rPr>
              <a:t>Landfillharmonic </a:t>
            </a:r>
            <a:endParaRPr lang="en-US" dirty="0" smtClean="0"/>
          </a:p>
          <a:p>
            <a:pPr marL="624078" indent="-514350">
              <a:buFont typeface="+mj-lt"/>
              <a:buAutoNum type="arabicPeriod"/>
            </a:pPr>
            <a:r>
              <a:rPr lang="en-US" dirty="0" smtClean="0"/>
              <a:t>Collaborate with others to compose a composition. Simplest definition of music is sound that is grouped together by rhythmic patterns.  </a:t>
            </a:r>
          </a:p>
          <a:p>
            <a:pPr marL="624078" indent="-514350">
              <a:buFont typeface="+mj-lt"/>
              <a:buAutoNum type="arabicPeriod"/>
            </a:pPr>
            <a:r>
              <a:rPr lang="en-US" dirty="0" smtClean="0"/>
              <a:t>The composition needs to be approximately 3 minutes in length and form a melodic or harmonic theme for an ABA style. Themes can also be determined through dynamics (soft, loud, accented, etc.) or rhythmic patterns.</a:t>
            </a:r>
          </a:p>
          <a:p>
            <a:pPr marL="624078" indent="-514350">
              <a:buFont typeface="+mj-lt"/>
              <a:buAutoNum type="arabicPeriod"/>
            </a:pPr>
            <a:r>
              <a:rPr lang="en-US" dirty="0" smtClean="0"/>
              <a:t>Rehearse and then record the ensemble. Finally, upload the video to YouTube. </a:t>
            </a:r>
          </a:p>
        </p:txBody>
      </p:sp>
    </p:spTree>
    <p:extLst>
      <p:ext uri="{BB962C8B-B14F-4D97-AF65-F5344CB8AC3E}">
        <p14:creationId xmlns:p14="http://schemas.microsoft.com/office/powerpoint/2010/main" val="310725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Instrument</a:t>
            </a:r>
            <a:endParaRPr lang="en-US" dirty="0"/>
          </a:p>
        </p:txBody>
      </p:sp>
      <p:sp>
        <p:nvSpPr>
          <p:cNvPr id="3" name="Content Placeholder 2"/>
          <p:cNvSpPr>
            <a:spLocks noGrp="1"/>
          </p:cNvSpPr>
          <p:nvPr>
            <p:ph idx="1"/>
          </p:nvPr>
        </p:nvSpPr>
        <p:spPr/>
        <p:txBody>
          <a:bodyPr/>
          <a:lstStyle/>
          <a:p>
            <a:r>
              <a:rPr lang="en-US" dirty="0" smtClean="0"/>
              <a:t>The basic element of an instrument is that it produces a sound.</a:t>
            </a:r>
          </a:p>
          <a:p>
            <a:endParaRPr lang="en-US" dirty="0"/>
          </a:p>
          <a:p>
            <a:r>
              <a:rPr lang="en-US" dirty="0" smtClean="0"/>
              <a:t>What type of sound is made varies depending on the design of the instrument. </a:t>
            </a:r>
          </a:p>
          <a:p>
            <a:endParaRPr lang="en-US" dirty="0"/>
          </a:p>
          <a:p>
            <a:r>
              <a:rPr lang="en-US" dirty="0" smtClean="0"/>
              <a:t>All instruments will produce a sound wave. </a:t>
            </a:r>
            <a:endParaRPr lang="en-US" dirty="0"/>
          </a:p>
        </p:txBody>
      </p:sp>
    </p:spTree>
    <p:extLst>
      <p:ext uri="{BB962C8B-B14F-4D97-AF65-F5344CB8AC3E}">
        <p14:creationId xmlns:p14="http://schemas.microsoft.com/office/powerpoint/2010/main" val="1422602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Musical Instrument Works</a:t>
            </a:r>
            <a:endParaRPr lang="en-US" dirty="0"/>
          </a:p>
        </p:txBody>
      </p:sp>
      <p:sp>
        <p:nvSpPr>
          <p:cNvPr id="3" name="Text Placeholder 2"/>
          <p:cNvSpPr>
            <a:spLocks noGrp="1"/>
          </p:cNvSpPr>
          <p:nvPr>
            <p:ph type="body" idx="2"/>
          </p:nvPr>
        </p:nvSpPr>
        <p:spPr/>
        <p:txBody>
          <a:bodyPr>
            <a:normAutofit/>
          </a:bodyPr>
          <a:lstStyle/>
          <a:p>
            <a:pPr marL="294894" indent="-285750">
              <a:buFont typeface="Arial" pitchFamily="34" charset="0"/>
              <a:buChar char="•"/>
            </a:pPr>
            <a:r>
              <a:rPr lang="en-US" dirty="0" smtClean="0"/>
              <a:t>The goal of a musical instrument is to produce a sound.</a:t>
            </a:r>
          </a:p>
          <a:p>
            <a:pPr marL="294894" indent="-285750">
              <a:buFont typeface="Arial" pitchFamily="34" charset="0"/>
              <a:buChar char="•"/>
            </a:pPr>
            <a:r>
              <a:rPr lang="en-US" dirty="0" smtClean="0"/>
              <a:t>Sound is a type of energy that moves through material and causes it to vibrate.</a:t>
            </a:r>
          </a:p>
          <a:p>
            <a:pPr marL="294894" indent="-285750">
              <a:buFont typeface="Arial" pitchFamily="34" charset="0"/>
              <a:buChar char="•"/>
            </a:pPr>
            <a:r>
              <a:rPr lang="en-US" dirty="0" smtClean="0"/>
              <a:t>Vibrate means that a material moves back and forth.</a:t>
            </a:r>
          </a:p>
          <a:p>
            <a:pPr marL="294894" indent="-285750">
              <a:buFont typeface="Arial" pitchFamily="34" charset="0"/>
              <a:buChar char="•"/>
            </a:pPr>
            <a:r>
              <a:rPr lang="en-US" dirty="0" smtClean="0"/>
              <a:t>Sound wave is the pattern in which sound energy travels.</a:t>
            </a:r>
          </a:p>
          <a:p>
            <a:pPr marL="294894" indent="-285750">
              <a:buFont typeface="Arial" pitchFamily="34" charset="0"/>
              <a:buChar char="•"/>
            </a:pPr>
            <a:r>
              <a:rPr lang="en-US" dirty="0" smtClean="0"/>
              <a:t>Frequency is the number of sound waves in a given time. </a:t>
            </a:r>
          </a:p>
          <a:p>
            <a:pPr marL="294894" indent="-285750">
              <a:buFont typeface="Arial" pitchFamily="34" charset="0"/>
              <a:buChar char="•"/>
            </a:pPr>
            <a:r>
              <a:rPr lang="en-US" dirty="0" smtClean="0"/>
              <a:t>Musical pitch is sounds that are high in frequency or low in frequency.</a:t>
            </a:r>
          </a:p>
          <a:p>
            <a:pPr marL="294894" indent="-285750">
              <a:buFont typeface="Arial" pitchFamily="34" charset="0"/>
              <a:buChar char="•"/>
            </a:pPr>
            <a:r>
              <a:rPr lang="en-US" dirty="0" smtClean="0"/>
              <a:t>Musical note refers to a specific pitch. </a:t>
            </a:r>
          </a:p>
          <a:p>
            <a:endParaRPr lang="en-US" dirty="0"/>
          </a:p>
          <a:p>
            <a:r>
              <a:rPr lang="en-US" dirty="0" smtClean="0"/>
              <a:t>Education.com</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4343400"/>
            <a:ext cx="2829757" cy="22098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752600"/>
            <a:ext cx="2971800" cy="22733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1" y="457200"/>
            <a:ext cx="2266950" cy="1905000"/>
          </a:xfrm>
          <a:prstGeom prst="rect">
            <a:avLst/>
          </a:prstGeom>
        </p:spPr>
      </p:pic>
    </p:spTree>
    <p:extLst>
      <p:ext uri="{BB962C8B-B14F-4D97-AF65-F5344CB8AC3E}">
        <p14:creationId xmlns:p14="http://schemas.microsoft.com/office/powerpoint/2010/main" val="4114422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Makerspace Presentation</a:t>
            </a:r>
            <a:endParaRPr lang="en-US" dirty="0"/>
          </a:p>
        </p:txBody>
      </p:sp>
      <p:sp>
        <p:nvSpPr>
          <p:cNvPr id="3" name="Content Placeholder 2"/>
          <p:cNvSpPr>
            <a:spLocks noGrp="1"/>
          </p:cNvSpPr>
          <p:nvPr>
            <p:ph idx="1"/>
          </p:nvPr>
        </p:nvSpPr>
        <p:spPr/>
        <p:txBody>
          <a:bodyPr/>
          <a:lstStyle/>
          <a:p>
            <a:r>
              <a:rPr lang="en-US" dirty="0" smtClean="0"/>
              <a:t>Introduce the concept of makerspaces.</a:t>
            </a:r>
          </a:p>
          <a:p>
            <a:r>
              <a:rPr lang="en-US" dirty="0" smtClean="0"/>
              <a:t>Understand the goal of makerspaces in education.</a:t>
            </a:r>
          </a:p>
          <a:p>
            <a:r>
              <a:rPr lang="en-US" dirty="0" smtClean="0"/>
              <a:t>Relax and enjoy!!!</a:t>
            </a:r>
          </a:p>
        </p:txBody>
      </p:sp>
    </p:spTree>
    <p:extLst>
      <p:ext uri="{BB962C8B-B14F-4D97-AF65-F5344CB8AC3E}">
        <p14:creationId xmlns:p14="http://schemas.microsoft.com/office/powerpoint/2010/main" val="2737057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Musical Form ABA	</a:t>
            </a:r>
            <a:endParaRPr lang="en-US" dirty="0"/>
          </a:p>
        </p:txBody>
      </p:sp>
      <p:sp>
        <p:nvSpPr>
          <p:cNvPr id="3" name="Content Placeholder 2"/>
          <p:cNvSpPr>
            <a:spLocks noGrp="1"/>
          </p:cNvSpPr>
          <p:nvPr>
            <p:ph idx="1"/>
          </p:nvPr>
        </p:nvSpPr>
        <p:spPr/>
        <p:txBody>
          <a:bodyPr/>
          <a:lstStyle/>
          <a:p>
            <a:pPr marL="109728" indent="0">
              <a:buNone/>
            </a:pPr>
            <a:r>
              <a:rPr lang="en-US" dirty="0" smtClean="0"/>
              <a:t>Music has numerous forms that allow listeners to maintain focus and comprehend the composition.</a:t>
            </a:r>
          </a:p>
          <a:p>
            <a:pPr marL="109728" indent="0">
              <a:buNone/>
            </a:pPr>
            <a:endParaRPr lang="en-US" dirty="0"/>
          </a:p>
          <a:p>
            <a:pPr marL="109728" indent="0">
              <a:buNone/>
            </a:pPr>
            <a:r>
              <a:rPr lang="en-US" dirty="0" smtClean="0"/>
              <a:t>For the makerspace ABA for will be used. The A section will be an overall main theme, while the B section will be a different theme, and finally the A section returns with the main them and concludes. </a:t>
            </a:r>
            <a:endParaRPr lang="en-US" dirty="0"/>
          </a:p>
        </p:txBody>
      </p:sp>
    </p:spTree>
    <p:extLst>
      <p:ext uri="{BB962C8B-B14F-4D97-AF65-F5344CB8AC3E}">
        <p14:creationId xmlns:p14="http://schemas.microsoft.com/office/powerpoint/2010/main" val="1534637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and Upload</a:t>
            </a:r>
            <a:endParaRPr lang="en-US" dirty="0"/>
          </a:p>
        </p:txBody>
      </p:sp>
      <p:sp>
        <p:nvSpPr>
          <p:cNvPr id="3" name="Content Placeholder 2"/>
          <p:cNvSpPr>
            <a:spLocks noGrp="1"/>
          </p:cNvSpPr>
          <p:nvPr>
            <p:ph sz="half" idx="1"/>
          </p:nvPr>
        </p:nvSpPr>
        <p:spPr/>
        <p:txBody>
          <a:bodyPr/>
          <a:lstStyle/>
          <a:p>
            <a:r>
              <a:rPr lang="en-US" dirty="0" smtClean="0"/>
              <a:t>Once the composition is complete and the ensemble is ready to record, participants can use the iPad to record the ensemble. </a:t>
            </a:r>
          </a:p>
          <a:p>
            <a:r>
              <a:rPr lang="en-US" dirty="0" smtClean="0"/>
              <a:t>After the video is recorded, if the group needs to edit they may do so. </a:t>
            </a:r>
          </a:p>
          <a:p>
            <a:r>
              <a:rPr lang="en-US" dirty="0" smtClean="0"/>
              <a:t>Finally, establish an ensemble name, name the composition, create an YouTube account, and upload the video.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3200400"/>
            <a:ext cx="3886200" cy="2269693"/>
          </a:xfrm>
        </p:spPr>
      </p:pic>
    </p:spTree>
    <p:extLst>
      <p:ext uri="{BB962C8B-B14F-4D97-AF65-F5344CB8AC3E}">
        <p14:creationId xmlns:p14="http://schemas.microsoft.com/office/powerpoint/2010/main" val="1753390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you learned</a:t>
            </a:r>
            <a:endParaRPr lang="en-US" dirty="0"/>
          </a:p>
        </p:txBody>
      </p:sp>
      <p:sp>
        <p:nvSpPr>
          <p:cNvPr id="3" name="Text Placeholder 2"/>
          <p:cNvSpPr>
            <a:spLocks noGrp="1"/>
          </p:cNvSpPr>
          <p:nvPr>
            <p:ph type="body" idx="2"/>
          </p:nvPr>
        </p:nvSpPr>
        <p:spPr/>
        <p:txBody>
          <a:bodyPr/>
          <a:lstStyle/>
          <a:p>
            <a:pPr marL="352044" indent="-342900">
              <a:buAutoNum type="arabicPeriod"/>
            </a:pPr>
            <a:r>
              <a:rPr lang="en-US" dirty="0" smtClean="0"/>
              <a:t>Science – Physics of sounds, through an intro to sound waves.</a:t>
            </a:r>
          </a:p>
          <a:p>
            <a:pPr marL="352044" indent="-342900">
              <a:buAutoNum type="arabicPeriod"/>
            </a:pPr>
            <a:r>
              <a:rPr lang="en-US" dirty="0" smtClean="0"/>
              <a:t>Technology – Use of different tools to make instruments, recorded and uploaded music to YouTube.</a:t>
            </a:r>
          </a:p>
          <a:p>
            <a:pPr marL="352044" indent="-342900">
              <a:buAutoNum type="arabicPeriod"/>
            </a:pPr>
            <a:r>
              <a:rPr lang="en-US" dirty="0" smtClean="0"/>
              <a:t>Engineering -  Through the use of creating and designing instruments</a:t>
            </a:r>
          </a:p>
          <a:p>
            <a:pPr marL="352044" indent="-342900">
              <a:buAutoNum type="arabicPeriod"/>
            </a:pPr>
            <a:r>
              <a:rPr lang="en-US" dirty="0" smtClean="0"/>
              <a:t>Art – Learned music form, theory, and composition, as well as basic art.</a:t>
            </a:r>
          </a:p>
          <a:p>
            <a:pPr marL="352044" indent="-342900">
              <a:buAutoNum type="arabicPeriod"/>
            </a:pPr>
            <a:r>
              <a:rPr lang="en-US" dirty="0" smtClean="0"/>
              <a:t>Math – Used during the process of constructing the instrument. </a:t>
            </a:r>
          </a:p>
          <a:p>
            <a:pPr marL="352044" indent="-342900">
              <a:buAutoNum type="arabicPeriod"/>
            </a:pPr>
            <a:r>
              <a:rPr lang="en-US" dirty="0" smtClean="0"/>
              <a:t>History – Learned about the futurist movement and social issues of the time period.</a:t>
            </a:r>
          </a:p>
          <a:p>
            <a:pPr marL="352044" indent="-342900">
              <a:buAutoNum type="arabicPeriod"/>
            </a:pPr>
            <a:r>
              <a:rPr lang="en-US" dirty="0" smtClean="0"/>
              <a:t>Sociology – The Landfill Harmonic</a:t>
            </a:r>
          </a:p>
          <a:p>
            <a:pPr marL="352044" indent="-342900">
              <a:buAutoNum type="arabicPeriod"/>
            </a:pPr>
            <a:r>
              <a:rPr lang="en-US" dirty="0" smtClean="0"/>
              <a:t>Environmental concerns – Again the Landfill Harmonic. </a:t>
            </a:r>
            <a:endParaRPr lang="en-US" dirty="0"/>
          </a:p>
        </p:txBody>
      </p:sp>
      <p:sp>
        <p:nvSpPr>
          <p:cNvPr id="4" name="Content Placeholder 3"/>
          <p:cNvSpPr>
            <a:spLocks noGrp="1"/>
          </p:cNvSpPr>
          <p:nvPr>
            <p:ph sz="half" idx="1"/>
          </p:nvPr>
        </p:nvSpPr>
        <p:spPr/>
        <p:txBody>
          <a:bodyPr/>
          <a:lstStyle/>
          <a:p>
            <a:r>
              <a:rPr lang="en-US" dirty="0" smtClean="0"/>
              <a:t>STEAM and more!</a:t>
            </a:r>
          </a:p>
          <a:p>
            <a:endParaRPr lang="en-US" dirty="0"/>
          </a:p>
          <a:p>
            <a:pPr marL="109728"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1600"/>
            <a:ext cx="4191000" cy="16230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370029"/>
            <a:ext cx="1790700" cy="27203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410415"/>
            <a:ext cx="2971800" cy="2639568"/>
          </a:xfrm>
          <a:prstGeom prst="rect">
            <a:avLst/>
          </a:prstGeom>
        </p:spPr>
      </p:pic>
    </p:spTree>
    <p:extLst>
      <p:ext uri="{BB962C8B-B14F-4D97-AF65-F5344CB8AC3E}">
        <p14:creationId xmlns:p14="http://schemas.microsoft.com/office/powerpoint/2010/main" val="268394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Makerspace Introduction</a:t>
            </a:r>
            <a:endParaRPr lang="en-US" dirty="0"/>
          </a:p>
        </p:txBody>
      </p:sp>
      <p:sp>
        <p:nvSpPr>
          <p:cNvPr id="3" name="Content Placeholder 2"/>
          <p:cNvSpPr>
            <a:spLocks noGrp="1"/>
          </p:cNvSpPr>
          <p:nvPr>
            <p:ph idx="1"/>
          </p:nvPr>
        </p:nvSpPr>
        <p:spPr/>
        <p:txBody>
          <a:bodyPr>
            <a:normAutofit fontScale="92500"/>
          </a:bodyPr>
          <a:lstStyle/>
          <a:p>
            <a:r>
              <a:rPr lang="en-US" dirty="0"/>
              <a:t>Erin </a:t>
            </a:r>
            <a:r>
              <a:rPr lang="en-US" dirty="0" smtClean="0"/>
              <a:t>Fisher, Library </a:t>
            </a:r>
            <a:r>
              <a:rPr lang="en-US" dirty="0"/>
              <a:t>Program Manager at Grand Valley State University, “A makerspace is a place where people come together to design and build projects. Makerspaces typically provide access to materials, tools, and technologies to allow for hands-on exploration and participatory learning” </a:t>
            </a:r>
          </a:p>
          <a:p>
            <a:pPr marL="109728" indent="0">
              <a:buNone/>
            </a:pPr>
            <a:endParaRPr lang="en-US" dirty="0" smtClean="0"/>
          </a:p>
          <a:p>
            <a:r>
              <a:rPr lang="en-US" dirty="0" smtClean="0"/>
              <a:t>“They </a:t>
            </a:r>
            <a:r>
              <a:rPr lang="en-US" dirty="0"/>
              <a:t>foster experimentation, invention, creation, exploration, and STEM learning” (IMLS, 2012). </a:t>
            </a:r>
          </a:p>
        </p:txBody>
      </p:sp>
    </p:spTree>
    <p:extLst>
      <p:ext uri="{BB962C8B-B14F-4D97-AF65-F5344CB8AC3E}">
        <p14:creationId xmlns:p14="http://schemas.microsoft.com/office/powerpoint/2010/main" val="208409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143000"/>
            <a:ext cx="586803" cy="4681637"/>
          </a:xfrm>
        </p:spPr>
        <p:txBody>
          <a:bodyPr/>
          <a:lstStyle/>
          <a:p>
            <a:r>
              <a:rPr lang="en-US" dirty="0" smtClean="0"/>
              <a:t>View of various Makerspaces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158" r="17158"/>
          <a:stretch>
            <a:fillRect/>
          </a:stretch>
        </p:blipFill>
        <p:spPr>
          <a:xfrm>
            <a:off x="403671" y="609600"/>
            <a:ext cx="4396929" cy="2971800"/>
          </a:xfrm>
        </p:spPr>
      </p:pic>
      <p:sp>
        <p:nvSpPr>
          <p:cNvPr id="4" name="Text Placeholder 3"/>
          <p:cNvSpPr>
            <a:spLocks noGrp="1"/>
          </p:cNvSpPr>
          <p:nvPr>
            <p:ph type="body" sz="half" idx="2"/>
          </p:nvPr>
        </p:nvSpPr>
        <p:spPr>
          <a:xfrm>
            <a:off x="6139004" y="3581400"/>
            <a:ext cx="2590800" cy="2516489"/>
          </a:xfrm>
        </p:spPr>
        <p:txBody>
          <a:bodyPr/>
          <a:lstStyle/>
          <a:p>
            <a:r>
              <a:rPr lang="en-US" dirty="0" smtClean="0"/>
              <a:t>All makerspaces will differ, due to the physical space and the content provided. </a:t>
            </a:r>
            <a:endParaRPr lang="en-US" dirty="0"/>
          </a:p>
          <a:p>
            <a:endParaRPr lang="en-US" dirty="0" smtClean="0"/>
          </a:p>
          <a:p>
            <a:r>
              <a:rPr lang="en-US" dirty="0" smtClean="0"/>
              <a:t>A makerspace allows participants an opportunity to receive hands-on learning, collaboration with mentors and a diverse community, while using critical thinking in a creative environment.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404" y="685800"/>
            <a:ext cx="3048000" cy="2590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733800"/>
            <a:ext cx="4419600" cy="2362201"/>
          </a:xfrm>
          <a:prstGeom prst="rect">
            <a:avLst/>
          </a:prstGeom>
        </p:spPr>
      </p:pic>
    </p:spTree>
    <p:extLst>
      <p:ext uri="{BB962C8B-B14F-4D97-AF65-F5344CB8AC3E}">
        <p14:creationId xmlns:p14="http://schemas.microsoft.com/office/powerpoint/2010/main" val="3494891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Makerspace concept</a:t>
            </a:r>
            <a:endParaRPr lang="en-US" dirty="0"/>
          </a:p>
        </p:txBody>
      </p:sp>
      <p:sp>
        <p:nvSpPr>
          <p:cNvPr id="3" name="Content Placeholder 2"/>
          <p:cNvSpPr>
            <a:spLocks noGrp="1"/>
          </p:cNvSpPr>
          <p:nvPr>
            <p:ph idx="1"/>
          </p:nvPr>
        </p:nvSpPr>
        <p:spPr/>
        <p:txBody>
          <a:bodyPr/>
          <a:lstStyle/>
          <a:p>
            <a:r>
              <a:rPr lang="en-US" dirty="0" smtClean="0"/>
              <a:t>A makerspace should provide students with a goal to reach, such as a finished product.</a:t>
            </a:r>
          </a:p>
          <a:p>
            <a:endParaRPr lang="en-US" dirty="0"/>
          </a:p>
          <a:p>
            <a:r>
              <a:rPr lang="en-US" dirty="0" smtClean="0"/>
              <a:t>During the project, the student should experience interdisciplinary studies while completing the project.</a:t>
            </a:r>
          </a:p>
          <a:p>
            <a:endParaRPr lang="en-US" dirty="0"/>
          </a:p>
          <a:p>
            <a:r>
              <a:rPr lang="en-US" dirty="0" smtClean="0"/>
              <a:t>Students should collaborate with others during the project.</a:t>
            </a:r>
          </a:p>
          <a:p>
            <a:endParaRPr lang="en-US" dirty="0"/>
          </a:p>
          <a:p>
            <a:endParaRPr lang="en-US" dirty="0"/>
          </a:p>
        </p:txBody>
      </p:sp>
    </p:spTree>
    <p:extLst>
      <p:ext uri="{BB962C8B-B14F-4D97-AF65-F5344CB8AC3E}">
        <p14:creationId xmlns:p14="http://schemas.microsoft.com/office/powerpoint/2010/main" val="232490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Makerspaces in Education</a:t>
            </a:r>
            <a:endParaRPr lang="en-US" dirty="0"/>
          </a:p>
        </p:txBody>
      </p:sp>
      <p:sp>
        <p:nvSpPr>
          <p:cNvPr id="3" name="Text Placeholder 2"/>
          <p:cNvSpPr>
            <a:spLocks noGrp="1"/>
          </p:cNvSpPr>
          <p:nvPr>
            <p:ph type="body" idx="1"/>
          </p:nvPr>
        </p:nvSpPr>
        <p:spPr/>
        <p:txBody>
          <a:bodyPr/>
          <a:lstStyle/>
          <a:p>
            <a:r>
              <a:rPr lang="en-US" dirty="0" smtClean="0"/>
              <a:t>Curriculum</a:t>
            </a:r>
            <a:endParaRPr lang="en-US" dirty="0"/>
          </a:p>
        </p:txBody>
      </p:sp>
      <p:sp>
        <p:nvSpPr>
          <p:cNvPr id="4" name="Text Placeholder 3"/>
          <p:cNvSpPr>
            <a:spLocks noGrp="1"/>
          </p:cNvSpPr>
          <p:nvPr>
            <p:ph type="body" sz="half" idx="3"/>
          </p:nvPr>
        </p:nvSpPr>
        <p:spPr/>
        <p:txBody>
          <a:bodyPr/>
          <a:lstStyle/>
          <a:p>
            <a:r>
              <a:rPr lang="en-US" dirty="0" smtClean="0"/>
              <a:t>Makerspace</a:t>
            </a:r>
            <a:endParaRPr lang="en-US" dirty="0"/>
          </a:p>
        </p:txBody>
      </p:sp>
      <p:sp>
        <p:nvSpPr>
          <p:cNvPr id="5" name="Content Placeholder 4"/>
          <p:cNvSpPr>
            <a:spLocks noGrp="1"/>
          </p:cNvSpPr>
          <p:nvPr>
            <p:ph sz="quarter" idx="2"/>
          </p:nvPr>
        </p:nvSpPr>
        <p:spPr/>
        <p:txBody>
          <a:bodyPr/>
          <a:lstStyle/>
          <a:p>
            <a:r>
              <a:rPr lang="en-US" dirty="0" smtClean="0"/>
              <a:t>Define the main subject that students are learning.</a:t>
            </a:r>
          </a:p>
          <a:p>
            <a:endParaRPr lang="en-US" dirty="0"/>
          </a:p>
          <a:p>
            <a:endParaRPr lang="en-US" dirty="0" smtClean="0"/>
          </a:p>
          <a:p>
            <a:r>
              <a:rPr lang="en-US" dirty="0" smtClean="0"/>
              <a:t>Think of other subjects that pertain to the main subject.</a:t>
            </a:r>
          </a:p>
          <a:p>
            <a:endParaRPr lang="en-US" dirty="0"/>
          </a:p>
          <a:p>
            <a:r>
              <a:rPr lang="en-US" dirty="0" smtClean="0"/>
              <a:t>For example, an English composition course</a:t>
            </a:r>
            <a:endParaRPr lang="en-US" dirty="0"/>
          </a:p>
        </p:txBody>
      </p:sp>
      <p:sp>
        <p:nvSpPr>
          <p:cNvPr id="6" name="Content Placeholder 5"/>
          <p:cNvSpPr>
            <a:spLocks noGrp="1"/>
          </p:cNvSpPr>
          <p:nvPr>
            <p:ph sz="quarter" idx="4"/>
          </p:nvPr>
        </p:nvSpPr>
        <p:spPr/>
        <p:txBody>
          <a:bodyPr/>
          <a:lstStyle/>
          <a:p>
            <a:r>
              <a:rPr lang="en-US" dirty="0" smtClean="0"/>
              <a:t>Provide a project that requires a final result based on the main subject.</a:t>
            </a:r>
          </a:p>
          <a:p>
            <a:endParaRPr lang="en-US" dirty="0"/>
          </a:p>
          <a:p>
            <a:r>
              <a:rPr lang="en-US" dirty="0" smtClean="0"/>
              <a:t>Incorporate other tools to supplement the main subject theme of the curriculum </a:t>
            </a:r>
          </a:p>
          <a:p>
            <a:r>
              <a:rPr lang="en-US" dirty="0" smtClean="0"/>
              <a:t>A project for the students, is to write a story, design a book using technology, and construct the book using materials provided.</a:t>
            </a:r>
            <a:endParaRPr lang="en-US" dirty="0"/>
          </a:p>
        </p:txBody>
      </p:sp>
    </p:spTree>
    <p:extLst>
      <p:ext uri="{BB962C8B-B14F-4D97-AF65-F5344CB8AC3E}">
        <p14:creationId xmlns:p14="http://schemas.microsoft.com/office/powerpoint/2010/main" val="1539159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Future of Music</a:t>
            </a:r>
            <a:br>
              <a:rPr lang="en-US" dirty="0" smtClean="0"/>
            </a:br>
            <a:r>
              <a:rPr lang="en-US" dirty="0" smtClean="0"/>
              <a:t>Makerspace</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897029"/>
            <a:ext cx="4038600" cy="323088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86400" y="4267200"/>
            <a:ext cx="3352800" cy="2346960"/>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685800"/>
            <a:ext cx="3124200" cy="3448050"/>
          </a:xfrm>
          <a:prstGeom prst="rect">
            <a:avLst/>
          </a:prstGeom>
        </p:spPr>
      </p:pic>
    </p:spTree>
    <p:extLst>
      <p:ext uri="{BB962C8B-B14F-4D97-AF65-F5344CB8AC3E}">
        <p14:creationId xmlns:p14="http://schemas.microsoft.com/office/powerpoint/2010/main" val="3943967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200400" cy="1066800"/>
          </a:xfrm>
        </p:spPr>
        <p:txBody>
          <a:bodyPr>
            <a:normAutofit fontScale="90000"/>
          </a:bodyPr>
          <a:lstStyle/>
          <a:p>
            <a:r>
              <a:rPr lang="en-US" dirty="0" smtClean="0"/>
              <a:t>The Futurist Movement in Music</a:t>
            </a:r>
            <a:endParaRPr lang="en-US" dirty="0"/>
          </a:p>
        </p:txBody>
      </p:sp>
      <p:sp>
        <p:nvSpPr>
          <p:cNvPr id="3" name="Content Placeholder 2"/>
          <p:cNvSpPr>
            <a:spLocks noGrp="1"/>
          </p:cNvSpPr>
          <p:nvPr>
            <p:ph idx="1"/>
          </p:nvPr>
        </p:nvSpPr>
        <p:spPr>
          <a:xfrm>
            <a:off x="457200" y="3048000"/>
            <a:ext cx="8229600" cy="3526536"/>
          </a:xfrm>
        </p:spPr>
        <p:txBody>
          <a:bodyPr>
            <a:normAutofit fontScale="92500" lnSpcReduction="20000"/>
          </a:bodyPr>
          <a:lstStyle/>
          <a:p>
            <a:r>
              <a:rPr lang="en-US" dirty="0" smtClean="0"/>
              <a:t>100 years ago, Luigi Russolo (1883-1947), a futurist artist and composer, wrote a letter to a friend establishing the ‘Art of Noise’ manifesto for futurist musicians and composers. </a:t>
            </a:r>
          </a:p>
          <a:p>
            <a:r>
              <a:rPr lang="en-US" dirty="0" smtClean="0"/>
              <a:t>He notes that 20</a:t>
            </a:r>
            <a:r>
              <a:rPr lang="en-US" baseline="30000" dirty="0" smtClean="0"/>
              <a:t>th</a:t>
            </a:r>
            <a:r>
              <a:rPr lang="en-US" dirty="0" smtClean="0"/>
              <a:t> century traditional music struggled to keep the interest of music listeners, due instrumentation and techniques. Basically, music in general was boring.</a:t>
            </a:r>
          </a:p>
          <a:p>
            <a:r>
              <a:rPr lang="en-US" dirty="0" smtClean="0"/>
              <a:t>His idea was to embrace and use noises for musical compositions.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762000"/>
            <a:ext cx="2286000" cy="2024109"/>
          </a:xfrm>
          <a:prstGeom prst="rect">
            <a:avLst/>
          </a:prstGeom>
        </p:spPr>
      </p:pic>
    </p:spTree>
    <p:extLst>
      <p:ext uri="{BB962C8B-B14F-4D97-AF65-F5344CB8AC3E}">
        <p14:creationId xmlns:p14="http://schemas.microsoft.com/office/powerpoint/2010/main" val="3492498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Manifesto</a:t>
            </a:r>
            <a:endParaRPr lang="en-US" dirty="0"/>
          </a:p>
        </p:txBody>
      </p:sp>
      <p:sp>
        <p:nvSpPr>
          <p:cNvPr id="3" name="Content Placeholder 2"/>
          <p:cNvSpPr>
            <a:spLocks noGrp="1"/>
          </p:cNvSpPr>
          <p:nvPr>
            <p:ph sz="half" idx="1"/>
          </p:nvPr>
        </p:nvSpPr>
        <p:spPr>
          <a:xfrm>
            <a:off x="457200" y="3048000"/>
            <a:ext cx="8229600" cy="3727387"/>
          </a:xfrm>
        </p:spPr>
        <p:txBody>
          <a:bodyPr>
            <a:normAutofit/>
          </a:bodyPr>
          <a:lstStyle/>
          <a:p>
            <a:pPr marL="109728" indent="0">
              <a:buNone/>
            </a:pPr>
            <a:r>
              <a:rPr lang="en-US" b="1" dirty="0" smtClean="0"/>
              <a:t>Luigi Russolo’s Theory:</a:t>
            </a:r>
          </a:p>
          <a:p>
            <a:pPr marL="109728" indent="0">
              <a:buNone/>
            </a:pPr>
            <a:endParaRPr lang="en-US" dirty="0" smtClean="0"/>
          </a:p>
          <a:p>
            <a:pPr marL="566928" indent="-457200">
              <a:buFont typeface="+mj-lt"/>
              <a:buAutoNum type="arabicPeriod"/>
            </a:pPr>
            <a:r>
              <a:rPr lang="en-US" dirty="0" smtClean="0"/>
              <a:t>Composers of the time were already trying to break the norm of music harmony through atonality (No tonal center or key signature; musical dissonance) compositions.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828675"/>
            <a:ext cx="1905000" cy="2762250"/>
          </a:xfrm>
          <a:prstGeom prst="rect">
            <a:avLst/>
          </a:prstGeom>
        </p:spPr>
      </p:pic>
    </p:spTree>
    <p:extLst>
      <p:ext uri="{BB962C8B-B14F-4D97-AF65-F5344CB8AC3E}">
        <p14:creationId xmlns:p14="http://schemas.microsoft.com/office/powerpoint/2010/main" val="14228345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1720</TotalTime>
  <Words>1325</Words>
  <Application>Microsoft Office PowerPoint</Application>
  <PresentationFormat>On-screen Show (4:3)</PresentationFormat>
  <Paragraphs>131</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Georgia</vt:lpstr>
      <vt:lpstr>Trebuchet MS</vt:lpstr>
      <vt:lpstr>Wingdings 2</vt:lpstr>
      <vt:lpstr>Urban</vt:lpstr>
      <vt:lpstr>Makerspace: The Future of Music </vt:lpstr>
      <vt:lpstr>Makerspace Presentation</vt:lpstr>
      <vt:lpstr>Makerspace Introduction</vt:lpstr>
      <vt:lpstr>View of various Makerspaces</vt:lpstr>
      <vt:lpstr>Makerspace concept</vt:lpstr>
      <vt:lpstr>Makerspaces in Education</vt:lpstr>
      <vt:lpstr>The Future of Music Makerspace</vt:lpstr>
      <vt:lpstr>The Futurist Movement in Music</vt:lpstr>
      <vt:lpstr>Purpose of Manifesto</vt:lpstr>
      <vt:lpstr>Tonal Center</vt:lpstr>
      <vt:lpstr>Purpose of Manifesto</vt:lpstr>
      <vt:lpstr>Musical instruments and form</vt:lpstr>
      <vt:lpstr>Purpose of Manifesto</vt:lpstr>
      <vt:lpstr>PowerPoint Presentation</vt:lpstr>
      <vt:lpstr>The Intoner</vt:lpstr>
      <vt:lpstr>Anything Goes!!!!!!!!</vt:lpstr>
      <vt:lpstr>Let’s Create Music of the Future</vt:lpstr>
      <vt:lpstr>Creating an Instrument</vt:lpstr>
      <vt:lpstr>How a Musical Instrument Works</vt:lpstr>
      <vt:lpstr>Musical Form ABA </vt:lpstr>
      <vt:lpstr>Record and Upload</vt:lpstr>
      <vt:lpstr>Things you learned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Kinser, Danielle</dc:creator>
  <cp:lastModifiedBy>Seguin, Todd</cp:lastModifiedBy>
  <cp:revision>112</cp:revision>
  <cp:lastPrinted>2013-05-31T20:26:13Z</cp:lastPrinted>
  <dcterms:created xsi:type="dcterms:W3CDTF">2013-05-29T17:15:28Z</dcterms:created>
  <dcterms:modified xsi:type="dcterms:W3CDTF">2015-11-16T19:07:42Z</dcterms:modified>
</cp:coreProperties>
</file>