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7" r:id="rId2"/>
    <p:sldId id="283" r:id="rId3"/>
    <p:sldId id="287" r:id="rId4"/>
    <p:sldId id="386" r:id="rId5"/>
    <p:sldId id="384" r:id="rId6"/>
    <p:sldId id="351" r:id="rId7"/>
    <p:sldId id="352" r:id="rId8"/>
    <p:sldId id="353" r:id="rId9"/>
    <p:sldId id="354" r:id="rId10"/>
    <p:sldId id="355" r:id="rId11"/>
    <p:sldId id="356" r:id="rId12"/>
    <p:sldId id="343" r:id="rId13"/>
    <p:sldId id="345" r:id="rId14"/>
    <p:sldId id="346" r:id="rId15"/>
    <p:sldId id="347" r:id="rId16"/>
    <p:sldId id="348" r:id="rId17"/>
    <p:sldId id="349" r:id="rId18"/>
    <p:sldId id="350" r:id="rId19"/>
    <p:sldId id="385" r:id="rId20"/>
    <p:sldId id="357" r:id="rId21"/>
    <p:sldId id="359" r:id="rId22"/>
    <p:sldId id="360" r:id="rId23"/>
    <p:sldId id="361" r:id="rId24"/>
    <p:sldId id="362" r:id="rId25"/>
    <p:sldId id="363" r:id="rId26"/>
    <p:sldId id="364" r:id="rId27"/>
    <p:sldId id="387" r:id="rId28"/>
    <p:sldId id="394" r:id="rId29"/>
    <p:sldId id="367" r:id="rId30"/>
    <p:sldId id="366" r:id="rId31"/>
    <p:sldId id="368" r:id="rId32"/>
    <p:sldId id="397" r:id="rId33"/>
    <p:sldId id="403" r:id="rId34"/>
    <p:sldId id="407" r:id="rId35"/>
    <p:sldId id="405" r:id="rId36"/>
    <p:sldId id="406" r:id="rId37"/>
    <p:sldId id="409" r:id="rId38"/>
    <p:sldId id="395" r:id="rId39"/>
    <p:sldId id="396" r:id="rId40"/>
    <p:sldId id="410" r:id="rId41"/>
    <p:sldId id="380" r:id="rId42"/>
    <p:sldId id="411" r:id="rId43"/>
    <p:sldId id="412" r:id="rId44"/>
    <p:sldId id="375" r:id="rId45"/>
    <p:sldId id="413" r:id="rId46"/>
    <p:sldId id="381" r:id="rId47"/>
    <p:sldId id="382" r:id="rId48"/>
    <p:sldId id="415" r:id="rId49"/>
    <p:sldId id="389" r:id="rId50"/>
    <p:sldId id="391" r:id="rId51"/>
    <p:sldId id="392"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62335" autoAdjust="0"/>
  </p:normalViewPr>
  <p:slideViewPr>
    <p:cSldViewPr>
      <p:cViewPr varScale="1">
        <p:scale>
          <a:sx n="72" d="100"/>
          <a:sy n="72" d="100"/>
        </p:scale>
        <p:origin x="2724" y="72"/>
      </p:cViewPr>
      <p:guideLst>
        <p:guide orient="horz" pos="2160"/>
        <p:guide pos="2880"/>
      </p:guideLst>
    </p:cSldViewPr>
  </p:slideViewPr>
  <p:outlineViewPr>
    <p:cViewPr>
      <p:scale>
        <a:sx n="33" d="100"/>
        <a:sy n="33" d="100"/>
      </p:scale>
      <p:origin x="0" y="13262"/>
    </p:cViewPr>
  </p:outlineViewPr>
  <p:notesTextViewPr>
    <p:cViewPr>
      <p:scale>
        <a:sx n="1" d="1"/>
        <a:sy n="1" d="1"/>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Accessible...</a:t>
            </a:r>
          </a:p>
        </c:rich>
      </c:tx>
      <c:overlay val="0"/>
    </c:title>
    <c:autoTitleDeleted val="0"/>
    <c:plotArea>
      <c:layout/>
      <c:barChart>
        <c:barDir val="col"/>
        <c:grouping val="clustered"/>
        <c:varyColors val="0"/>
        <c:ser>
          <c:idx val="0"/>
          <c:order val="0"/>
          <c:tx>
            <c:strRef>
              <c:f>Sheet1!$B$1</c:f>
              <c:strCache>
                <c:ptCount val="1"/>
                <c:pt idx="0">
                  <c:v>Accessible</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multimedia</c:v>
                </c:pt>
                <c:pt idx="1">
                  <c:v>image maps</c:v>
                </c:pt>
                <c:pt idx="2">
                  <c:v>data tables</c:v>
                </c:pt>
                <c:pt idx="3">
                  <c:v>iamges</c:v>
                </c:pt>
                <c:pt idx="4">
                  <c:v>navigation</c:v>
                </c:pt>
                <c:pt idx="5">
                  <c:v>forms</c:v>
                </c:pt>
              </c:strCache>
            </c:strRef>
          </c:cat>
          <c:val>
            <c:numRef>
              <c:f>Sheet1!$B$2:$B$7</c:f>
              <c:numCache>
                <c:formatCode>0.0%</c:formatCode>
                <c:ptCount val="6"/>
                <c:pt idx="0">
                  <c:v>0.17647058823529413</c:v>
                </c:pt>
                <c:pt idx="1">
                  <c:v>0.17647058823529413</c:v>
                </c:pt>
                <c:pt idx="2">
                  <c:v>0.47058823529411764</c:v>
                </c:pt>
                <c:pt idx="3">
                  <c:v>0.52941176470588236</c:v>
                </c:pt>
                <c:pt idx="4">
                  <c:v>0.6470588235294118</c:v>
                </c:pt>
                <c:pt idx="5">
                  <c:v>0.75</c:v>
                </c:pt>
              </c:numCache>
            </c:numRef>
          </c:val>
        </c:ser>
        <c:dLbls>
          <c:showLegendKey val="0"/>
          <c:showVal val="0"/>
          <c:showCatName val="0"/>
          <c:showSerName val="0"/>
          <c:showPercent val="0"/>
          <c:showBubbleSize val="0"/>
        </c:dLbls>
        <c:gapWidth val="150"/>
        <c:axId val="318938072"/>
        <c:axId val="318938464"/>
      </c:barChart>
      <c:catAx>
        <c:axId val="318938072"/>
        <c:scaling>
          <c:orientation val="minMax"/>
        </c:scaling>
        <c:delete val="0"/>
        <c:axPos val="b"/>
        <c:numFmt formatCode="General" sourceLinked="0"/>
        <c:majorTickMark val="out"/>
        <c:minorTickMark val="none"/>
        <c:tickLblPos val="nextTo"/>
        <c:txPr>
          <a:bodyPr/>
          <a:lstStyle/>
          <a:p>
            <a:pPr>
              <a:defRPr sz="1600" b="1"/>
            </a:pPr>
            <a:endParaRPr lang="en-US"/>
          </a:p>
        </c:txPr>
        <c:crossAx val="318938464"/>
        <c:crosses val="autoZero"/>
        <c:auto val="1"/>
        <c:lblAlgn val="ctr"/>
        <c:lblOffset val="100"/>
        <c:noMultiLvlLbl val="0"/>
      </c:catAx>
      <c:valAx>
        <c:axId val="318938464"/>
        <c:scaling>
          <c:orientation val="minMax"/>
          <c:max val="1"/>
        </c:scaling>
        <c:delete val="0"/>
        <c:axPos val="l"/>
        <c:majorGridlines/>
        <c:numFmt formatCode="0.0%" sourceLinked="1"/>
        <c:majorTickMark val="out"/>
        <c:minorTickMark val="none"/>
        <c:tickLblPos val="nextTo"/>
        <c:txPr>
          <a:bodyPr/>
          <a:lstStyle/>
          <a:p>
            <a:pPr>
              <a:defRPr sz="1800"/>
            </a:pPr>
            <a:endParaRPr lang="en-US"/>
          </a:p>
        </c:txPr>
        <c:crossAx val="318938072"/>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wmf"/><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DBD24-4183-4BC3-8C37-A4379245FBC6}" type="doc">
      <dgm:prSet loTypeId="urn:microsoft.com/office/officeart/2005/8/layout/vList3#1" loCatId="list" qsTypeId="urn:microsoft.com/office/officeart/2005/8/quickstyle/simple2" qsCatId="simple" csTypeId="urn:microsoft.com/office/officeart/2005/8/colors/accent1_2" csCatId="accent1" phldr="1"/>
      <dgm:spPr/>
    </dgm:pt>
    <dgm:pt modelId="{584C2BA1-0782-493B-88B8-E80C9F2536B6}">
      <dgm:prSet phldrT="[Text]"/>
      <dgm:spPr/>
      <dgm:t>
        <a:bodyPr/>
        <a:lstStyle/>
        <a:p>
          <a:r>
            <a:rPr lang="en-US" dirty="0" smtClean="0">
              <a:solidFill>
                <a:schemeClr val="bg1">
                  <a:lumMod val="75000"/>
                </a:schemeClr>
              </a:solidFill>
            </a:rPr>
            <a:t>Visually impaired</a:t>
          </a:r>
          <a:endParaRPr lang="en-US" dirty="0">
            <a:solidFill>
              <a:schemeClr val="bg1">
                <a:lumMod val="75000"/>
              </a:schemeClr>
            </a:solidFill>
          </a:endParaRPr>
        </a:p>
      </dgm:t>
    </dgm:pt>
    <dgm:pt modelId="{55232864-BB8C-43D9-89C4-A2D0777B5DF3}" type="parTrans" cxnId="{A146985D-F2DA-466D-9108-031669C9208A}">
      <dgm:prSet/>
      <dgm:spPr/>
      <dgm:t>
        <a:bodyPr/>
        <a:lstStyle/>
        <a:p>
          <a:endParaRPr lang="en-US"/>
        </a:p>
      </dgm:t>
    </dgm:pt>
    <dgm:pt modelId="{D609D5D6-F817-4DBB-851F-611DAD7C87E2}" type="sibTrans" cxnId="{A146985D-F2DA-466D-9108-031669C9208A}">
      <dgm:prSet/>
      <dgm:spPr/>
      <dgm:t>
        <a:bodyPr/>
        <a:lstStyle/>
        <a:p>
          <a:endParaRPr lang="en-US"/>
        </a:p>
      </dgm:t>
    </dgm:pt>
    <dgm:pt modelId="{D8449EFB-FE6C-4A6E-8821-D870C4772D9B}">
      <dgm:prSet phldrT="[Text]"/>
      <dgm:spPr/>
      <dgm:t>
        <a:bodyPr/>
        <a:lstStyle/>
        <a:p>
          <a:r>
            <a:rPr lang="en-US" dirty="0" smtClean="0">
              <a:solidFill>
                <a:schemeClr val="bg1">
                  <a:lumMod val="75000"/>
                </a:schemeClr>
              </a:solidFill>
            </a:rPr>
            <a:t>Hearing impaired</a:t>
          </a:r>
          <a:endParaRPr lang="en-US" dirty="0">
            <a:solidFill>
              <a:schemeClr val="bg1">
                <a:lumMod val="75000"/>
              </a:schemeClr>
            </a:solidFill>
          </a:endParaRPr>
        </a:p>
      </dgm:t>
    </dgm:pt>
    <dgm:pt modelId="{A817D885-E6EA-4B0C-9074-2A855345F321}" type="parTrans" cxnId="{71C2AEBF-2AD6-46BF-8F58-33775A34F4F2}">
      <dgm:prSet/>
      <dgm:spPr/>
      <dgm:t>
        <a:bodyPr/>
        <a:lstStyle/>
        <a:p>
          <a:endParaRPr lang="en-US"/>
        </a:p>
      </dgm:t>
    </dgm:pt>
    <dgm:pt modelId="{3630D503-6592-431E-9266-B1C8A248027F}" type="sibTrans" cxnId="{71C2AEBF-2AD6-46BF-8F58-33775A34F4F2}">
      <dgm:prSet/>
      <dgm:spPr/>
      <dgm:t>
        <a:bodyPr/>
        <a:lstStyle/>
        <a:p>
          <a:endParaRPr lang="en-US"/>
        </a:p>
      </dgm:t>
    </dgm:pt>
    <dgm:pt modelId="{DCA7EEDA-98DB-44BA-B5C8-C63C08B64D08}">
      <dgm:prSet phldrT="[Text]"/>
      <dgm:spPr/>
      <dgm:t>
        <a:bodyPr/>
        <a:lstStyle/>
        <a:p>
          <a:r>
            <a:rPr lang="en-US" dirty="0" smtClean="0">
              <a:solidFill>
                <a:schemeClr val="bg1">
                  <a:lumMod val="75000"/>
                </a:schemeClr>
              </a:solidFill>
            </a:rPr>
            <a:t>Mobility impaired</a:t>
          </a:r>
          <a:endParaRPr lang="en-US" dirty="0">
            <a:solidFill>
              <a:schemeClr val="bg1">
                <a:lumMod val="75000"/>
              </a:schemeClr>
            </a:solidFill>
          </a:endParaRPr>
        </a:p>
      </dgm:t>
    </dgm:pt>
    <dgm:pt modelId="{95BE80F0-29FC-41CE-94CB-3E2FD7894BF4}" type="parTrans" cxnId="{5E9CB113-3130-4015-BC12-BFD524345E34}">
      <dgm:prSet/>
      <dgm:spPr/>
      <dgm:t>
        <a:bodyPr/>
        <a:lstStyle/>
        <a:p>
          <a:endParaRPr lang="en-US"/>
        </a:p>
      </dgm:t>
    </dgm:pt>
    <dgm:pt modelId="{58FAA989-9056-4466-BE4B-9664A179A9F0}" type="sibTrans" cxnId="{5E9CB113-3130-4015-BC12-BFD524345E34}">
      <dgm:prSet/>
      <dgm:spPr/>
      <dgm:t>
        <a:bodyPr/>
        <a:lstStyle/>
        <a:p>
          <a:endParaRPr lang="en-US"/>
        </a:p>
      </dgm:t>
    </dgm:pt>
    <dgm:pt modelId="{1795A231-98A9-40E3-B92F-1DDD019DCF4D}" type="pres">
      <dgm:prSet presAssocID="{DD6DBD24-4183-4BC3-8C37-A4379245FBC6}" presName="linearFlow" presStyleCnt="0">
        <dgm:presLayoutVars>
          <dgm:dir/>
          <dgm:resizeHandles val="exact"/>
        </dgm:presLayoutVars>
      </dgm:prSet>
      <dgm:spPr/>
    </dgm:pt>
    <dgm:pt modelId="{BDD5968E-776E-42C0-BE09-D7C33B16E374}" type="pres">
      <dgm:prSet presAssocID="{584C2BA1-0782-493B-88B8-E80C9F2536B6}" presName="composite" presStyleCnt="0"/>
      <dgm:spPr/>
    </dgm:pt>
    <dgm:pt modelId="{2542F37D-DEA6-46FC-A8B6-3E886B817E9F}" type="pres">
      <dgm:prSet presAssocID="{584C2BA1-0782-493B-88B8-E80C9F2536B6}" presName="imgShp" presStyleLbl="fgImgPlace1" presStyleIdx="0" presStyleCnt="3"/>
      <dgm:spPr>
        <a:blipFill>
          <a:blip xmlns:r="http://schemas.openxmlformats.org/officeDocument/2006/relationships" r:embed="rId1" cstate="print">
            <a:extLst/>
          </a:blip>
          <a:srcRect/>
          <a:stretch>
            <a:fillRect/>
          </a:stretch>
        </a:blipFill>
      </dgm:spPr>
      <dgm:extLst>
        <a:ext uri="{E40237B7-FDA0-4F09-8148-C483321AD2D9}">
          <dgm14:cNvPr xmlns:dgm14="http://schemas.microsoft.com/office/drawing/2010/diagram" id="0" name="" descr="Visual Impaired"/>
        </a:ext>
      </dgm:extLst>
    </dgm:pt>
    <dgm:pt modelId="{CCF0D03A-EB9C-4771-8EB5-FB87C3A6227D}" type="pres">
      <dgm:prSet presAssocID="{584C2BA1-0782-493B-88B8-E80C9F2536B6}" presName="txShp" presStyleLbl="node1" presStyleIdx="0" presStyleCnt="3">
        <dgm:presLayoutVars>
          <dgm:bulletEnabled val="1"/>
        </dgm:presLayoutVars>
      </dgm:prSet>
      <dgm:spPr/>
      <dgm:t>
        <a:bodyPr/>
        <a:lstStyle/>
        <a:p>
          <a:endParaRPr lang="en-US"/>
        </a:p>
      </dgm:t>
    </dgm:pt>
    <dgm:pt modelId="{8421CF58-38B5-4A30-8723-E6F40DC1EFBF}" type="pres">
      <dgm:prSet presAssocID="{D609D5D6-F817-4DBB-851F-611DAD7C87E2}" presName="spacing" presStyleCnt="0"/>
      <dgm:spPr/>
    </dgm:pt>
    <dgm:pt modelId="{5E780A9D-B5F7-4186-AE21-9F66140D8008}" type="pres">
      <dgm:prSet presAssocID="{D8449EFB-FE6C-4A6E-8821-D870C4772D9B}" presName="composite" presStyleCnt="0"/>
      <dgm:spPr/>
    </dgm:pt>
    <dgm:pt modelId="{F3EE9F81-61CA-4887-A561-D91230A818E5}" type="pres">
      <dgm:prSet presAssocID="{D8449EFB-FE6C-4A6E-8821-D870C4772D9B}" presName="imgShp" presStyleLbl="fgImgPlace1" presStyleIdx="1" presStyleCnt="3"/>
      <dgm:spPr>
        <a:blipFill>
          <a:blip xmlns:r="http://schemas.openxmlformats.org/officeDocument/2006/relationships" r:embed="rId2" cstate="print">
            <a:extLst/>
          </a:blip>
          <a:srcRect/>
          <a:stretch>
            <a:fillRect/>
          </a:stretch>
        </a:blipFill>
      </dgm:spPr>
      <dgm:extLst>
        <a:ext uri="{E40237B7-FDA0-4F09-8148-C483321AD2D9}">
          <dgm14:cNvPr xmlns:dgm14="http://schemas.microsoft.com/office/drawing/2010/diagram" id="0" name="" descr="Hearing Impaired"/>
        </a:ext>
      </dgm:extLst>
    </dgm:pt>
    <dgm:pt modelId="{4E4B5478-56FC-4CDB-B5CF-82767AEE1584}" type="pres">
      <dgm:prSet presAssocID="{D8449EFB-FE6C-4A6E-8821-D870C4772D9B}" presName="txShp" presStyleLbl="node1" presStyleIdx="1" presStyleCnt="3">
        <dgm:presLayoutVars>
          <dgm:bulletEnabled val="1"/>
        </dgm:presLayoutVars>
      </dgm:prSet>
      <dgm:spPr/>
      <dgm:t>
        <a:bodyPr/>
        <a:lstStyle/>
        <a:p>
          <a:endParaRPr lang="en-US"/>
        </a:p>
      </dgm:t>
    </dgm:pt>
    <dgm:pt modelId="{0447DCC9-C291-42FE-AAF4-4AA7C2A0A963}" type="pres">
      <dgm:prSet presAssocID="{3630D503-6592-431E-9266-B1C8A248027F}" presName="spacing" presStyleCnt="0"/>
      <dgm:spPr/>
    </dgm:pt>
    <dgm:pt modelId="{3D3E4ABF-7669-434C-93E9-4B1B15F37844}" type="pres">
      <dgm:prSet presAssocID="{DCA7EEDA-98DB-44BA-B5C8-C63C08B64D08}" presName="composite" presStyleCnt="0"/>
      <dgm:spPr/>
    </dgm:pt>
    <dgm:pt modelId="{FFCBA072-58F5-4A8A-A84C-5DB28AA7FC76}" type="pres">
      <dgm:prSet presAssocID="{DCA7EEDA-98DB-44BA-B5C8-C63C08B64D08}" presName="imgShp" presStyleLbl="fgImgPlace1" presStyleIdx="2" presStyleCnt="3"/>
      <dgm:spPr>
        <a:blipFill>
          <a:blip xmlns:r="http://schemas.openxmlformats.org/officeDocument/2006/relationships" r:embed="rId3" cstate="print">
            <a:extLst/>
          </a:blip>
          <a:srcRect/>
          <a:stretch>
            <a:fillRect/>
          </a:stretch>
        </a:blipFill>
      </dgm:spPr>
      <dgm:extLst>
        <a:ext uri="{E40237B7-FDA0-4F09-8148-C483321AD2D9}">
          <dgm14:cNvPr xmlns:dgm14="http://schemas.microsoft.com/office/drawing/2010/diagram" id="0" name="" descr="Mobility Impaired"/>
        </a:ext>
      </dgm:extLst>
    </dgm:pt>
    <dgm:pt modelId="{9B518C9A-0AF1-4819-B4F3-701D8CBAAE85}" type="pres">
      <dgm:prSet presAssocID="{DCA7EEDA-98DB-44BA-B5C8-C63C08B64D08}" presName="txShp" presStyleLbl="node1" presStyleIdx="2" presStyleCnt="3">
        <dgm:presLayoutVars>
          <dgm:bulletEnabled val="1"/>
        </dgm:presLayoutVars>
      </dgm:prSet>
      <dgm:spPr/>
      <dgm:t>
        <a:bodyPr/>
        <a:lstStyle/>
        <a:p>
          <a:endParaRPr lang="en-US"/>
        </a:p>
      </dgm:t>
    </dgm:pt>
  </dgm:ptLst>
  <dgm:cxnLst>
    <dgm:cxn modelId="{5E9CB113-3130-4015-BC12-BFD524345E34}" srcId="{DD6DBD24-4183-4BC3-8C37-A4379245FBC6}" destId="{DCA7EEDA-98DB-44BA-B5C8-C63C08B64D08}" srcOrd="2" destOrd="0" parTransId="{95BE80F0-29FC-41CE-94CB-3E2FD7894BF4}" sibTransId="{58FAA989-9056-4466-BE4B-9664A179A9F0}"/>
    <dgm:cxn modelId="{71C2AEBF-2AD6-46BF-8F58-33775A34F4F2}" srcId="{DD6DBD24-4183-4BC3-8C37-A4379245FBC6}" destId="{D8449EFB-FE6C-4A6E-8821-D870C4772D9B}" srcOrd="1" destOrd="0" parTransId="{A817D885-E6EA-4B0C-9074-2A855345F321}" sibTransId="{3630D503-6592-431E-9266-B1C8A248027F}"/>
    <dgm:cxn modelId="{66F8B7AC-DA56-4557-B7BA-D503BAB8B683}" type="presOf" srcId="{D8449EFB-FE6C-4A6E-8821-D870C4772D9B}" destId="{4E4B5478-56FC-4CDB-B5CF-82767AEE1584}" srcOrd="0" destOrd="0" presId="urn:microsoft.com/office/officeart/2005/8/layout/vList3#1"/>
    <dgm:cxn modelId="{A146985D-F2DA-466D-9108-031669C9208A}" srcId="{DD6DBD24-4183-4BC3-8C37-A4379245FBC6}" destId="{584C2BA1-0782-493B-88B8-E80C9F2536B6}" srcOrd="0" destOrd="0" parTransId="{55232864-BB8C-43D9-89C4-A2D0777B5DF3}" sibTransId="{D609D5D6-F817-4DBB-851F-611DAD7C87E2}"/>
    <dgm:cxn modelId="{09C2DE79-B935-4E53-B155-1B19015FBF7A}" type="presOf" srcId="{DD6DBD24-4183-4BC3-8C37-A4379245FBC6}" destId="{1795A231-98A9-40E3-B92F-1DDD019DCF4D}" srcOrd="0" destOrd="0" presId="urn:microsoft.com/office/officeart/2005/8/layout/vList3#1"/>
    <dgm:cxn modelId="{4B326B5D-492B-4DA3-8A92-966465A9BB61}" type="presOf" srcId="{DCA7EEDA-98DB-44BA-B5C8-C63C08B64D08}" destId="{9B518C9A-0AF1-4819-B4F3-701D8CBAAE85}" srcOrd="0" destOrd="0" presId="urn:microsoft.com/office/officeart/2005/8/layout/vList3#1"/>
    <dgm:cxn modelId="{37986243-9D0E-4874-A262-A4685AE5118D}" type="presOf" srcId="{584C2BA1-0782-493B-88B8-E80C9F2536B6}" destId="{CCF0D03A-EB9C-4771-8EB5-FB87C3A6227D}" srcOrd="0" destOrd="0" presId="urn:microsoft.com/office/officeart/2005/8/layout/vList3#1"/>
    <dgm:cxn modelId="{72142998-AA66-430B-AD02-5CEF7A72CB4E}" type="presParOf" srcId="{1795A231-98A9-40E3-B92F-1DDD019DCF4D}" destId="{BDD5968E-776E-42C0-BE09-D7C33B16E374}" srcOrd="0" destOrd="0" presId="urn:microsoft.com/office/officeart/2005/8/layout/vList3#1"/>
    <dgm:cxn modelId="{2E516D43-CBA7-4E75-ACB1-66B6155C0DD1}" type="presParOf" srcId="{BDD5968E-776E-42C0-BE09-D7C33B16E374}" destId="{2542F37D-DEA6-46FC-A8B6-3E886B817E9F}" srcOrd="0" destOrd="0" presId="urn:microsoft.com/office/officeart/2005/8/layout/vList3#1"/>
    <dgm:cxn modelId="{6E14BAEA-048A-401D-A4FB-E4D25FC7CAA9}" type="presParOf" srcId="{BDD5968E-776E-42C0-BE09-D7C33B16E374}" destId="{CCF0D03A-EB9C-4771-8EB5-FB87C3A6227D}" srcOrd="1" destOrd="0" presId="urn:microsoft.com/office/officeart/2005/8/layout/vList3#1"/>
    <dgm:cxn modelId="{B3C8849D-01AD-4C14-A55B-E3B0DAE7F734}" type="presParOf" srcId="{1795A231-98A9-40E3-B92F-1DDD019DCF4D}" destId="{8421CF58-38B5-4A30-8723-E6F40DC1EFBF}" srcOrd="1" destOrd="0" presId="urn:microsoft.com/office/officeart/2005/8/layout/vList3#1"/>
    <dgm:cxn modelId="{8ACE9215-1669-44F6-B2CE-CBB036AFA004}" type="presParOf" srcId="{1795A231-98A9-40E3-B92F-1DDD019DCF4D}" destId="{5E780A9D-B5F7-4186-AE21-9F66140D8008}" srcOrd="2" destOrd="0" presId="urn:microsoft.com/office/officeart/2005/8/layout/vList3#1"/>
    <dgm:cxn modelId="{DAA3750A-9710-407A-A0AE-C19E7725335C}" type="presParOf" srcId="{5E780A9D-B5F7-4186-AE21-9F66140D8008}" destId="{F3EE9F81-61CA-4887-A561-D91230A818E5}" srcOrd="0" destOrd="0" presId="urn:microsoft.com/office/officeart/2005/8/layout/vList3#1"/>
    <dgm:cxn modelId="{9EF78D62-8CA0-4BE3-9034-40BF4589D351}" type="presParOf" srcId="{5E780A9D-B5F7-4186-AE21-9F66140D8008}" destId="{4E4B5478-56FC-4CDB-B5CF-82767AEE1584}" srcOrd="1" destOrd="0" presId="urn:microsoft.com/office/officeart/2005/8/layout/vList3#1"/>
    <dgm:cxn modelId="{DCC2F43F-6B68-45D3-AFF0-2A40F9E335ED}" type="presParOf" srcId="{1795A231-98A9-40E3-B92F-1DDD019DCF4D}" destId="{0447DCC9-C291-42FE-AAF4-4AA7C2A0A963}" srcOrd="3" destOrd="0" presId="urn:microsoft.com/office/officeart/2005/8/layout/vList3#1"/>
    <dgm:cxn modelId="{495428D9-1869-4A12-A4D8-8A83FF802BBB}" type="presParOf" srcId="{1795A231-98A9-40E3-B92F-1DDD019DCF4D}" destId="{3D3E4ABF-7669-434C-93E9-4B1B15F37844}" srcOrd="4" destOrd="0" presId="urn:microsoft.com/office/officeart/2005/8/layout/vList3#1"/>
    <dgm:cxn modelId="{5D8806AB-DF59-4EAC-B2B0-D6207D9617EB}" type="presParOf" srcId="{3D3E4ABF-7669-434C-93E9-4B1B15F37844}" destId="{FFCBA072-58F5-4A8A-A84C-5DB28AA7FC76}" srcOrd="0" destOrd="0" presId="urn:microsoft.com/office/officeart/2005/8/layout/vList3#1"/>
    <dgm:cxn modelId="{757DB262-8171-4668-A8E7-711D32A678A3}" type="presParOf" srcId="{3D3E4ABF-7669-434C-93E9-4B1B15F37844}" destId="{9B518C9A-0AF1-4819-B4F3-701D8CBAAE8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EC09D-DCF5-46C0-8633-BE9BC8321B6B}" type="doc">
      <dgm:prSet loTypeId="urn:microsoft.com/office/officeart/2005/8/layout/vList3#2" loCatId="list" qsTypeId="urn:microsoft.com/office/officeart/2005/8/quickstyle/simple2" qsCatId="simple" csTypeId="urn:microsoft.com/office/officeart/2005/8/colors/accent1_2" csCatId="accent1" phldr="1"/>
      <dgm:spPr/>
    </dgm:pt>
    <dgm:pt modelId="{53C74851-8808-4236-8C0B-9ADDCA197ABD}">
      <dgm:prSet phldrT="[Text]"/>
      <dgm:spPr/>
      <dgm:t>
        <a:bodyPr/>
        <a:lstStyle/>
        <a:p>
          <a:r>
            <a:rPr lang="en-US" dirty="0" smtClean="0">
              <a:solidFill>
                <a:schemeClr val="bg1">
                  <a:lumMod val="75000"/>
                </a:schemeClr>
              </a:solidFill>
            </a:rPr>
            <a:t>Temporary disabilities</a:t>
          </a:r>
          <a:endParaRPr lang="en-US" dirty="0">
            <a:solidFill>
              <a:schemeClr val="bg1">
                <a:lumMod val="75000"/>
              </a:schemeClr>
            </a:solidFill>
          </a:endParaRPr>
        </a:p>
      </dgm:t>
    </dgm:pt>
    <dgm:pt modelId="{B8A2F465-D993-4881-BA73-BFBAD7EA8F2D}" type="parTrans" cxnId="{88A46C84-1E72-4384-9142-C7D3DAE95402}">
      <dgm:prSet/>
      <dgm:spPr/>
      <dgm:t>
        <a:bodyPr/>
        <a:lstStyle/>
        <a:p>
          <a:endParaRPr lang="en-US"/>
        </a:p>
      </dgm:t>
    </dgm:pt>
    <dgm:pt modelId="{AA96D0EE-A7D9-4296-92D9-0983E33FA14F}" type="sibTrans" cxnId="{88A46C84-1E72-4384-9142-C7D3DAE95402}">
      <dgm:prSet/>
      <dgm:spPr/>
      <dgm:t>
        <a:bodyPr/>
        <a:lstStyle/>
        <a:p>
          <a:endParaRPr lang="en-US"/>
        </a:p>
      </dgm:t>
    </dgm:pt>
    <dgm:pt modelId="{F99AFFD6-84CB-4432-B09A-600509BC749D}">
      <dgm:prSet phldrT="[Text]"/>
      <dgm:spPr/>
      <dgm:t>
        <a:bodyPr/>
        <a:lstStyle/>
        <a:p>
          <a:r>
            <a:rPr lang="en-US" dirty="0" smtClean="0">
              <a:solidFill>
                <a:schemeClr val="bg1">
                  <a:lumMod val="75000"/>
                </a:schemeClr>
              </a:solidFill>
            </a:rPr>
            <a:t>Situational</a:t>
          </a:r>
          <a:endParaRPr lang="en-US" dirty="0">
            <a:solidFill>
              <a:schemeClr val="bg1">
                <a:lumMod val="75000"/>
              </a:schemeClr>
            </a:solidFill>
          </a:endParaRPr>
        </a:p>
      </dgm:t>
    </dgm:pt>
    <dgm:pt modelId="{14599AEA-9225-4081-8032-5501DFAA2239}" type="parTrans" cxnId="{EFFA10FA-9781-4B4B-BBA2-2A6651DBE42D}">
      <dgm:prSet/>
      <dgm:spPr/>
      <dgm:t>
        <a:bodyPr/>
        <a:lstStyle/>
        <a:p>
          <a:endParaRPr lang="en-US"/>
        </a:p>
      </dgm:t>
    </dgm:pt>
    <dgm:pt modelId="{2CEF1D6A-0495-4A54-BCDE-5229B5DB5DD4}" type="sibTrans" cxnId="{EFFA10FA-9781-4B4B-BBA2-2A6651DBE42D}">
      <dgm:prSet/>
      <dgm:spPr/>
      <dgm:t>
        <a:bodyPr/>
        <a:lstStyle/>
        <a:p>
          <a:endParaRPr lang="en-US"/>
        </a:p>
      </dgm:t>
    </dgm:pt>
    <dgm:pt modelId="{826743B2-36FB-437B-A486-4C7FABF315FE}">
      <dgm:prSet phldrT="[Text]"/>
      <dgm:spPr/>
      <dgm:t>
        <a:bodyPr/>
        <a:lstStyle/>
        <a:p>
          <a:r>
            <a:rPr lang="en-US" dirty="0" smtClean="0">
              <a:solidFill>
                <a:schemeClr val="bg1">
                  <a:lumMod val="75000"/>
                </a:schemeClr>
              </a:solidFill>
            </a:rPr>
            <a:t>Everybody</a:t>
          </a:r>
          <a:endParaRPr lang="en-US" dirty="0">
            <a:solidFill>
              <a:schemeClr val="bg1">
                <a:lumMod val="75000"/>
              </a:schemeClr>
            </a:solidFill>
          </a:endParaRPr>
        </a:p>
      </dgm:t>
    </dgm:pt>
    <dgm:pt modelId="{56CB5E2F-1369-4182-A2CE-8C10C350354C}" type="parTrans" cxnId="{4A5A6766-AC2F-457E-9EC8-32EF3391D850}">
      <dgm:prSet/>
      <dgm:spPr/>
      <dgm:t>
        <a:bodyPr/>
        <a:lstStyle/>
        <a:p>
          <a:endParaRPr lang="en-US"/>
        </a:p>
      </dgm:t>
    </dgm:pt>
    <dgm:pt modelId="{79F8228A-80AC-4643-82A6-3B0B1A341E45}" type="sibTrans" cxnId="{4A5A6766-AC2F-457E-9EC8-32EF3391D850}">
      <dgm:prSet/>
      <dgm:spPr/>
      <dgm:t>
        <a:bodyPr/>
        <a:lstStyle/>
        <a:p>
          <a:endParaRPr lang="en-US"/>
        </a:p>
      </dgm:t>
    </dgm:pt>
    <dgm:pt modelId="{10483B2F-A617-48B4-8980-674EE785F897}">
      <dgm:prSet phldrT="[Text]"/>
      <dgm:spPr/>
      <dgm:t>
        <a:bodyPr/>
        <a:lstStyle/>
        <a:p>
          <a:r>
            <a:rPr lang="en-US" dirty="0" smtClean="0">
              <a:solidFill>
                <a:schemeClr val="bg1">
                  <a:lumMod val="75000"/>
                </a:schemeClr>
              </a:solidFill>
            </a:rPr>
            <a:t>Children</a:t>
          </a:r>
          <a:endParaRPr lang="en-US" dirty="0">
            <a:solidFill>
              <a:schemeClr val="bg1">
                <a:lumMod val="75000"/>
              </a:schemeClr>
            </a:solidFill>
          </a:endParaRPr>
        </a:p>
      </dgm:t>
    </dgm:pt>
    <dgm:pt modelId="{E5811054-74C6-4D42-8ABC-ECD8D3482418}" type="parTrans" cxnId="{097B5A73-73F5-4248-944F-69148652DA71}">
      <dgm:prSet/>
      <dgm:spPr/>
      <dgm:t>
        <a:bodyPr/>
        <a:lstStyle/>
        <a:p>
          <a:endParaRPr lang="en-US"/>
        </a:p>
      </dgm:t>
    </dgm:pt>
    <dgm:pt modelId="{D89802D8-555C-4901-8022-32FA047A34B3}" type="sibTrans" cxnId="{097B5A73-73F5-4248-944F-69148652DA71}">
      <dgm:prSet/>
      <dgm:spPr/>
      <dgm:t>
        <a:bodyPr/>
        <a:lstStyle/>
        <a:p>
          <a:endParaRPr lang="en-US"/>
        </a:p>
      </dgm:t>
    </dgm:pt>
    <dgm:pt modelId="{2BED1175-22B4-4D46-BBDE-BA568C887A80}">
      <dgm:prSet phldrT="[Text]"/>
      <dgm:spPr/>
      <dgm:t>
        <a:bodyPr/>
        <a:lstStyle/>
        <a:p>
          <a:r>
            <a:rPr lang="en-US" dirty="0" smtClean="0">
              <a:solidFill>
                <a:schemeClr val="bg1">
                  <a:lumMod val="75000"/>
                </a:schemeClr>
              </a:solidFill>
            </a:rPr>
            <a:t>Aging population</a:t>
          </a:r>
          <a:endParaRPr lang="en-US" dirty="0">
            <a:solidFill>
              <a:schemeClr val="bg1">
                <a:lumMod val="75000"/>
              </a:schemeClr>
            </a:solidFill>
          </a:endParaRPr>
        </a:p>
      </dgm:t>
    </dgm:pt>
    <dgm:pt modelId="{88928F58-7C2C-4B8F-97EB-F34888BE9738}" type="parTrans" cxnId="{E80EE44D-2A38-41BA-BEDD-055BA383D9EB}">
      <dgm:prSet/>
      <dgm:spPr/>
      <dgm:t>
        <a:bodyPr/>
        <a:lstStyle/>
        <a:p>
          <a:endParaRPr lang="en-US"/>
        </a:p>
      </dgm:t>
    </dgm:pt>
    <dgm:pt modelId="{773C21AE-421B-4F78-8AB5-D433155DF2A5}" type="sibTrans" cxnId="{E80EE44D-2A38-41BA-BEDD-055BA383D9EB}">
      <dgm:prSet/>
      <dgm:spPr/>
      <dgm:t>
        <a:bodyPr/>
        <a:lstStyle/>
        <a:p>
          <a:endParaRPr lang="en-US"/>
        </a:p>
      </dgm:t>
    </dgm:pt>
    <dgm:pt modelId="{6BC76E6F-0F8C-41BB-AC52-A750EAA3512C}" type="pres">
      <dgm:prSet presAssocID="{EB1EC09D-DCF5-46C0-8633-BE9BC8321B6B}" presName="linearFlow" presStyleCnt="0">
        <dgm:presLayoutVars>
          <dgm:dir/>
          <dgm:resizeHandles val="exact"/>
        </dgm:presLayoutVars>
      </dgm:prSet>
      <dgm:spPr/>
    </dgm:pt>
    <dgm:pt modelId="{017DF79E-A143-4236-8542-8214EDF73F79}" type="pres">
      <dgm:prSet presAssocID="{53C74851-8808-4236-8C0B-9ADDCA197ABD}" presName="composite" presStyleCnt="0"/>
      <dgm:spPr/>
    </dgm:pt>
    <dgm:pt modelId="{12220A85-DAD1-46A1-94F0-31BE2F8FB17A}" type="pres">
      <dgm:prSet presAssocID="{53C74851-8808-4236-8C0B-9ADDCA197ABD}" presName="imgShp" presStyleLbl="fgImgPlace1" presStyleIdx="0" presStyleCnt="5"/>
      <dgm:spPr>
        <a:blipFill>
          <a:blip xmlns:r="http://schemas.openxmlformats.org/officeDocument/2006/relationships" r:embed="rId1" cstate="print">
            <a:extLst/>
          </a:blip>
          <a:srcRect/>
          <a:stretch>
            <a:fillRect/>
          </a:stretch>
        </a:blipFill>
      </dgm:spPr>
      <dgm:extLst>
        <a:ext uri="{E40237B7-FDA0-4F09-8148-C483321AD2D9}">
          <dgm14:cNvPr xmlns:dgm14="http://schemas.microsoft.com/office/drawing/2010/diagram" id="0" name="" descr="Temporary disabilities"/>
        </a:ext>
      </dgm:extLst>
    </dgm:pt>
    <dgm:pt modelId="{FE31F614-4E1C-469E-85F0-C2E02F836613}" type="pres">
      <dgm:prSet presAssocID="{53C74851-8808-4236-8C0B-9ADDCA197ABD}" presName="txShp" presStyleLbl="node1" presStyleIdx="0" presStyleCnt="5">
        <dgm:presLayoutVars>
          <dgm:bulletEnabled val="1"/>
        </dgm:presLayoutVars>
      </dgm:prSet>
      <dgm:spPr/>
      <dgm:t>
        <a:bodyPr/>
        <a:lstStyle/>
        <a:p>
          <a:endParaRPr lang="en-US"/>
        </a:p>
      </dgm:t>
    </dgm:pt>
    <dgm:pt modelId="{9A655F88-03AF-4CE5-ACE0-A52CA23D2ECB}" type="pres">
      <dgm:prSet presAssocID="{AA96D0EE-A7D9-4296-92D9-0983E33FA14F}" presName="spacing" presStyleCnt="0"/>
      <dgm:spPr/>
    </dgm:pt>
    <dgm:pt modelId="{8E4DC6B6-1566-43E7-A2F6-978A838BF04A}" type="pres">
      <dgm:prSet presAssocID="{F99AFFD6-84CB-4432-B09A-600509BC749D}" presName="composite" presStyleCnt="0"/>
      <dgm:spPr/>
    </dgm:pt>
    <dgm:pt modelId="{0848C3D9-D075-45A5-B646-B2D25E4B68FC}" type="pres">
      <dgm:prSet presAssocID="{F99AFFD6-84CB-4432-B09A-600509BC749D}" presName="imgShp" presStyleLbl="fgImgPlace1" presStyleIdx="1" presStyleCnt="5"/>
      <dgm:spPr>
        <a:blipFill>
          <a:blip xmlns:r="http://schemas.openxmlformats.org/officeDocument/2006/relationships" r:embed="rId2" cstate="print">
            <a:extLst/>
          </a:blip>
          <a:srcRect/>
          <a:stretch>
            <a:fillRect/>
          </a:stretch>
        </a:blipFill>
      </dgm:spPr>
      <dgm:extLst>
        <a:ext uri="{E40237B7-FDA0-4F09-8148-C483321AD2D9}">
          <dgm14:cNvPr xmlns:dgm14="http://schemas.microsoft.com/office/drawing/2010/diagram" id="0" name="" descr="Situational"/>
        </a:ext>
      </dgm:extLst>
    </dgm:pt>
    <dgm:pt modelId="{813BD5EC-0199-4427-83D9-B108BDD36670}" type="pres">
      <dgm:prSet presAssocID="{F99AFFD6-84CB-4432-B09A-600509BC749D}" presName="txShp" presStyleLbl="node1" presStyleIdx="1" presStyleCnt="5">
        <dgm:presLayoutVars>
          <dgm:bulletEnabled val="1"/>
        </dgm:presLayoutVars>
      </dgm:prSet>
      <dgm:spPr/>
      <dgm:t>
        <a:bodyPr/>
        <a:lstStyle/>
        <a:p>
          <a:endParaRPr lang="en-US"/>
        </a:p>
      </dgm:t>
    </dgm:pt>
    <dgm:pt modelId="{4DE86268-083C-428D-A9C5-3E5FD4880335}" type="pres">
      <dgm:prSet presAssocID="{2CEF1D6A-0495-4A54-BCDE-5229B5DB5DD4}" presName="spacing" presStyleCnt="0"/>
      <dgm:spPr/>
    </dgm:pt>
    <dgm:pt modelId="{AE1C0A8A-FFF0-4B5E-850D-2CABE4F7A20E}" type="pres">
      <dgm:prSet presAssocID="{10483B2F-A617-48B4-8980-674EE785F897}" presName="composite" presStyleCnt="0"/>
      <dgm:spPr/>
    </dgm:pt>
    <dgm:pt modelId="{F7115D47-15AC-4498-A22D-B1F3FDE3D304}" type="pres">
      <dgm:prSet presAssocID="{10483B2F-A617-48B4-8980-674EE785F897}" presName="imgShp" presStyleLbl="fgImgPlace1" presStyleIdx="2" presStyleCnt="5"/>
      <dgm:spPr>
        <a:blipFill>
          <a:blip xmlns:r="http://schemas.openxmlformats.org/officeDocument/2006/relationships" r:embed="rId3" cstate="print">
            <a:extLst/>
          </a:blip>
          <a:srcRect/>
          <a:stretch>
            <a:fillRect/>
          </a:stretch>
        </a:blipFill>
      </dgm:spPr>
      <dgm:extLst>
        <a:ext uri="{E40237B7-FDA0-4F09-8148-C483321AD2D9}">
          <dgm14:cNvPr xmlns:dgm14="http://schemas.microsoft.com/office/drawing/2010/diagram" id="0" name="" descr="Children"/>
        </a:ext>
      </dgm:extLst>
    </dgm:pt>
    <dgm:pt modelId="{805894EF-AB51-4103-AD2B-565F702E4FAC}" type="pres">
      <dgm:prSet presAssocID="{10483B2F-A617-48B4-8980-674EE785F897}" presName="txShp" presStyleLbl="node1" presStyleIdx="2" presStyleCnt="5">
        <dgm:presLayoutVars>
          <dgm:bulletEnabled val="1"/>
        </dgm:presLayoutVars>
      </dgm:prSet>
      <dgm:spPr/>
      <dgm:t>
        <a:bodyPr/>
        <a:lstStyle/>
        <a:p>
          <a:endParaRPr lang="en-US"/>
        </a:p>
      </dgm:t>
    </dgm:pt>
    <dgm:pt modelId="{0553249C-7B92-40FA-AA4D-7B9DE77EEB92}" type="pres">
      <dgm:prSet presAssocID="{D89802D8-555C-4901-8022-32FA047A34B3}" presName="spacing" presStyleCnt="0"/>
      <dgm:spPr/>
    </dgm:pt>
    <dgm:pt modelId="{5C339E7F-649E-4929-954F-1BDE96A95298}" type="pres">
      <dgm:prSet presAssocID="{2BED1175-22B4-4D46-BBDE-BA568C887A80}" presName="composite" presStyleCnt="0"/>
      <dgm:spPr/>
    </dgm:pt>
    <dgm:pt modelId="{7A89B581-001B-4BC0-A24C-F5E606AF452F}" type="pres">
      <dgm:prSet presAssocID="{2BED1175-22B4-4D46-BBDE-BA568C887A80}" presName="imgShp" presStyleLbl="fgImgPlace1" presStyleIdx="3" presStyleCnt="5"/>
      <dgm:spPr>
        <a:blipFill>
          <a:blip xmlns:r="http://schemas.openxmlformats.org/officeDocument/2006/relationships" r:embed="rId4" cstate="print">
            <a:extLst/>
          </a:blip>
          <a:srcRect/>
          <a:stretch>
            <a:fillRect/>
          </a:stretch>
        </a:blipFill>
      </dgm:spPr>
      <dgm:extLst>
        <a:ext uri="{E40237B7-FDA0-4F09-8148-C483321AD2D9}">
          <dgm14:cNvPr xmlns:dgm14="http://schemas.microsoft.com/office/drawing/2010/diagram" id="0" name="" descr="Aging population"/>
        </a:ext>
      </dgm:extLst>
    </dgm:pt>
    <dgm:pt modelId="{36C5E44F-C7A9-4A6C-9CF5-1534DE3B9721}" type="pres">
      <dgm:prSet presAssocID="{2BED1175-22B4-4D46-BBDE-BA568C887A80}" presName="txShp" presStyleLbl="node1" presStyleIdx="3" presStyleCnt="5">
        <dgm:presLayoutVars>
          <dgm:bulletEnabled val="1"/>
        </dgm:presLayoutVars>
      </dgm:prSet>
      <dgm:spPr/>
      <dgm:t>
        <a:bodyPr/>
        <a:lstStyle/>
        <a:p>
          <a:endParaRPr lang="en-US"/>
        </a:p>
      </dgm:t>
    </dgm:pt>
    <dgm:pt modelId="{B8536495-0DCB-441D-8481-9FF2E696D295}" type="pres">
      <dgm:prSet presAssocID="{773C21AE-421B-4F78-8AB5-D433155DF2A5}" presName="spacing" presStyleCnt="0"/>
      <dgm:spPr/>
    </dgm:pt>
    <dgm:pt modelId="{C8CDC81F-5087-41C2-8272-34F7614FE1FA}" type="pres">
      <dgm:prSet presAssocID="{826743B2-36FB-437B-A486-4C7FABF315FE}" presName="composite" presStyleCnt="0"/>
      <dgm:spPr/>
    </dgm:pt>
    <dgm:pt modelId="{E69F2B68-7E47-42BB-AE65-EDFB621419EB}" type="pres">
      <dgm:prSet presAssocID="{826743B2-36FB-437B-A486-4C7FABF315FE}" presName="imgShp" presStyleLbl="fgImgPlace1" presStyleIdx="4" presStyleCnt="5"/>
      <dgm:spPr>
        <a:blipFill>
          <a:blip xmlns:r="http://schemas.openxmlformats.org/officeDocument/2006/relationships" r:embed="rId5">
            <a:extLst/>
          </a:blip>
          <a:srcRect/>
          <a:stretch>
            <a:fillRect/>
          </a:stretch>
        </a:blipFill>
      </dgm:spPr>
      <dgm:extLst>
        <a:ext uri="{E40237B7-FDA0-4F09-8148-C483321AD2D9}">
          <dgm14:cNvPr xmlns:dgm14="http://schemas.microsoft.com/office/drawing/2010/diagram" id="0" name="" descr="Everybody"/>
        </a:ext>
      </dgm:extLst>
    </dgm:pt>
    <dgm:pt modelId="{1D97EFB7-F2CF-470A-9568-DAC691C84948}" type="pres">
      <dgm:prSet presAssocID="{826743B2-36FB-437B-A486-4C7FABF315FE}" presName="txShp" presStyleLbl="node1" presStyleIdx="4" presStyleCnt="5">
        <dgm:presLayoutVars>
          <dgm:bulletEnabled val="1"/>
        </dgm:presLayoutVars>
      </dgm:prSet>
      <dgm:spPr/>
      <dgm:t>
        <a:bodyPr/>
        <a:lstStyle/>
        <a:p>
          <a:endParaRPr lang="en-US"/>
        </a:p>
      </dgm:t>
    </dgm:pt>
  </dgm:ptLst>
  <dgm:cxnLst>
    <dgm:cxn modelId="{88A46C84-1E72-4384-9142-C7D3DAE95402}" srcId="{EB1EC09D-DCF5-46C0-8633-BE9BC8321B6B}" destId="{53C74851-8808-4236-8C0B-9ADDCA197ABD}" srcOrd="0" destOrd="0" parTransId="{B8A2F465-D993-4881-BA73-BFBAD7EA8F2D}" sibTransId="{AA96D0EE-A7D9-4296-92D9-0983E33FA14F}"/>
    <dgm:cxn modelId="{78C00CDC-DD4F-4329-BF15-5FD14D0AC646}" type="presOf" srcId="{EB1EC09D-DCF5-46C0-8633-BE9BC8321B6B}" destId="{6BC76E6F-0F8C-41BB-AC52-A750EAA3512C}" srcOrd="0" destOrd="0" presId="urn:microsoft.com/office/officeart/2005/8/layout/vList3#2"/>
    <dgm:cxn modelId="{E77659B7-0717-4103-87B8-848A139FCF10}" type="presOf" srcId="{53C74851-8808-4236-8C0B-9ADDCA197ABD}" destId="{FE31F614-4E1C-469E-85F0-C2E02F836613}" srcOrd="0" destOrd="0" presId="urn:microsoft.com/office/officeart/2005/8/layout/vList3#2"/>
    <dgm:cxn modelId="{8D8E61F3-8BD8-4653-A094-6F246F4619F5}" type="presOf" srcId="{2BED1175-22B4-4D46-BBDE-BA568C887A80}" destId="{36C5E44F-C7A9-4A6C-9CF5-1534DE3B9721}" srcOrd="0" destOrd="0" presId="urn:microsoft.com/office/officeart/2005/8/layout/vList3#2"/>
    <dgm:cxn modelId="{8E0A0A5A-9F71-4420-BDCC-9CBC4983AB53}" type="presOf" srcId="{826743B2-36FB-437B-A486-4C7FABF315FE}" destId="{1D97EFB7-F2CF-470A-9568-DAC691C84948}" srcOrd="0" destOrd="0" presId="urn:microsoft.com/office/officeart/2005/8/layout/vList3#2"/>
    <dgm:cxn modelId="{5524B961-170F-4971-AD65-FA05A8A3CC3B}" type="presOf" srcId="{10483B2F-A617-48B4-8980-674EE785F897}" destId="{805894EF-AB51-4103-AD2B-565F702E4FAC}" srcOrd="0" destOrd="0" presId="urn:microsoft.com/office/officeart/2005/8/layout/vList3#2"/>
    <dgm:cxn modelId="{4A5A6766-AC2F-457E-9EC8-32EF3391D850}" srcId="{EB1EC09D-DCF5-46C0-8633-BE9BC8321B6B}" destId="{826743B2-36FB-437B-A486-4C7FABF315FE}" srcOrd="4" destOrd="0" parTransId="{56CB5E2F-1369-4182-A2CE-8C10C350354C}" sibTransId="{79F8228A-80AC-4643-82A6-3B0B1A341E45}"/>
    <dgm:cxn modelId="{097B5A73-73F5-4248-944F-69148652DA71}" srcId="{EB1EC09D-DCF5-46C0-8633-BE9BC8321B6B}" destId="{10483B2F-A617-48B4-8980-674EE785F897}" srcOrd="2" destOrd="0" parTransId="{E5811054-74C6-4D42-8ABC-ECD8D3482418}" sibTransId="{D89802D8-555C-4901-8022-32FA047A34B3}"/>
    <dgm:cxn modelId="{E80EE44D-2A38-41BA-BEDD-055BA383D9EB}" srcId="{EB1EC09D-DCF5-46C0-8633-BE9BC8321B6B}" destId="{2BED1175-22B4-4D46-BBDE-BA568C887A80}" srcOrd="3" destOrd="0" parTransId="{88928F58-7C2C-4B8F-97EB-F34888BE9738}" sibTransId="{773C21AE-421B-4F78-8AB5-D433155DF2A5}"/>
    <dgm:cxn modelId="{AC10F5C8-2C33-4D19-96FE-1CCB645B53AE}" type="presOf" srcId="{F99AFFD6-84CB-4432-B09A-600509BC749D}" destId="{813BD5EC-0199-4427-83D9-B108BDD36670}" srcOrd="0" destOrd="0" presId="urn:microsoft.com/office/officeart/2005/8/layout/vList3#2"/>
    <dgm:cxn modelId="{EFFA10FA-9781-4B4B-BBA2-2A6651DBE42D}" srcId="{EB1EC09D-DCF5-46C0-8633-BE9BC8321B6B}" destId="{F99AFFD6-84CB-4432-B09A-600509BC749D}" srcOrd="1" destOrd="0" parTransId="{14599AEA-9225-4081-8032-5501DFAA2239}" sibTransId="{2CEF1D6A-0495-4A54-BCDE-5229B5DB5DD4}"/>
    <dgm:cxn modelId="{6A6D8501-E110-41CE-BCBB-F5F749D0E55D}" type="presParOf" srcId="{6BC76E6F-0F8C-41BB-AC52-A750EAA3512C}" destId="{017DF79E-A143-4236-8542-8214EDF73F79}" srcOrd="0" destOrd="0" presId="urn:microsoft.com/office/officeart/2005/8/layout/vList3#2"/>
    <dgm:cxn modelId="{C64464A8-7E6D-46A9-B6AB-CEE850751B3D}" type="presParOf" srcId="{017DF79E-A143-4236-8542-8214EDF73F79}" destId="{12220A85-DAD1-46A1-94F0-31BE2F8FB17A}" srcOrd="0" destOrd="0" presId="urn:microsoft.com/office/officeart/2005/8/layout/vList3#2"/>
    <dgm:cxn modelId="{B6B60238-21F3-4C75-BDC2-9CFF4F70C7D8}" type="presParOf" srcId="{017DF79E-A143-4236-8542-8214EDF73F79}" destId="{FE31F614-4E1C-469E-85F0-C2E02F836613}" srcOrd="1" destOrd="0" presId="urn:microsoft.com/office/officeart/2005/8/layout/vList3#2"/>
    <dgm:cxn modelId="{A10D4AE3-658A-4D97-BDAB-94FEC703BAD2}" type="presParOf" srcId="{6BC76E6F-0F8C-41BB-AC52-A750EAA3512C}" destId="{9A655F88-03AF-4CE5-ACE0-A52CA23D2ECB}" srcOrd="1" destOrd="0" presId="urn:microsoft.com/office/officeart/2005/8/layout/vList3#2"/>
    <dgm:cxn modelId="{893EF2E9-0A39-490F-A71D-63BC4F742808}" type="presParOf" srcId="{6BC76E6F-0F8C-41BB-AC52-A750EAA3512C}" destId="{8E4DC6B6-1566-43E7-A2F6-978A838BF04A}" srcOrd="2" destOrd="0" presId="urn:microsoft.com/office/officeart/2005/8/layout/vList3#2"/>
    <dgm:cxn modelId="{E216CD3E-A39D-45EF-9B53-EAEBDD013BE9}" type="presParOf" srcId="{8E4DC6B6-1566-43E7-A2F6-978A838BF04A}" destId="{0848C3D9-D075-45A5-B646-B2D25E4B68FC}" srcOrd="0" destOrd="0" presId="urn:microsoft.com/office/officeart/2005/8/layout/vList3#2"/>
    <dgm:cxn modelId="{7E932D1A-D4E8-452C-B7B4-8C266A0CCED3}" type="presParOf" srcId="{8E4DC6B6-1566-43E7-A2F6-978A838BF04A}" destId="{813BD5EC-0199-4427-83D9-B108BDD36670}" srcOrd="1" destOrd="0" presId="urn:microsoft.com/office/officeart/2005/8/layout/vList3#2"/>
    <dgm:cxn modelId="{60952D7B-9C3C-4619-95ED-975D30D6C925}" type="presParOf" srcId="{6BC76E6F-0F8C-41BB-AC52-A750EAA3512C}" destId="{4DE86268-083C-428D-A9C5-3E5FD4880335}" srcOrd="3" destOrd="0" presId="urn:microsoft.com/office/officeart/2005/8/layout/vList3#2"/>
    <dgm:cxn modelId="{EB5E087E-E093-45D3-9D75-F055D0B697B4}" type="presParOf" srcId="{6BC76E6F-0F8C-41BB-AC52-A750EAA3512C}" destId="{AE1C0A8A-FFF0-4B5E-850D-2CABE4F7A20E}" srcOrd="4" destOrd="0" presId="urn:microsoft.com/office/officeart/2005/8/layout/vList3#2"/>
    <dgm:cxn modelId="{8E578A25-B5A1-4262-BBBA-03A6142BC9AD}" type="presParOf" srcId="{AE1C0A8A-FFF0-4B5E-850D-2CABE4F7A20E}" destId="{F7115D47-15AC-4498-A22D-B1F3FDE3D304}" srcOrd="0" destOrd="0" presId="urn:microsoft.com/office/officeart/2005/8/layout/vList3#2"/>
    <dgm:cxn modelId="{F8794647-1E49-493D-8272-54DE20E10984}" type="presParOf" srcId="{AE1C0A8A-FFF0-4B5E-850D-2CABE4F7A20E}" destId="{805894EF-AB51-4103-AD2B-565F702E4FAC}" srcOrd="1" destOrd="0" presId="urn:microsoft.com/office/officeart/2005/8/layout/vList3#2"/>
    <dgm:cxn modelId="{609C73BC-35EA-4D9F-8E67-A4F5F7F69DBC}" type="presParOf" srcId="{6BC76E6F-0F8C-41BB-AC52-A750EAA3512C}" destId="{0553249C-7B92-40FA-AA4D-7B9DE77EEB92}" srcOrd="5" destOrd="0" presId="urn:microsoft.com/office/officeart/2005/8/layout/vList3#2"/>
    <dgm:cxn modelId="{9CE87933-A597-459A-8050-E6E7396FF452}" type="presParOf" srcId="{6BC76E6F-0F8C-41BB-AC52-A750EAA3512C}" destId="{5C339E7F-649E-4929-954F-1BDE96A95298}" srcOrd="6" destOrd="0" presId="urn:microsoft.com/office/officeart/2005/8/layout/vList3#2"/>
    <dgm:cxn modelId="{5F0CFD70-7148-43DE-AB9C-F55384D67224}" type="presParOf" srcId="{5C339E7F-649E-4929-954F-1BDE96A95298}" destId="{7A89B581-001B-4BC0-A24C-F5E606AF452F}" srcOrd="0" destOrd="0" presId="urn:microsoft.com/office/officeart/2005/8/layout/vList3#2"/>
    <dgm:cxn modelId="{B39763A5-4D7D-4472-B649-23E959D23F6B}" type="presParOf" srcId="{5C339E7F-649E-4929-954F-1BDE96A95298}" destId="{36C5E44F-C7A9-4A6C-9CF5-1534DE3B9721}" srcOrd="1" destOrd="0" presId="urn:microsoft.com/office/officeart/2005/8/layout/vList3#2"/>
    <dgm:cxn modelId="{EDF263ED-1AF5-44A3-9896-A4633ADC83BE}" type="presParOf" srcId="{6BC76E6F-0F8C-41BB-AC52-A750EAA3512C}" destId="{B8536495-0DCB-441D-8481-9FF2E696D295}" srcOrd="7" destOrd="0" presId="urn:microsoft.com/office/officeart/2005/8/layout/vList3#2"/>
    <dgm:cxn modelId="{F6BD3D29-970D-456D-95FE-5A3994729AAF}" type="presParOf" srcId="{6BC76E6F-0F8C-41BB-AC52-A750EAA3512C}" destId="{C8CDC81F-5087-41C2-8272-34F7614FE1FA}" srcOrd="8" destOrd="0" presId="urn:microsoft.com/office/officeart/2005/8/layout/vList3#2"/>
    <dgm:cxn modelId="{15483557-F9CE-46B3-AB75-79912E095D1F}" type="presParOf" srcId="{C8CDC81F-5087-41C2-8272-34F7614FE1FA}" destId="{E69F2B68-7E47-42BB-AE65-EDFB621419EB}" srcOrd="0" destOrd="0" presId="urn:microsoft.com/office/officeart/2005/8/layout/vList3#2"/>
    <dgm:cxn modelId="{93C7C3BA-B613-434F-AFB4-D56C8B494FEF}" type="presParOf" srcId="{C8CDC81F-5087-41C2-8272-34F7614FE1FA}" destId="{1D97EFB7-F2CF-470A-9568-DAC691C84948}"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33727-1A05-4957-BFCF-4073531B5991}"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9D1668D8-4E23-4D85-BD7A-FFD177102ED8}">
      <dgm:prSet phldrT="[Text]" custT="1"/>
      <dgm:spPr/>
      <dgm:t>
        <a:bodyPr/>
        <a:lstStyle/>
        <a:p>
          <a:r>
            <a:rPr lang="en-US" sz="2400" dirty="0" smtClean="0">
              <a:solidFill>
                <a:schemeClr val="tx1"/>
              </a:solidFill>
            </a:rPr>
            <a:t>Get VPAT</a:t>
          </a:r>
          <a:endParaRPr lang="en-US" sz="2400" dirty="0">
            <a:solidFill>
              <a:schemeClr val="tx1"/>
            </a:solidFill>
          </a:endParaRPr>
        </a:p>
      </dgm:t>
    </dgm:pt>
    <dgm:pt modelId="{E2B29B4E-A5DB-4927-B837-DA94A2AA5234}" type="parTrans" cxnId="{77DAC10D-90CB-4549-9C4B-5E0B8C5EE1A9}">
      <dgm:prSet/>
      <dgm:spPr/>
      <dgm:t>
        <a:bodyPr/>
        <a:lstStyle/>
        <a:p>
          <a:endParaRPr lang="en-US" sz="2400">
            <a:solidFill>
              <a:schemeClr val="tx1"/>
            </a:solidFill>
          </a:endParaRPr>
        </a:p>
      </dgm:t>
    </dgm:pt>
    <dgm:pt modelId="{AED6A366-9040-4ACD-895A-04B3B87D70C9}" type="sibTrans" cxnId="{77DAC10D-90CB-4549-9C4B-5E0B8C5EE1A9}">
      <dgm:prSet/>
      <dgm:spPr/>
      <dgm:t>
        <a:bodyPr/>
        <a:lstStyle/>
        <a:p>
          <a:endParaRPr lang="en-US" sz="2400">
            <a:solidFill>
              <a:schemeClr val="tx1"/>
            </a:solidFill>
          </a:endParaRPr>
        </a:p>
      </dgm:t>
    </dgm:pt>
    <dgm:pt modelId="{E2C89829-BBC6-45F6-85C6-A33970F53BBC}">
      <dgm:prSet phldrT="[Text]" custT="1"/>
      <dgm:spPr/>
      <dgm:t>
        <a:bodyPr/>
        <a:lstStyle/>
        <a:p>
          <a:r>
            <a:rPr lang="en-US" sz="2400" dirty="0" smtClean="0">
              <a:solidFill>
                <a:schemeClr val="tx1"/>
              </a:solidFill>
            </a:rPr>
            <a:t>Audit product</a:t>
          </a:r>
          <a:endParaRPr lang="en-US" sz="2400" dirty="0">
            <a:solidFill>
              <a:schemeClr val="tx1"/>
            </a:solidFill>
          </a:endParaRPr>
        </a:p>
      </dgm:t>
    </dgm:pt>
    <dgm:pt modelId="{97561E5F-D843-4C47-86E4-22769F9E639D}" type="parTrans" cxnId="{5451B561-4A6C-42EE-B69C-BC9CB68E1BF0}">
      <dgm:prSet/>
      <dgm:spPr/>
      <dgm:t>
        <a:bodyPr/>
        <a:lstStyle/>
        <a:p>
          <a:endParaRPr lang="en-US" sz="2400">
            <a:solidFill>
              <a:schemeClr val="tx1"/>
            </a:solidFill>
          </a:endParaRPr>
        </a:p>
      </dgm:t>
    </dgm:pt>
    <dgm:pt modelId="{890D5234-73E0-4B3C-8CD1-53B9F1286B86}" type="sibTrans" cxnId="{5451B561-4A6C-42EE-B69C-BC9CB68E1BF0}">
      <dgm:prSet/>
      <dgm:spPr/>
      <dgm:t>
        <a:bodyPr/>
        <a:lstStyle/>
        <a:p>
          <a:endParaRPr lang="en-US" sz="2400">
            <a:solidFill>
              <a:schemeClr val="tx1"/>
            </a:solidFill>
          </a:endParaRPr>
        </a:p>
      </dgm:t>
    </dgm:pt>
    <dgm:pt modelId="{EFE89614-A73C-4879-9E31-037F954DC93E}">
      <dgm:prSet phldrT="[Text]" custT="1"/>
      <dgm:spPr>
        <a:solidFill>
          <a:schemeClr val="accent6">
            <a:lumMod val="60000"/>
            <a:lumOff val="40000"/>
          </a:schemeClr>
        </a:solidFill>
      </dgm:spPr>
      <dgm:t>
        <a:bodyPr/>
        <a:lstStyle/>
        <a:p>
          <a:r>
            <a:rPr lang="en-US" sz="2400" dirty="0" smtClean="0">
              <a:solidFill>
                <a:schemeClr val="tx1"/>
              </a:solidFill>
            </a:rPr>
            <a:t>Report discrepancies</a:t>
          </a:r>
          <a:endParaRPr lang="en-US" sz="2400" dirty="0">
            <a:solidFill>
              <a:schemeClr val="tx1"/>
            </a:solidFill>
          </a:endParaRPr>
        </a:p>
      </dgm:t>
    </dgm:pt>
    <dgm:pt modelId="{D177501F-53F2-4656-AF15-54BCBEADDF67}" type="parTrans" cxnId="{09594C30-725A-41BF-B666-A987502C2939}">
      <dgm:prSet/>
      <dgm:spPr/>
      <dgm:t>
        <a:bodyPr/>
        <a:lstStyle/>
        <a:p>
          <a:endParaRPr lang="en-US" sz="2400">
            <a:solidFill>
              <a:schemeClr val="tx1"/>
            </a:solidFill>
          </a:endParaRPr>
        </a:p>
      </dgm:t>
    </dgm:pt>
    <dgm:pt modelId="{995B77F6-7708-4D74-9D7B-BB327446BD23}" type="sibTrans" cxnId="{09594C30-725A-41BF-B666-A987502C2939}">
      <dgm:prSet/>
      <dgm:spPr/>
      <dgm:t>
        <a:bodyPr/>
        <a:lstStyle/>
        <a:p>
          <a:endParaRPr lang="en-US" sz="2400">
            <a:solidFill>
              <a:schemeClr val="tx1"/>
            </a:solidFill>
          </a:endParaRPr>
        </a:p>
      </dgm:t>
    </dgm:pt>
    <dgm:pt modelId="{8557128F-290B-4D0F-ADF7-94B20358A219}">
      <dgm:prSet phldrT="[Text]" custT="1"/>
      <dgm:spPr>
        <a:solidFill>
          <a:schemeClr val="accent1">
            <a:lumMod val="40000"/>
            <a:lumOff val="60000"/>
          </a:schemeClr>
        </a:solidFill>
      </dgm:spPr>
      <dgm:t>
        <a:bodyPr/>
        <a:lstStyle/>
        <a:p>
          <a:r>
            <a:rPr lang="en-US" sz="2400" dirty="0" smtClean="0">
              <a:solidFill>
                <a:schemeClr val="tx1"/>
              </a:solidFill>
            </a:rPr>
            <a:t>Request compliance roadmap</a:t>
          </a:r>
          <a:endParaRPr lang="en-US" sz="2400" dirty="0">
            <a:solidFill>
              <a:schemeClr val="tx1"/>
            </a:solidFill>
          </a:endParaRPr>
        </a:p>
      </dgm:t>
    </dgm:pt>
    <dgm:pt modelId="{8598DBD7-9B57-4C49-9D0F-1178C99EE898}" type="parTrans" cxnId="{325B4780-1411-45F1-9ABA-32E72CB2A167}">
      <dgm:prSet/>
      <dgm:spPr/>
      <dgm:t>
        <a:bodyPr/>
        <a:lstStyle/>
        <a:p>
          <a:endParaRPr lang="en-US" sz="2400">
            <a:solidFill>
              <a:schemeClr val="tx1"/>
            </a:solidFill>
          </a:endParaRPr>
        </a:p>
      </dgm:t>
    </dgm:pt>
    <dgm:pt modelId="{E894712D-2001-47F3-A91E-4986A8DAA83E}" type="sibTrans" cxnId="{325B4780-1411-45F1-9ABA-32E72CB2A167}">
      <dgm:prSet/>
      <dgm:spPr/>
      <dgm:t>
        <a:bodyPr/>
        <a:lstStyle/>
        <a:p>
          <a:endParaRPr lang="en-US" sz="2400">
            <a:solidFill>
              <a:schemeClr val="tx1"/>
            </a:solidFill>
          </a:endParaRPr>
        </a:p>
      </dgm:t>
    </dgm:pt>
    <dgm:pt modelId="{E3972E25-2E21-409A-81C6-FC1ECA0939E0}" type="pres">
      <dgm:prSet presAssocID="{C3B33727-1A05-4957-BFCF-4073531B5991}" presName="cycle" presStyleCnt="0">
        <dgm:presLayoutVars>
          <dgm:dir/>
          <dgm:resizeHandles val="exact"/>
        </dgm:presLayoutVars>
      </dgm:prSet>
      <dgm:spPr/>
      <dgm:t>
        <a:bodyPr/>
        <a:lstStyle/>
        <a:p>
          <a:endParaRPr lang="en-US"/>
        </a:p>
      </dgm:t>
    </dgm:pt>
    <dgm:pt modelId="{ECBF8B98-1264-49F2-8423-FBE3BA313C73}" type="pres">
      <dgm:prSet presAssocID="{9D1668D8-4E23-4D85-BD7A-FFD177102ED8}" presName="node" presStyleLbl="node1" presStyleIdx="0" presStyleCnt="4">
        <dgm:presLayoutVars>
          <dgm:bulletEnabled val="1"/>
        </dgm:presLayoutVars>
      </dgm:prSet>
      <dgm:spPr/>
      <dgm:t>
        <a:bodyPr/>
        <a:lstStyle/>
        <a:p>
          <a:endParaRPr lang="en-US"/>
        </a:p>
      </dgm:t>
    </dgm:pt>
    <dgm:pt modelId="{9983659F-1BB6-4241-912D-6B45A0D79DE1}" type="pres">
      <dgm:prSet presAssocID="{9D1668D8-4E23-4D85-BD7A-FFD177102ED8}" presName="spNode" presStyleCnt="0"/>
      <dgm:spPr/>
    </dgm:pt>
    <dgm:pt modelId="{8549F29F-C6EB-4CAC-8BC2-0E84EE443017}" type="pres">
      <dgm:prSet presAssocID="{AED6A366-9040-4ACD-895A-04B3B87D70C9}" presName="sibTrans" presStyleLbl="sibTrans1D1" presStyleIdx="0" presStyleCnt="4"/>
      <dgm:spPr/>
      <dgm:t>
        <a:bodyPr/>
        <a:lstStyle/>
        <a:p>
          <a:endParaRPr lang="en-US"/>
        </a:p>
      </dgm:t>
    </dgm:pt>
    <dgm:pt modelId="{00C89177-70E7-40A2-AB73-254805681112}" type="pres">
      <dgm:prSet presAssocID="{E2C89829-BBC6-45F6-85C6-A33970F53BBC}" presName="node" presStyleLbl="node1" presStyleIdx="1" presStyleCnt="4">
        <dgm:presLayoutVars>
          <dgm:bulletEnabled val="1"/>
        </dgm:presLayoutVars>
      </dgm:prSet>
      <dgm:spPr/>
      <dgm:t>
        <a:bodyPr/>
        <a:lstStyle/>
        <a:p>
          <a:endParaRPr lang="en-US"/>
        </a:p>
      </dgm:t>
    </dgm:pt>
    <dgm:pt modelId="{DAC8BA42-94E7-456D-A685-1CF1F4390047}" type="pres">
      <dgm:prSet presAssocID="{E2C89829-BBC6-45F6-85C6-A33970F53BBC}" presName="spNode" presStyleCnt="0"/>
      <dgm:spPr/>
    </dgm:pt>
    <dgm:pt modelId="{3E20795A-C50A-45F6-8FBC-29D6AD24D70F}" type="pres">
      <dgm:prSet presAssocID="{890D5234-73E0-4B3C-8CD1-53B9F1286B86}" presName="sibTrans" presStyleLbl="sibTrans1D1" presStyleIdx="1" presStyleCnt="4"/>
      <dgm:spPr/>
      <dgm:t>
        <a:bodyPr/>
        <a:lstStyle/>
        <a:p>
          <a:endParaRPr lang="en-US"/>
        </a:p>
      </dgm:t>
    </dgm:pt>
    <dgm:pt modelId="{B0BD7C91-AF4E-44EA-902C-23E550D95A56}" type="pres">
      <dgm:prSet presAssocID="{EFE89614-A73C-4879-9E31-037F954DC93E}" presName="node" presStyleLbl="node1" presStyleIdx="2" presStyleCnt="4" custScaleX="120732" custRadScaleRad="99608" custRadScaleInc="-5465">
        <dgm:presLayoutVars>
          <dgm:bulletEnabled val="1"/>
        </dgm:presLayoutVars>
      </dgm:prSet>
      <dgm:spPr/>
      <dgm:t>
        <a:bodyPr/>
        <a:lstStyle/>
        <a:p>
          <a:endParaRPr lang="en-US"/>
        </a:p>
      </dgm:t>
    </dgm:pt>
    <dgm:pt modelId="{08C1217D-14E9-496E-9587-69F488E94DF3}" type="pres">
      <dgm:prSet presAssocID="{EFE89614-A73C-4879-9E31-037F954DC93E}" presName="spNode" presStyleCnt="0"/>
      <dgm:spPr/>
    </dgm:pt>
    <dgm:pt modelId="{02461D75-E0B2-43E9-9E58-46786925EF6E}" type="pres">
      <dgm:prSet presAssocID="{995B77F6-7708-4D74-9D7B-BB327446BD23}" presName="sibTrans" presStyleLbl="sibTrans1D1" presStyleIdx="2" presStyleCnt="4"/>
      <dgm:spPr/>
      <dgm:t>
        <a:bodyPr/>
        <a:lstStyle/>
        <a:p>
          <a:endParaRPr lang="en-US"/>
        </a:p>
      </dgm:t>
    </dgm:pt>
    <dgm:pt modelId="{F4C3550F-4339-41F5-95CA-CD09241CDBAF}" type="pres">
      <dgm:prSet presAssocID="{8557128F-290B-4D0F-ADF7-94B20358A219}" presName="node" presStyleLbl="node1" presStyleIdx="3" presStyleCnt="4" custScaleX="110817" custRadScaleRad="106657" custRadScaleInc="3458">
        <dgm:presLayoutVars>
          <dgm:bulletEnabled val="1"/>
        </dgm:presLayoutVars>
      </dgm:prSet>
      <dgm:spPr/>
      <dgm:t>
        <a:bodyPr/>
        <a:lstStyle/>
        <a:p>
          <a:endParaRPr lang="en-US"/>
        </a:p>
      </dgm:t>
    </dgm:pt>
    <dgm:pt modelId="{94FB8000-BFFD-4098-83E6-10D35114E5E1}" type="pres">
      <dgm:prSet presAssocID="{8557128F-290B-4D0F-ADF7-94B20358A219}" presName="spNode" presStyleCnt="0"/>
      <dgm:spPr/>
    </dgm:pt>
    <dgm:pt modelId="{6FD5D2B6-A08C-404F-80B5-2633A4CCBF3D}" type="pres">
      <dgm:prSet presAssocID="{E894712D-2001-47F3-A91E-4986A8DAA83E}" presName="sibTrans" presStyleLbl="sibTrans1D1" presStyleIdx="3" presStyleCnt="4"/>
      <dgm:spPr/>
      <dgm:t>
        <a:bodyPr/>
        <a:lstStyle/>
        <a:p>
          <a:endParaRPr lang="en-US"/>
        </a:p>
      </dgm:t>
    </dgm:pt>
  </dgm:ptLst>
  <dgm:cxnLst>
    <dgm:cxn modelId="{09594C30-725A-41BF-B666-A987502C2939}" srcId="{C3B33727-1A05-4957-BFCF-4073531B5991}" destId="{EFE89614-A73C-4879-9E31-037F954DC93E}" srcOrd="2" destOrd="0" parTransId="{D177501F-53F2-4656-AF15-54BCBEADDF67}" sibTransId="{995B77F6-7708-4D74-9D7B-BB327446BD23}"/>
    <dgm:cxn modelId="{63D15964-BD13-4DE6-8BD6-AAD6AF8CC652}" type="presOf" srcId="{890D5234-73E0-4B3C-8CD1-53B9F1286B86}" destId="{3E20795A-C50A-45F6-8FBC-29D6AD24D70F}" srcOrd="0" destOrd="0" presId="urn:microsoft.com/office/officeart/2005/8/layout/cycle5"/>
    <dgm:cxn modelId="{3A5EE601-353E-4DB2-AF9C-D7C5981414C2}" type="presOf" srcId="{EFE89614-A73C-4879-9E31-037F954DC93E}" destId="{B0BD7C91-AF4E-44EA-902C-23E550D95A56}" srcOrd="0" destOrd="0" presId="urn:microsoft.com/office/officeart/2005/8/layout/cycle5"/>
    <dgm:cxn modelId="{63510B21-B182-487B-852E-3B78EA2C637A}" type="presOf" srcId="{AED6A366-9040-4ACD-895A-04B3B87D70C9}" destId="{8549F29F-C6EB-4CAC-8BC2-0E84EE443017}" srcOrd="0" destOrd="0" presId="urn:microsoft.com/office/officeart/2005/8/layout/cycle5"/>
    <dgm:cxn modelId="{77DAC10D-90CB-4549-9C4B-5E0B8C5EE1A9}" srcId="{C3B33727-1A05-4957-BFCF-4073531B5991}" destId="{9D1668D8-4E23-4D85-BD7A-FFD177102ED8}" srcOrd="0" destOrd="0" parTransId="{E2B29B4E-A5DB-4927-B837-DA94A2AA5234}" sibTransId="{AED6A366-9040-4ACD-895A-04B3B87D70C9}"/>
    <dgm:cxn modelId="{09FE2332-3BA3-47CB-B71E-9F3BE83FF225}" type="presOf" srcId="{8557128F-290B-4D0F-ADF7-94B20358A219}" destId="{F4C3550F-4339-41F5-95CA-CD09241CDBAF}" srcOrd="0" destOrd="0" presId="urn:microsoft.com/office/officeart/2005/8/layout/cycle5"/>
    <dgm:cxn modelId="{3BC1FAB7-26DB-44B8-AFA7-FEDFC50C8BE1}" type="presOf" srcId="{E2C89829-BBC6-45F6-85C6-A33970F53BBC}" destId="{00C89177-70E7-40A2-AB73-254805681112}" srcOrd="0" destOrd="0" presId="urn:microsoft.com/office/officeart/2005/8/layout/cycle5"/>
    <dgm:cxn modelId="{C016F477-FC0D-4311-A9E4-3DE27F53A8F2}" type="presOf" srcId="{C3B33727-1A05-4957-BFCF-4073531B5991}" destId="{E3972E25-2E21-409A-81C6-FC1ECA0939E0}" srcOrd="0" destOrd="0" presId="urn:microsoft.com/office/officeart/2005/8/layout/cycle5"/>
    <dgm:cxn modelId="{5451B561-4A6C-42EE-B69C-BC9CB68E1BF0}" srcId="{C3B33727-1A05-4957-BFCF-4073531B5991}" destId="{E2C89829-BBC6-45F6-85C6-A33970F53BBC}" srcOrd="1" destOrd="0" parTransId="{97561E5F-D843-4C47-86E4-22769F9E639D}" sibTransId="{890D5234-73E0-4B3C-8CD1-53B9F1286B86}"/>
    <dgm:cxn modelId="{9C353108-1528-438D-99E3-66E1A42DCEAE}" type="presOf" srcId="{E894712D-2001-47F3-A91E-4986A8DAA83E}" destId="{6FD5D2B6-A08C-404F-80B5-2633A4CCBF3D}" srcOrd="0" destOrd="0" presId="urn:microsoft.com/office/officeart/2005/8/layout/cycle5"/>
    <dgm:cxn modelId="{325B4780-1411-45F1-9ABA-32E72CB2A167}" srcId="{C3B33727-1A05-4957-BFCF-4073531B5991}" destId="{8557128F-290B-4D0F-ADF7-94B20358A219}" srcOrd="3" destOrd="0" parTransId="{8598DBD7-9B57-4C49-9D0F-1178C99EE898}" sibTransId="{E894712D-2001-47F3-A91E-4986A8DAA83E}"/>
    <dgm:cxn modelId="{B1DE8438-FC4D-46CF-9B6D-AAE622B7E9EF}" type="presOf" srcId="{9D1668D8-4E23-4D85-BD7A-FFD177102ED8}" destId="{ECBF8B98-1264-49F2-8423-FBE3BA313C73}" srcOrd="0" destOrd="0" presId="urn:microsoft.com/office/officeart/2005/8/layout/cycle5"/>
    <dgm:cxn modelId="{F199FD0D-8B6C-4D3A-B68C-A84A7DFE3737}" type="presOf" srcId="{995B77F6-7708-4D74-9D7B-BB327446BD23}" destId="{02461D75-E0B2-43E9-9E58-46786925EF6E}" srcOrd="0" destOrd="0" presId="urn:microsoft.com/office/officeart/2005/8/layout/cycle5"/>
    <dgm:cxn modelId="{E68500D9-D626-4C46-8A89-73C6B33667AE}" type="presParOf" srcId="{E3972E25-2E21-409A-81C6-FC1ECA0939E0}" destId="{ECBF8B98-1264-49F2-8423-FBE3BA313C73}" srcOrd="0" destOrd="0" presId="urn:microsoft.com/office/officeart/2005/8/layout/cycle5"/>
    <dgm:cxn modelId="{BF9E6CF2-5C40-4C2C-A9EC-426FA37278CD}" type="presParOf" srcId="{E3972E25-2E21-409A-81C6-FC1ECA0939E0}" destId="{9983659F-1BB6-4241-912D-6B45A0D79DE1}" srcOrd="1" destOrd="0" presId="urn:microsoft.com/office/officeart/2005/8/layout/cycle5"/>
    <dgm:cxn modelId="{0D4F7C65-1AEF-4B4D-B29B-8ACC0D600011}" type="presParOf" srcId="{E3972E25-2E21-409A-81C6-FC1ECA0939E0}" destId="{8549F29F-C6EB-4CAC-8BC2-0E84EE443017}" srcOrd="2" destOrd="0" presId="urn:microsoft.com/office/officeart/2005/8/layout/cycle5"/>
    <dgm:cxn modelId="{F2B826B5-FF20-4C6E-802E-2A4351ED0ACA}" type="presParOf" srcId="{E3972E25-2E21-409A-81C6-FC1ECA0939E0}" destId="{00C89177-70E7-40A2-AB73-254805681112}" srcOrd="3" destOrd="0" presId="urn:microsoft.com/office/officeart/2005/8/layout/cycle5"/>
    <dgm:cxn modelId="{EDB228AB-D6EA-4E8A-8230-E9D96A636BED}" type="presParOf" srcId="{E3972E25-2E21-409A-81C6-FC1ECA0939E0}" destId="{DAC8BA42-94E7-456D-A685-1CF1F4390047}" srcOrd="4" destOrd="0" presId="urn:microsoft.com/office/officeart/2005/8/layout/cycle5"/>
    <dgm:cxn modelId="{9A1D8140-3ECA-4236-8FED-B3C5DF537F49}" type="presParOf" srcId="{E3972E25-2E21-409A-81C6-FC1ECA0939E0}" destId="{3E20795A-C50A-45F6-8FBC-29D6AD24D70F}" srcOrd="5" destOrd="0" presId="urn:microsoft.com/office/officeart/2005/8/layout/cycle5"/>
    <dgm:cxn modelId="{32436B33-8DCE-4A65-AF7A-D6A29FB85BC0}" type="presParOf" srcId="{E3972E25-2E21-409A-81C6-FC1ECA0939E0}" destId="{B0BD7C91-AF4E-44EA-902C-23E550D95A56}" srcOrd="6" destOrd="0" presId="urn:microsoft.com/office/officeart/2005/8/layout/cycle5"/>
    <dgm:cxn modelId="{DB540BE3-4988-4093-9F6A-AF04185570AD}" type="presParOf" srcId="{E3972E25-2E21-409A-81C6-FC1ECA0939E0}" destId="{08C1217D-14E9-496E-9587-69F488E94DF3}" srcOrd="7" destOrd="0" presId="urn:microsoft.com/office/officeart/2005/8/layout/cycle5"/>
    <dgm:cxn modelId="{D40FC119-D270-4A83-9B0C-9FB7770200D2}" type="presParOf" srcId="{E3972E25-2E21-409A-81C6-FC1ECA0939E0}" destId="{02461D75-E0B2-43E9-9E58-46786925EF6E}" srcOrd="8" destOrd="0" presId="urn:microsoft.com/office/officeart/2005/8/layout/cycle5"/>
    <dgm:cxn modelId="{06D1ADCE-6460-483B-B2C9-B44990034D80}" type="presParOf" srcId="{E3972E25-2E21-409A-81C6-FC1ECA0939E0}" destId="{F4C3550F-4339-41F5-95CA-CD09241CDBAF}" srcOrd="9" destOrd="0" presId="urn:microsoft.com/office/officeart/2005/8/layout/cycle5"/>
    <dgm:cxn modelId="{1E933D59-01AD-4486-A9B6-80F29FAA81FD}" type="presParOf" srcId="{E3972E25-2E21-409A-81C6-FC1ECA0939E0}" destId="{94FB8000-BFFD-4098-83E6-10D35114E5E1}" srcOrd="10" destOrd="0" presId="urn:microsoft.com/office/officeart/2005/8/layout/cycle5"/>
    <dgm:cxn modelId="{84D9E46C-F878-4E2E-804D-E2D4D97A50DF}" type="presParOf" srcId="{E3972E25-2E21-409A-81C6-FC1ECA0939E0}" destId="{6FD5D2B6-A08C-404F-80B5-2633A4CCBF3D}"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33727-1A05-4957-BFCF-4073531B5991}"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9D1668D8-4E23-4D85-BD7A-FFD177102ED8}">
      <dgm:prSet phldrT="[Text]" custT="1"/>
      <dgm:spPr/>
      <dgm:t>
        <a:bodyPr/>
        <a:lstStyle/>
        <a:p>
          <a:r>
            <a:rPr lang="en-US" sz="2400" dirty="0" smtClean="0">
              <a:solidFill>
                <a:schemeClr val="tx1"/>
              </a:solidFill>
            </a:rPr>
            <a:t>Get VPAT</a:t>
          </a:r>
          <a:endParaRPr lang="en-US" sz="2400" dirty="0">
            <a:solidFill>
              <a:schemeClr val="tx1"/>
            </a:solidFill>
          </a:endParaRPr>
        </a:p>
      </dgm:t>
    </dgm:pt>
    <dgm:pt modelId="{E2B29B4E-A5DB-4927-B837-DA94A2AA5234}" type="parTrans" cxnId="{77DAC10D-90CB-4549-9C4B-5E0B8C5EE1A9}">
      <dgm:prSet/>
      <dgm:spPr/>
      <dgm:t>
        <a:bodyPr/>
        <a:lstStyle/>
        <a:p>
          <a:endParaRPr lang="en-US" sz="2400">
            <a:solidFill>
              <a:schemeClr val="tx1"/>
            </a:solidFill>
          </a:endParaRPr>
        </a:p>
      </dgm:t>
    </dgm:pt>
    <dgm:pt modelId="{AED6A366-9040-4ACD-895A-04B3B87D70C9}" type="sibTrans" cxnId="{77DAC10D-90CB-4549-9C4B-5E0B8C5EE1A9}">
      <dgm:prSet/>
      <dgm:spPr/>
      <dgm:t>
        <a:bodyPr/>
        <a:lstStyle/>
        <a:p>
          <a:endParaRPr lang="en-US" sz="2400">
            <a:solidFill>
              <a:schemeClr val="tx1"/>
            </a:solidFill>
          </a:endParaRPr>
        </a:p>
      </dgm:t>
    </dgm:pt>
    <dgm:pt modelId="{E2C89829-BBC6-45F6-85C6-A33970F53BBC}">
      <dgm:prSet phldrT="[Text]" custT="1"/>
      <dgm:spPr/>
      <dgm:t>
        <a:bodyPr/>
        <a:lstStyle/>
        <a:p>
          <a:r>
            <a:rPr lang="en-US" sz="2400" dirty="0" smtClean="0">
              <a:solidFill>
                <a:schemeClr val="tx1"/>
              </a:solidFill>
            </a:rPr>
            <a:t>Audit product</a:t>
          </a:r>
          <a:endParaRPr lang="en-US" sz="2400" dirty="0">
            <a:solidFill>
              <a:schemeClr val="tx1"/>
            </a:solidFill>
          </a:endParaRPr>
        </a:p>
      </dgm:t>
    </dgm:pt>
    <dgm:pt modelId="{97561E5F-D843-4C47-86E4-22769F9E639D}" type="parTrans" cxnId="{5451B561-4A6C-42EE-B69C-BC9CB68E1BF0}">
      <dgm:prSet/>
      <dgm:spPr/>
      <dgm:t>
        <a:bodyPr/>
        <a:lstStyle/>
        <a:p>
          <a:endParaRPr lang="en-US" sz="2400">
            <a:solidFill>
              <a:schemeClr val="tx1"/>
            </a:solidFill>
          </a:endParaRPr>
        </a:p>
      </dgm:t>
    </dgm:pt>
    <dgm:pt modelId="{890D5234-73E0-4B3C-8CD1-53B9F1286B86}" type="sibTrans" cxnId="{5451B561-4A6C-42EE-B69C-BC9CB68E1BF0}">
      <dgm:prSet/>
      <dgm:spPr/>
      <dgm:t>
        <a:bodyPr/>
        <a:lstStyle/>
        <a:p>
          <a:endParaRPr lang="en-US" sz="2400">
            <a:solidFill>
              <a:schemeClr val="tx1"/>
            </a:solidFill>
          </a:endParaRPr>
        </a:p>
      </dgm:t>
    </dgm:pt>
    <dgm:pt modelId="{EFE89614-A73C-4879-9E31-037F954DC93E}">
      <dgm:prSet phldrT="[Text]" custT="1"/>
      <dgm:spPr>
        <a:solidFill>
          <a:schemeClr val="accent6">
            <a:lumMod val="60000"/>
            <a:lumOff val="40000"/>
          </a:schemeClr>
        </a:solidFill>
      </dgm:spPr>
      <dgm:t>
        <a:bodyPr/>
        <a:lstStyle/>
        <a:p>
          <a:r>
            <a:rPr lang="en-US" sz="2400" dirty="0" smtClean="0">
              <a:solidFill>
                <a:schemeClr val="tx1"/>
              </a:solidFill>
            </a:rPr>
            <a:t>Report discrepancies</a:t>
          </a:r>
          <a:endParaRPr lang="en-US" sz="2400" dirty="0">
            <a:solidFill>
              <a:schemeClr val="tx1"/>
            </a:solidFill>
          </a:endParaRPr>
        </a:p>
      </dgm:t>
    </dgm:pt>
    <dgm:pt modelId="{D177501F-53F2-4656-AF15-54BCBEADDF67}" type="parTrans" cxnId="{09594C30-725A-41BF-B666-A987502C2939}">
      <dgm:prSet/>
      <dgm:spPr/>
      <dgm:t>
        <a:bodyPr/>
        <a:lstStyle/>
        <a:p>
          <a:endParaRPr lang="en-US" sz="2400">
            <a:solidFill>
              <a:schemeClr val="tx1"/>
            </a:solidFill>
          </a:endParaRPr>
        </a:p>
      </dgm:t>
    </dgm:pt>
    <dgm:pt modelId="{995B77F6-7708-4D74-9D7B-BB327446BD23}" type="sibTrans" cxnId="{09594C30-725A-41BF-B666-A987502C2939}">
      <dgm:prSet/>
      <dgm:spPr/>
      <dgm:t>
        <a:bodyPr/>
        <a:lstStyle/>
        <a:p>
          <a:endParaRPr lang="en-US" sz="2400">
            <a:solidFill>
              <a:schemeClr val="tx1"/>
            </a:solidFill>
          </a:endParaRPr>
        </a:p>
      </dgm:t>
    </dgm:pt>
    <dgm:pt modelId="{8557128F-290B-4D0F-ADF7-94B20358A219}">
      <dgm:prSet phldrT="[Text]" custT="1"/>
      <dgm:spPr>
        <a:solidFill>
          <a:schemeClr val="accent1">
            <a:lumMod val="40000"/>
            <a:lumOff val="60000"/>
          </a:schemeClr>
        </a:solidFill>
      </dgm:spPr>
      <dgm:t>
        <a:bodyPr/>
        <a:lstStyle/>
        <a:p>
          <a:r>
            <a:rPr lang="en-US" sz="2400" dirty="0" smtClean="0">
              <a:solidFill>
                <a:schemeClr val="tx1"/>
              </a:solidFill>
            </a:rPr>
            <a:t>Request compliance roadmap</a:t>
          </a:r>
          <a:endParaRPr lang="en-US" sz="2400" dirty="0">
            <a:solidFill>
              <a:schemeClr val="tx1"/>
            </a:solidFill>
          </a:endParaRPr>
        </a:p>
      </dgm:t>
    </dgm:pt>
    <dgm:pt modelId="{8598DBD7-9B57-4C49-9D0F-1178C99EE898}" type="parTrans" cxnId="{325B4780-1411-45F1-9ABA-32E72CB2A167}">
      <dgm:prSet/>
      <dgm:spPr/>
      <dgm:t>
        <a:bodyPr/>
        <a:lstStyle/>
        <a:p>
          <a:endParaRPr lang="en-US" sz="2400">
            <a:solidFill>
              <a:schemeClr val="tx1"/>
            </a:solidFill>
          </a:endParaRPr>
        </a:p>
      </dgm:t>
    </dgm:pt>
    <dgm:pt modelId="{E894712D-2001-47F3-A91E-4986A8DAA83E}" type="sibTrans" cxnId="{325B4780-1411-45F1-9ABA-32E72CB2A167}">
      <dgm:prSet/>
      <dgm:spPr/>
      <dgm:t>
        <a:bodyPr/>
        <a:lstStyle/>
        <a:p>
          <a:endParaRPr lang="en-US" sz="2400">
            <a:solidFill>
              <a:schemeClr val="tx1"/>
            </a:solidFill>
          </a:endParaRPr>
        </a:p>
      </dgm:t>
    </dgm:pt>
    <dgm:pt modelId="{E3972E25-2E21-409A-81C6-FC1ECA0939E0}" type="pres">
      <dgm:prSet presAssocID="{C3B33727-1A05-4957-BFCF-4073531B5991}" presName="cycle" presStyleCnt="0">
        <dgm:presLayoutVars>
          <dgm:dir/>
          <dgm:resizeHandles val="exact"/>
        </dgm:presLayoutVars>
      </dgm:prSet>
      <dgm:spPr/>
      <dgm:t>
        <a:bodyPr/>
        <a:lstStyle/>
        <a:p>
          <a:endParaRPr lang="en-US"/>
        </a:p>
      </dgm:t>
    </dgm:pt>
    <dgm:pt modelId="{ECBF8B98-1264-49F2-8423-FBE3BA313C73}" type="pres">
      <dgm:prSet presAssocID="{9D1668D8-4E23-4D85-BD7A-FFD177102ED8}" presName="node" presStyleLbl="node1" presStyleIdx="0" presStyleCnt="4">
        <dgm:presLayoutVars>
          <dgm:bulletEnabled val="1"/>
        </dgm:presLayoutVars>
      </dgm:prSet>
      <dgm:spPr/>
      <dgm:t>
        <a:bodyPr/>
        <a:lstStyle/>
        <a:p>
          <a:endParaRPr lang="en-US"/>
        </a:p>
      </dgm:t>
    </dgm:pt>
    <dgm:pt modelId="{9983659F-1BB6-4241-912D-6B45A0D79DE1}" type="pres">
      <dgm:prSet presAssocID="{9D1668D8-4E23-4D85-BD7A-FFD177102ED8}" presName="spNode" presStyleCnt="0"/>
      <dgm:spPr/>
    </dgm:pt>
    <dgm:pt modelId="{8549F29F-C6EB-4CAC-8BC2-0E84EE443017}" type="pres">
      <dgm:prSet presAssocID="{AED6A366-9040-4ACD-895A-04B3B87D70C9}" presName="sibTrans" presStyleLbl="sibTrans1D1" presStyleIdx="0" presStyleCnt="4"/>
      <dgm:spPr/>
      <dgm:t>
        <a:bodyPr/>
        <a:lstStyle/>
        <a:p>
          <a:endParaRPr lang="en-US"/>
        </a:p>
      </dgm:t>
    </dgm:pt>
    <dgm:pt modelId="{00C89177-70E7-40A2-AB73-254805681112}" type="pres">
      <dgm:prSet presAssocID="{E2C89829-BBC6-45F6-85C6-A33970F53BBC}" presName="node" presStyleLbl="node1" presStyleIdx="1" presStyleCnt="4">
        <dgm:presLayoutVars>
          <dgm:bulletEnabled val="1"/>
        </dgm:presLayoutVars>
      </dgm:prSet>
      <dgm:spPr/>
      <dgm:t>
        <a:bodyPr/>
        <a:lstStyle/>
        <a:p>
          <a:endParaRPr lang="en-US"/>
        </a:p>
      </dgm:t>
    </dgm:pt>
    <dgm:pt modelId="{DAC8BA42-94E7-456D-A685-1CF1F4390047}" type="pres">
      <dgm:prSet presAssocID="{E2C89829-BBC6-45F6-85C6-A33970F53BBC}" presName="spNode" presStyleCnt="0"/>
      <dgm:spPr/>
    </dgm:pt>
    <dgm:pt modelId="{3E20795A-C50A-45F6-8FBC-29D6AD24D70F}" type="pres">
      <dgm:prSet presAssocID="{890D5234-73E0-4B3C-8CD1-53B9F1286B86}" presName="sibTrans" presStyleLbl="sibTrans1D1" presStyleIdx="1" presStyleCnt="4"/>
      <dgm:spPr/>
      <dgm:t>
        <a:bodyPr/>
        <a:lstStyle/>
        <a:p>
          <a:endParaRPr lang="en-US"/>
        </a:p>
      </dgm:t>
    </dgm:pt>
    <dgm:pt modelId="{B0BD7C91-AF4E-44EA-902C-23E550D95A56}" type="pres">
      <dgm:prSet presAssocID="{EFE89614-A73C-4879-9E31-037F954DC93E}" presName="node" presStyleLbl="node1" presStyleIdx="2" presStyleCnt="4" custScaleX="120732" custRadScaleRad="99608" custRadScaleInc="-5465">
        <dgm:presLayoutVars>
          <dgm:bulletEnabled val="1"/>
        </dgm:presLayoutVars>
      </dgm:prSet>
      <dgm:spPr/>
      <dgm:t>
        <a:bodyPr/>
        <a:lstStyle/>
        <a:p>
          <a:endParaRPr lang="en-US"/>
        </a:p>
      </dgm:t>
    </dgm:pt>
    <dgm:pt modelId="{08C1217D-14E9-496E-9587-69F488E94DF3}" type="pres">
      <dgm:prSet presAssocID="{EFE89614-A73C-4879-9E31-037F954DC93E}" presName="spNode" presStyleCnt="0"/>
      <dgm:spPr/>
    </dgm:pt>
    <dgm:pt modelId="{02461D75-E0B2-43E9-9E58-46786925EF6E}" type="pres">
      <dgm:prSet presAssocID="{995B77F6-7708-4D74-9D7B-BB327446BD23}" presName="sibTrans" presStyleLbl="sibTrans1D1" presStyleIdx="2" presStyleCnt="4"/>
      <dgm:spPr/>
      <dgm:t>
        <a:bodyPr/>
        <a:lstStyle/>
        <a:p>
          <a:endParaRPr lang="en-US"/>
        </a:p>
      </dgm:t>
    </dgm:pt>
    <dgm:pt modelId="{F4C3550F-4339-41F5-95CA-CD09241CDBAF}" type="pres">
      <dgm:prSet presAssocID="{8557128F-290B-4D0F-ADF7-94B20358A219}" presName="node" presStyleLbl="node1" presStyleIdx="3" presStyleCnt="4" custScaleX="110817" custRadScaleRad="106657" custRadScaleInc="3458">
        <dgm:presLayoutVars>
          <dgm:bulletEnabled val="1"/>
        </dgm:presLayoutVars>
      </dgm:prSet>
      <dgm:spPr/>
      <dgm:t>
        <a:bodyPr/>
        <a:lstStyle/>
        <a:p>
          <a:endParaRPr lang="en-US"/>
        </a:p>
      </dgm:t>
    </dgm:pt>
    <dgm:pt modelId="{94FB8000-BFFD-4098-83E6-10D35114E5E1}" type="pres">
      <dgm:prSet presAssocID="{8557128F-290B-4D0F-ADF7-94B20358A219}" presName="spNode" presStyleCnt="0"/>
      <dgm:spPr/>
    </dgm:pt>
    <dgm:pt modelId="{6FD5D2B6-A08C-404F-80B5-2633A4CCBF3D}" type="pres">
      <dgm:prSet presAssocID="{E894712D-2001-47F3-A91E-4986A8DAA83E}" presName="sibTrans" presStyleLbl="sibTrans1D1" presStyleIdx="3" presStyleCnt="4"/>
      <dgm:spPr/>
      <dgm:t>
        <a:bodyPr/>
        <a:lstStyle/>
        <a:p>
          <a:endParaRPr lang="en-US"/>
        </a:p>
      </dgm:t>
    </dgm:pt>
  </dgm:ptLst>
  <dgm:cxnLst>
    <dgm:cxn modelId="{09594C30-725A-41BF-B666-A987502C2939}" srcId="{C3B33727-1A05-4957-BFCF-4073531B5991}" destId="{EFE89614-A73C-4879-9E31-037F954DC93E}" srcOrd="2" destOrd="0" parTransId="{D177501F-53F2-4656-AF15-54BCBEADDF67}" sibTransId="{995B77F6-7708-4D74-9D7B-BB327446BD23}"/>
    <dgm:cxn modelId="{D8A44D4B-27C4-42CA-A2D5-CCA3E3D4AC8C}" type="presOf" srcId="{E894712D-2001-47F3-A91E-4986A8DAA83E}" destId="{6FD5D2B6-A08C-404F-80B5-2633A4CCBF3D}" srcOrd="0" destOrd="0" presId="urn:microsoft.com/office/officeart/2005/8/layout/cycle5"/>
    <dgm:cxn modelId="{EAFCAB0D-8A54-434F-BEBC-AB3B5B80F584}" type="presOf" srcId="{890D5234-73E0-4B3C-8CD1-53B9F1286B86}" destId="{3E20795A-C50A-45F6-8FBC-29D6AD24D70F}" srcOrd="0" destOrd="0" presId="urn:microsoft.com/office/officeart/2005/8/layout/cycle5"/>
    <dgm:cxn modelId="{2A4BBCA7-820A-4BCE-B32D-B5B704D23B4C}" type="presOf" srcId="{AED6A366-9040-4ACD-895A-04B3B87D70C9}" destId="{8549F29F-C6EB-4CAC-8BC2-0E84EE443017}" srcOrd="0" destOrd="0" presId="urn:microsoft.com/office/officeart/2005/8/layout/cycle5"/>
    <dgm:cxn modelId="{EC357F09-A740-4074-9E56-CC529DBF9E9C}" type="presOf" srcId="{8557128F-290B-4D0F-ADF7-94B20358A219}" destId="{F4C3550F-4339-41F5-95CA-CD09241CDBAF}" srcOrd="0" destOrd="0" presId="urn:microsoft.com/office/officeart/2005/8/layout/cycle5"/>
    <dgm:cxn modelId="{20592CDE-72BA-4646-9D3A-69591F15A415}" type="presOf" srcId="{C3B33727-1A05-4957-BFCF-4073531B5991}" destId="{E3972E25-2E21-409A-81C6-FC1ECA0939E0}" srcOrd="0" destOrd="0" presId="urn:microsoft.com/office/officeart/2005/8/layout/cycle5"/>
    <dgm:cxn modelId="{723D00D6-E17F-401A-BB86-7266CF385611}" type="presOf" srcId="{E2C89829-BBC6-45F6-85C6-A33970F53BBC}" destId="{00C89177-70E7-40A2-AB73-254805681112}" srcOrd="0" destOrd="0" presId="urn:microsoft.com/office/officeart/2005/8/layout/cycle5"/>
    <dgm:cxn modelId="{77DAC10D-90CB-4549-9C4B-5E0B8C5EE1A9}" srcId="{C3B33727-1A05-4957-BFCF-4073531B5991}" destId="{9D1668D8-4E23-4D85-BD7A-FFD177102ED8}" srcOrd="0" destOrd="0" parTransId="{E2B29B4E-A5DB-4927-B837-DA94A2AA5234}" sibTransId="{AED6A366-9040-4ACD-895A-04B3B87D70C9}"/>
    <dgm:cxn modelId="{BBE694FC-E491-4285-A5B2-995EE6F8DA51}" type="presOf" srcId="{9D1668D8-4E23-4D85-BD7A-FFD177102ED8}" destId="{ECBF8B98-1264-49F2-8423-FBE3BA313C73}" srcOrd="0" destOrd="0" presId="urn:microsoft.com/office/officeart/2005/8/layout/cycle5"/>
    <dgm:cxn modelId="{C07BF2B4-8407-44FF-947F-2D5C2502A591}" type="presOf" srcId="{995B77F6-7708-4D74-9D7B-BB327446BD23}" destId="{02461D75-E0B2-43E9-9E58-46786925EF6E}" srcOrd="0" destOrd="0" presId="urn:microsoft.com/office/officeart/2005/8/layout/cycle5"/>
    <dgm:cxn modelId="{400088AA-649E-490A-A3D9-59779259411D}" type="presOf" srcId="{EFE89614-A73C-4879-9E31-037F954DC93E}" destId="{B0BD7C91-AF4E-44EA-902C-23E550D95A56}" srcOrd="0" destOrd="0" presId="urn:microsoft.com/office/officeart/2005/8/layout/cycle5"/>
    <dgm:cxn modelId="{5451B561-4A6C-42EE-B69C-BC9CB68E1BF0}" srcId="{C3B33727-1A05-4957-BFCF-4073531B5991}" destId="{E2C89829-BBC6-45F6-85C6-A33970F53BBC}" srcOrd="1" destOrd="0" parTransId="{97561E5F-D843-4C47-86E4-22769F9E639D}" sibTransId="{890D5234-73E0-4B3C-8CD1-53B9F1286B86}"/>
    <dgm:cxn modelId="{325B4780-1411-45F1-9ABA-32E72CB2A167}" srcId="{C3B33727-1A05-4957-BFCF-4073531B5991}" destId="{8557128F-290B-4D0F-ADF7-94B20358A219}" srcOrd="3" destOrd="0" parTransId="{8598DBD7-9B57-4C49-9D0F-1178C99EE898}" sibTransId="{E894712D-2001-47F3-A91E-4986A8DAA83E}"/>
    <dgm:cxn modelId="{C9BE8D1F-D63D-4AE4-86CC-A4F86174A932}" type="presParOf" srcId="{E3972E25-2E21-409A-81C6-FC1ECA0939E0}" destId="{ECBF8B98-1264-49F2-8423-FBE3BA313C73}" srcOrd="0" destOrd="0" presId="urn:microsoft.com/office/officeart/2005/8/layout/cycle5"/>
    <dgm:cxn modelId="{6EAF185C-BE95-4BFC-B024-72BF326A6B5C}" type="presParOf" srcId="{E3972E25-2E21-409A-81C6-FC1ECA0939E0}" destId="{9983659F-1BB6-4241-912D-6B45A0D79DE1}" srcOrd="1" destOrd="0" presId="urn:microsoft.com/office/officeart/2005/8/layout/cycle5"/>
    <dgm:cxn modelId="{20D1B889-7E57-4E77-81F0-D39A572B7268}" type="presParOf" srcId="{E3972E25-2E21-409A-81C6-FC1ECA0939E0}" destId="{8549F29F-C6EB-4CAC-8BC2-0E84EE443017}" srcOrd="2" destOrd="0" presId="urn:microsoft.com/office/officeart/2005/8/layout/cycle5"/>
    <dgm:cxn modelId="{836F3B06-62C9-4154-9A8D-100DE310AEA4}" type="presParOf" srcId="{E3972E25-2E21-409A-81C6-FC1ECA0939E0}" destId="{00C89177-70E7-40A2-AB73-254805681112}" srcOrd="3" destOrd="0" presId="urn:microsoft.com/office/officeart/2005/8/layout/cycle5"/>
    <dgm:cxn modelId="{F09F6819-3995-4635-B7DF-0D77BB8E6162}" type="presParOf" srcId="{E3972E25-2E21-409A-81C6-FC1ECA0939E0}" destId="{DAC8BA42-94E7-456D-A685-1CF1F4390047}" srcOrd="4" destOrd="0" presId="urn:microsoft.com/office/officeart/2005/8/layout/cycle5"/>
    <dgm:cxn modelId="{DC569923-609E-459D-9D9D-51EDFC89A087}" type="presParOf" srcId="{E3972E25-2E21-409A-81C6-FC1ECA0939E0}" destId="{3E20795A-C50A-45F6-8FBC-29D6AD24D70F}" srcOrd="5" destOrd="0" presId="urn:microsoft.com/office/officeart/2005/8/layout/cycle5"/>
    <dgm:cxn modelId="{AD17D55F-B726-4DD9-86E0-1809643AEDD5}" type="presParOf" srcId="{E3972E25-2E21-409A-81C6-FC1ECA0939E0}" destId="{B0BD7C91-AF4E-44EA-902C-23E550D95A56}" srcOrd="6" destOrd="0" presId="urn:microsoft.com/office/officeart/2005/8/layout/cycle5"/>
    <dgm:cxn modelId="{2898974D-70F4-47B9-BCD2-170C6E06F02A}" type="presParOf" srcId="{E3972E25-2E21-409A-81C6-FC1ECA0939E0}" destId="{08C1217D-14E9-496E-9587-69F488E94DF3}" srcOrd="7" destOrd="0" presId="urn:microsoft.com/office/officeart/2005/8/layout/cycle5"/>
    <dgm:cxn modelId="{35761D56-6C5E-4E76-B078-B60AF8532344}" type="presParOf" srcId="{E3972E25-2E21-409A-81C6-FC1ECA0939E0}" destId="{02461D75-E0B2-43E9-9E58-46786925EF6E}" srcOrd="8" destOrd="0" presId="urn:microsoft.com/office/officeart/2005/8/layout/cycle5"/>
    <dgm:cxn modelId="{73866C59-48D0-4E40-99E8-88B2812AF05A}" type="presParOf" srcId="{E3972E25-2E21-409A-81C6-FC1ECA0939E0}" destId="{F4C3550F-4339-41F5-95CA-CD09241CDBAF}" srcOrd="9" destOrd="0" presId="urn:microsoft.com/office/officeart/2005/8/layout/cycle5"/>
    <dgm:cxn modelId="{52218933-FEEE-457E-82BB-8A87463D2C7B}" type="presParOf" srcId="{E3972E25-2E21-409A-81C6-FC1ECA0939E0}" destId="{94FB8000-BFFD-4098-83E6-10D35114E5E1}" srcOrd="10" destOrd="0" presId="urn:microsoft.com/office/officeart/2005/8/layout/cycle5"/>
    <dgm:cxn modelId="{12B31EE8-8FF5-4350-985A-F2E1D25F80BE}" type="presParOf" srcId="{E3972E25-2E21-409A-81C6-FC1ECA0939E0}" destId="{6FD5D2B6-A08C-404F-80B5-2633A4CCBF3D}"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B33727-1A05-4957-BFCF-4073531B5991}"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9D1668D8-4E23-4D85-BD7A-FFD177102ED8}">
      <dgm:prSet phldrT="[Text]" custT="1"/>
      <dgm:spPr/>
      <dgm:t>
        <a:bodyPr/>
        <a:lstStyle/>
        <a:p>
          <a:r>
            <a:rPr lang="en-US" sz="2400" dirty="0" smtClean="0">
              <a:solidFill>
                <a:schemeClr val="tx1"/>
              </a:solidFill>
            </a:rPr>
            <a:t>Get VPAT</a:t>
          </a:r>
          <a:endParaRPr lang="en-US" sz="2400" dirty="0">
            <a:solidFill>
              <a:schemeClr val="tx1"/>
            </a:solidFill>
          </a:endParaRPr>
        </a:p>
      </dgm:t>
    </dgm:pt>
    <dgm:pt modelId="{E2B29B4E-A5DB-4927-B837-DA94A2AA5234}" type="parTrans" cxnId="{77DAC10D-90CB-4549-9C4B-5E0B8C5EE1A9}">
      <dgm:prSet/>
      <dgm:spPr/>
      <dgm:t>
        <a:bodyPr/>
        <a:lstStyle/>
        <a:p>
          <a:endParaRPr lang="en-US" sz="2400">
            <a:solidFill>
              <a:schemeClr val="tx1"/>
            </a:solidFill>
          </a:endParaRPr>
        </a:p>
      </dgm:t>
    </dgm:pt>
    <dgm:pt modelId="{AED6A366-9040-4ACD-895A-04B3B87D70C9}" type="sibTrans" cxnId="{77DAC10D-90CB-4549-9C4B-5E0B8C5EE1A9}">
      <dgm:prSet/>
      <dgm:spPr/>
      <dgm:t>
        <a:bodyPr/>
        <a:lstStyle/>
        <a:p>
          <a:endParaRPr lang="en-US" sz="2400">
            <a:solidFill>
              <a:schemeClr val="tx1"/>
            </a:solidFill>
          </a:endParaRPr>
        </a:p>
      </dgm:t>
    </dgm:pt>
    <dgm:pt modelId="{E2C89829-BBC6-45F6-85C6-A33970F53BBC}">
      <dgm:prSet phldrT="[Text]" custT="1"/>
      <dgm:spPr/>
      <dgm:t>
        <a:bodyPr/>
        <a:lstStyle/>
        <a:p>
          <a:r>
            <a:rPr lang="en-US" sz="2400" dirty="0" smtClean="0">
              <a:solidFill>
                <a:schemeClr val="tx1"/>
              </a:solidFill>
            </a:rPr>
            <a:t>Audit product</a:t>
          </a:r>
          <a:endParaRPr lang="en-US" sz="2400" dirty="0">
            <a:solidFill>
              <a:schemeClr val="tx1"/>
            </a:solidFill>
          </a:endParaRPr>
        </a:p>
      </dgm:t>
    </dgm:pt>
    <dgm:pt modelId="{97561E5F-D843-4C47-86E4-22769F9E639D}" type="parTrans" cxnId="{5451B561-4A6C-42EE-B69C-BC9CB68E1BF0}">
      <dgm:prSet/>
      <dgm:spPr/>
      <dgm:t>
        <a:bodyPr/>
        <a:lstStyle/>
        <a:p>
          <a:endParaRPr lang="en-US" sz="2400">
            <a:solidFill>
              <a:schemeClr val="tx1"/>
            </a:solidFill>
          </a:endParaRPr>
        </a:p>
      </dgm:t>
    </dgm:pt>
    <dgm:pt modelId="{890D5234-73E0-4B3C-8CD1-53B9F1286B86}" type="sibTrans" cxnId="{5451B561-4A6C-42EE-B69C-BC9CB68E1BF0}">
      <dgm:prSet/>
      <dgm:spPr/>
      <dgm:t>
        <a:bodyPr/>
        <a:lstStyle/>
        <a:p>
          <a:endParaRPr lang="en-US" sz="2400">
            <a:solidFill>
              <a:schemeClr val="tx1"/>
            </a:solidFill>
          </a:endParaRPr>
        </a:p>
      </dgm:t>
    </dgm:pt>
    <dgm:pt modelId="{EFE89614-A73C-4879-9E31-037F954DC93E}">
      <dgm:prSet phldrT="[Text]" custT="1"/>
      <dgm:spPr>
        <a:solidFill>
          <a:schemeClr val="accent6">
            <a:lumMod val="60000"/>
            <a:lumOff val="40000"/>
          </a:schemeClr>
        </a:solidFill>
      </dgm:spPr>
      <dgm:t>
        <a:bodyPr/>
        <a:lstStyle/>
        <a:p>
          <a:r>
            <a:rPr lang="en-US" sz="2400" dirty="0" smtClean="0">
              <a:solidFill>
                <a:schemeClr val="tx1"/>
              </a:solidFill>
            </a:rPr>
            <a:t>Report discrepancies</a:t>
          </a:r>
          <a:endParaRPr lang="en-US" sz="2400" dirty="0">
            <a:solidFill>
              <a:schemeClr val="tx1"/>
            </a:solidFill>
          </a:endParaRPr>
        </a:p>
      </dgm:t>
    </dgm:pt>
    <dgm:pt modelId="{D177501F-53F2-4656-AF15-54BCBEADDF67}" type="parTrans" cxnId="{09594C30-725A-41BF-B666-A987502C2939}">
      <dgm:prSet/>
      <dgm:spPr/>
      <dgm:t>
        <a:bodyPr/>
        <a:lstStyle/>
        <a:p>
          <a:endParaRPr lang="en-US" sz="2400">
            <a:solidFill>
              <a:schemeClr val="tx1"/>
            </a:solidFill>
          </a:endParaRPr>
        </a:p>
      </dgm:t>
    </dgm:pt>
    <dgm:pt modelId="{995B77F6-7708-4D74-9D7B-BB327446BD23}" type="sibTrans" cxnId="{09594C30-725A-41BF-B666-A987502C2939}">
      <dgm:prSet/>
      <dgm:spPr/>
      <dgm:t>
        <a:bodyPr/>
        <a:lstStyle/>
        <a:p>
          <a:endParaRPr lang="en-US" sz="2400">
            <a:solidFill>
              <a:schemeClr val="tx1"/>
            </a:solidFill>
          </a:endParaRPr>
        </a:p>
      </dgm:t>
    </dgm:pt>
    <dgm:pt modelId="{8557128F-290B-4D0F-ADF7-94B20358A219}">
      <dgm:prSet phldrT="[Text]" custT="1"/>
      <dgm:spPr>
        <a:solidFill>
          <a:schemeClr val="accent1">
            <a:lumMod val="40000"/>
            <a:lumOff val="60000"/>
          </a:schemeClr>
        </a:solidFill>
      </dgm:spPr>
      <dgm:t>
        <a:bodyPr/>
        <a:lstStyle/>
        <a:p>
          <a:r>
            <a:rPr lang="en-US" sz="2400" dirty="0" smtClean="0">
              <a:solidFill>
                <a:schemeClr val="tx1"/>
              </a:solidFill>
            </a:rPr>
            <a:t>Request compliance roadmap</a:t>
          </a:r>
          <a:endParaRPr lang="en-US" sz="2400" dirty="0">
            <a:solidFill>
              <a:schemeClr val="tx1"/>
            </a:solidFill>
          </a:endParaRPr>
        </a:p>
      </dgm:t>
    </dgm:pt>
    <dgm:pt modelId="{8598DBD7-9B57-4C49-9D0F-1178C99EE898}" type="parTrans" cxnId="{325B4780-1411-45F1-9ABA-32E72CB2A167}">
      <dgm:prSet/>
      <dgm:spPr/>
      <dgm:t>
        <a:bodyPr/>
        <a:lstStyle/>
        <a:p>
          <a:endParaRPr lang="en-US" sz="2400">
            <a:solidFill>
              <a:schemeClr val="tx1"/>
            </a:solidFill>
          </a:endParaRPr>
        </a:p>
      </dgm:t>
    </dgm:pt>
    <dgm:pt modelId="{E894712D-2001-47F3-A91E-4986A8DAA83E}" type="sibTrans" cxnId="{325B4780-1411-45F1-9ABA-32E72CB2A167}">
      <dgm:prSet/>
      <dgm:spPr/>
      <dgm:t>
        <a:bodyPr/>
        <a:lstStyle/>
        <a:p>
          <a:endParaRPr lang="en-US" sz="2400">
            <a:solidFill>
              <a:schemeClr val="tx1"/>
            </a:solidFill>
          </a:endParaRPr>
        </a:p>
      </dgm:t>
    </dgm:pt>
    <dgm:pt modelId="{E3972E25-2E21-409A-81C6-FC1ECA0939E0}" type="pres">
      <dgm:prSet presAssocID="{C3B33727-1A05-4957-BFCF-4073531B5991}" presName="cycle" presStyleCnt="0">
        <dgm:presLayoutVars>
          <dgm:dir/>
          <dgm:resizeHandles val="exact"/>
        </dgm:presLayoutVars>
      </dgm:prSet>
      <dgm:spPr/>
      <dgm:t>
        <a:bodyPr/>
        <a:lstStyle/>
        <a:p>
          <a:endParaRPr lang="en-US"/>
        </a:p>
      </dgm:t>
    </dgm:pt>
    <dgm:pt modelId="{ECBF8B98-1264-49F2-8423-FBE3BA313C73}" type="pres">
      <dgm:prSet presAssocID="{9D1668D8-4E23-4D85-BD7A-FFD177102ED8}" presName="node" presStyleLbl="node1" presStyleIdx="0" presStyleCnt="4">
        <dgm:presLayoutVars>
          <dgm:bulletEnabled val="1"/>
        </dgm:presLayoutVars>
      </dgm:prSet>
      <dgm:spPr/>
      <dgm:t>
        <a:bodyPr/>
        <a:lstStyle/>
        <a:p>
          <a:endParaRPr lang="en-US"/>
        </a:p>
      </dgm:t>
    </dgm:pt>
    <dgm:pt modelId="{9983659F-1BB6-4241-912D-6B45A0D79DE1}" type="pres">
      <dgm:prSet presAssocID="{9D1668D8-4E23-4D85-BD7A-FFD177102ED8}" presName="spNode" presStyleCnt="0"/>
      <dgm:spPr/>
    </dgm:pt>
    <dgm:pt modelId="{8549F29F-C6EB-4CAC-8BC2-0E84EE443017}" type="pres">
      <dgm:prSet presAssocID="{AED6A366-9040-4ACD-895A-04B3B87D70C9}" presName="sibTrans" presStyleLbl="sibTrans1D1" presStyleIdx="0" presStyleCnt="4"/>
      <dgm:spPr/>
      <dgm:t>
        <a:bodyPr/>
        <a:lstStyle/>
        <a:p>
          <a:endParaRPr lang="en-US"/>
        </a:p>
      </dgm:t>
    </dgm:pt>
    <dgm:pt modelId="{00C89177-70E7-40A2-AB73-254805681112}" type="pres">
      <dgm:prSet presAssocID="{E2C89829-BBC6-45F6-85C6-A33970F53BBC}" presName="node" presStyleLbl="node1" presStyleIdx="1" presStyleCnt="4">
        <dgm:presLayoutVars>
          <dgm:bulletEnabled val="1"/>
        </dgm:presLayoutVars>
      </dgm:prSet>
      <dgm:spPr/>
      <dgm:t>
        <a:bodyPr/>
        <a:lstStyle/>
        <a:p>
          <a:endParaRPr lang="en-US"/>
        </a:p>
      </dgm:t>
    </dgm:pt>
    <dgm:pt modelId="{DAC8BA42-94E7-456D-A685-1CF1F4390047}" type="pres">
      <dgm:prSet presAssocID="{E2C89829-BBC6-45F6-85C6-A33970F53BBC}" presName="spNode" presStyleCnt="0"/>
      <dgm:spPr/>
    </dgm:pt>
    <dgm:pt modelId="{3E20795A-C50A-45F6-8FBC-29D6AD24D70F}" type="pres">
      <dgm:prSet presAssocID="{890D5234-73E0-4B3C-8CD1-53B9F1286B86}" presName="sibTrans" presStyleLbl="sibTrans1D1" presStyleIdx="1" presStyleCnt="4"/>
      <dgm:spPr/>
      <dgm:t>
        <a:bodyPr/>
        <a:lstStyle/>
        <a:p>
          <a:endParaRPr lang="en-US"/>
        </a:p>
      </dgm:t>
    </dgm:pt>
    <dgm:pt modelId="{B0BD7C91-AF4E-44EA-902C-23E550D95A56}" type="pres">
      <dgm:prSet presAssocID="{EFE89614-A73C-4879-9E31-037F954DC93E}" presName="node" presStyleLbl="node1" presStyleIdx="2" presStyleCnt="4" custScaleX="120732" custRadScaleRad="99608" custRadScaleInc="-5465">
        <dgm:presLayoutVars>
          <dgm:bulletEnabled val="1"/>
        </dgm:presLayoutVars>
      </dgm:prSet>
      <dgm:spPr/>
      <dgm:t>
        <a:bodyPr/>
        <a:lstStyle/>
        <a:p>
          <a:endParaRPr lang="en-US"/>
        </a:p>
      </dgm:t>
    </dgm:pt>
    <dgm:pt modelId="{08C1217D-14E9-496E-9587-69F488E94DF3}" type="pres">
      <dgm:prSet presAssocID="{EFE89614-A73C-4879-9E31-037F954DC93E}" presName="spNode" presStyleCnt="0"/>
      <dgm:spPr/>
    </dgm:pt>
    <dgm:pt modelId="{02461D75-E0B2-43E9-9E58-46786925EF6E}" type="pres">
      <dgm:prSet presAssocID="{995B77F6-7708-4D74-9D7B-BB327446BD23}" presName="sibTrans" presStyleLbl="sibTrans1D1" presStyleIdx="2" presStyleCnt="4"/>
      <dgm:spPr/>
      <dgm:t>
        <a:bodyPr/>
        <a:lstStyle/>
        <a:p>
          <a:endParaRPr lang="en-US"/>
        </a:p>
      </dgm:t>
    </dgm:pt>
    <dgm:pt modelId="{F4C3550F-4339-41F5-95CA-CD09241CDBAF}" type="pres">
      <dgm:prSet presAssocID="{8557128F-290B-4D0F-ADF7-94B20358A219}" presName="node" presStyleLbl="node1" presStyleIdx="3" presStyleCnt="4" custScaleX="110817" custRadScaleRad="106657" custRadScaleInc="3458">
        <dgm:presLayoutVars>
          <dgm:bulletEnabled val="1"/>
        </dgm:presLayoutVars>
      </dgm:prSet>
      <dgm:spPr/>
      <dgm:t>
        <a:bodyPr/>
        <a:lstStyle/>
        <a:p>
          <a:endParaRPr lang="en-US"/>
        </a:p>
      </dgm:t>
    </dgm:pt>
    <dgm:pt modelId="{94FB8000-BFFD-4098-83E6-10D35114E5E1}" type="pres">
      <dgm:prSet presAssocID="{8557128F-290B-4D0F-ADF7-94B20358A219}" presName="spNode" presStyleCnt="0"/>
      <dgm:spPr/>
    </dgm:pt>
    <dgm:pt modelId="{6FD5D2B6-A08C-404F-80B5-2633A4CCBF3D}" type="pres">
      <dgm:prSet presAssocID="{E894712D-2001-47F3-A91E-4986A8DAA83E}" presName="sibTrans" presStyleLbl="sibTrans1D1" presStyleIdx="3" presStyleCnt="4"/>
      <dgm:spPr/>
      <dgm:t>
        <a:bodyPr/>
        <a:lstStyle/>
        <a:p>
          <a:endParaRPr lang="en-US"/>
        </a:p>
      </dgm:t>
    </dgm:pt>
  </dgm:ptLst>
  <dgm:cxnLst>
    <dgm:cxn modelId="{A620A4C6-0DC8-41CD-A9E1-608C43488ABE}" type="presOf" srcId="{E2C89829-BBC6-45F6-85C6-A33970F53BBC}" destId="{00C89177-70E7-40A2-AB73-254805681112}" srcOrd="0" destOrd="0" presId="urn:microsoft.com/office/officeart/2005/8/layout/cycle5"/>
    <dgm:cxn modelId="{EF84A1D1-8A92-4E1D-9C68-44580EE345F6}" type="presOf" srcId="{995B77F6-7708-4D74-9D7B-BB327446BD23}" destId="{02461D75-E0B2-43E9-9E58-46786925EF6E}" srcOrd="0" destOrd="0" presId="urn:microsoft.com/office/officeart/2005/8/layout/cycle5"/>
    <dgm:cxn modelId="{09594C30-725A-41BF-B666-A987502C2939}" srcId="{C3B33727-1A05-4957-BFCF-4073531B5991}" destId="{EFE89614-A73C-4879-9E31-037F954DC93E}" srcOrd="2" destOrd="0" parTransId="{D177501F-53F2-4656-AF15-54BCBEADDF67}" sibTransId="{995B77F6-7708-4D74-9D7B-BB327446BD23}"/>
    <dgm:cxn modelId="{780C96EA-9462-4223-B0FA-54991F209C1C}" type="presOf" srcId="{890D5234-73E0-4B3C-8CD1-53B9F1286B86}" destId="{3E20795A-C50A-45F6-8FBC-29D6AD24D70F}" srcOrd="0" destOrd="0" presId="urn:microsoft.com/office/officeart/2005/8/layout/cycle5"/>
    <dgm:cxn modelId="{2B9241CC-1FBA-4375-8724-79B1D54FEB70}" type="presOf" srcId="{E894712D-2001-47F3-A91E-4986A8DAA83E}" destId="{6FD5D2B6-A08C-404F-80B5-2633A4CCBF3D}" srcOrd="0" destOrd="0" presId="urn:microsoft.com/office/officeart/2005/8/layout/cycle5"/>
    <dgm:cxn modelId="{DA818B8F-1D23-4747-A494-DB0F6A81CF11}" type="presOf" srcId="{EFE89614-A73C-4879-9E31-037F954DC93E}" destId="{B0BD7C91-AF4E-44EA-902C-23E550D95A56}" srcOrd="0" destOrd="0" presId="urn:microsoft.com/office/officeart/2005/8/layout/cycle5"/>
    <dgm:cxn modelId="{7F7FF213-3EDD-4A86-803C-EFB6FAF8BEF6}" type="presOf" srcId="{8557128F-290B-4D0F-ADF7-94B20358A219}" destId="{F4C3550F-4339-41F5-95CA-CD09241CDBAF}" srcOrd="0" destOrd="0" presId="urn:microsoft.com/office/officeart/2005/8/layout/cycle5"/>
    <dgm:cxn modelId="{77DAC10D-90CB-4549-9C4B-5E0B8C5EE1A9}" srcId="{C3B33727-1A05-4957-BFCF-4073531B5991}" destId="{9D1668D8-4E23-4D85-BD7A-FFD177102ED8}" srcOrd="0" destOrd="0" parTransId="{E2B29B4E-A5DB-4927-B837-DA94A2AA5234}" sibTransId="{AED6A366-9040-4ACD-895A-04B3B87D70C9}"/>
    <dgm:cxn modelId="{192C7C50-268F-4D6A-81DF-4B2CC5D1FA84}" type="presOf" srcId="{9D1668D8-4E23-4D85-BD7A-FFD177102ED8}" destId="{ECBF8B98-1264-49F2-8423-FBE3BA313C73}" srcOrd="0" destOrd="0" presId="urn:microsoft.com/office/officeart/2005/8/layout/cycle5"/>
    <dgm:cxn modelId="{DBCF0DF4-4F0D-4934-8CF7-DD6991B68EB0}" type="presOf" srcId="{AED6A366-9040-4ACD-895A-04B3B87D70C9}" destId="{8549F29F-C6EB-4CAC-8BC2-0E84EE443017}" srcOrd="0" destOrd="0" presId="urn:microsoft.com/office/officeart/2005/8/layout/cycle5"/>
    <dgm:cxn modelId="{5451B561-4A6C-42EE-B69C-BC9CB68E1BF0}" srcId="{C3B33727-1A05-4957-BFCF-4073531B5991}" destId="{E2C89829-BBC6-45F6-85C6-A33970F53BBC}" srcOrd="1" destOrd="0" parTransId="{97561E5F-D843-4C47-86E4-22769F9E639D}" sibTransId="{890D5234-73E0-4B3C-8CD1-53B9F1286B86}"/>
    <dgm:cxn modelId="{325B4780-1411-45F1-9ABA-32E72CB2A167}" srcId="{C3B33727-1A05-4957-BFCF-4073531B5991}" destId="{8557128F-290B-4D0F-ADF7-94B20358A219}" srcOrd="3" destOrd="0" parTransId="{8598DBD7-9B57-4C49-9D0F-1178C99EE898}" sibTransId="{E894712D-2001-47F3-A91E-4986A8DAA83E}"/>
    <dgm:cxn modelId="{1DF90334-72FB-4C96-B6E8-3B9FDF9B0BC9}" type="presOf" srcId="{C3B33727-1A05-4957-BFCF-4073531B5991}" destId="{E3972E25-2E21-409A-81C6-FC1ECA0939E0}" srcOrd="0" destOrd="0" presId="urn:microsoft.com/office/officeart/2005/8/layout/cycle5"/>
    <dgm:cxn modelId="{96FD1185-8481-41C5-9160-C9E8736CA925}" type="presParOf" srcId="{E3972E25-2E21-409A-81C6-FC1ECA0939E0}" destId="{ECBF8B98-1264-49F2-8423-FBE3BA313C73}" srcOrd="0" destOrd="0" presId="urn:microsoft.com/office/officeart/2005/8/layout/cycle5"/>
    <dgm:cxn modelId="{6E580EAF-5253-438E-8B56-AB793FB0FC23}" type="presParOf" srcId="{E3972E25-2E21-409A-81C6-FC1ECA0939E0}" destId="{9983659F-1BB6-4241-912D-6B45A0D79DE1}" srcOrd="1" destOrd="0" presId="urn:microsoft.com/office/officeart/2005/8/layout/cycle5"/>
    <dgm:cxn modelId="{37E478EE-2A93-41B9-A225-37B59ADD9F2F}" type="presParOf" srcId="{E3972E25-2E21-409A-81C6-FC1ECA0939E0}" destId="{8549F29F-C6EB-4CAC-8BC2-0E84EE443017}" srcOrd="2" destOrd="0" presId="urn:microsoft.com/office/officeart/2005/8/layout/cycle5"/>
    <dgm:cxn modelId="{021D797A-92E2-4829-8E50-038DD671E65F}" type="presParOf" srcId="{E3972E25-2E21-409A-81C6-FC1ECA0939E0}" destId="{00C89177-70E7-40A2-AB73-254805681112}" srcOrd="3" destOrd="0" presId="urn:microsoft.com/office/officeart/2005/8/layout/cycle5"/>
    <dgm:cxn modelId="{EA8A2FEC-6771-4633-970E-D89EBA4C68EE}" type="presParOf" srcId="{E3972E25-2E21-409A-81C6-FC1ECA0939E0}" destId="{DAC8BA42-94E7-456D-A685-1CF1F4390047}" srcOrd="4" destOrd="0" presId="urn:microsoft.com/office/officeart/2005/8/layout/cycle5"/>
    <dgm:cxn modelId="{BA2BDB37-DC43-426D-944E-E2D64D027489}" type="presParOf" srcId="{E3972E25-2E21-409A-81C6-FC1ECA0939E0}" destId="{3E20795A-C50A-45F6-8FBC-29D6AD24D70F}" srcOrd="5" destOrd="0" presId="urn:microsoft.com/office/officeart/2005/8/layout/cycle5"/>
    <dgm:cxn modelId="{9AAB7611-CC62-4127-AF3F-B9BC944E159C}" type="presParOf" srcId="{E3972E25-2E21-409A-81C6-FC1ECA0939E0}" destId="{B0BD7C91-AF4E-44EA-902C-23E550D95A56}" srcOrd="6" destOrd="0" presId="urn:microsoft.com/office/officeart/2005/8/layout/cycle5"/>
    <dgm:cxn modelId="{D8F2866B-7CFC-4CB4-9FFA-7370F4956E0F}" type="presParOf" srcId="{E3972E25-2E21-409A-81C6-FC1ECA0939E0}" destId="{08C1217D-14E9-496E-9587-69F488E94DF3}" srcOrd="7" destOrd="0" presId="urn:microsoft.com/office/officeart/2005/8/layout/cycle5"/>
    <dgm:cxn modelId="{D4815CC0-BF79-4B5E-BBB3-6D58CB62A574}" type="presParOf" srcId="{E3972E25-2E21-409A-81C6-FC1ECA0939E0}" destId="{02461D75-E0B2-43E9-9E58-46786925EF6E}" srcOrd="8" destOrd="0" presId="urn:microsoft.com/office/officeart/2005/8/layout/cycle5"/>
    <dgm:cxn modelId="{4089AC40-7F45-4F72-967C-4F24E7EDF3CB}" type="presParOf" srcId="{E3972E25-2E21-409A-81C6-FC1ECA0939E0}" destId="{F4C3550F-4339-41F5-95CA-CD09241CDBAF}" srcOrd="9" destOrd="0" presId="urn:microsoft.com/office/officeart/2005/8/layout/cycle5"/>
    <dgm:cxn modelId="{095804CB-5A74-4EE3-843A-31D4C46E4F2F}" type="presParOf" srcId="{E3972E25-2E21-409A-81C6-FC1ECA0939E0}" destId="{94FB8000-BFFD-4098-83E6-10D35114E5E1}" srcOrd="10" destOrd="0" presId="urn:microsoft.com/office/officeart/2005/8/layout/cycle5"/>
    <dgm:cxn modelId="{E98C39D7-1587-44AD-82B6-6E1199492F9D}" type="presParOf" srcId="{E3972E25-2E21-409A-81C6-FC1ECA0939E0}" destId="{6FD5D2B6-A08C-404F-80B5-2633A4CCBF3D}"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B33727-1A05-4957-BFCF-4073531B5991}"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9D1668D8-4E23-4D85-BD7A-FFD177102ED8}">
      <dgm:prSet phldrT="[Text]" custT="1"/>
      <dgm:spPr/>
      <dgm:t>
        <a:bodyPr/>
        <a:lstStyle/>
        <a:p>
          <a:r>
            <a:rPr lang="en-US" sz="2400" dirty="0" smtClean="0">
              <a:solidFill>
                <a:schemeClr val="tx1"/>
              </a:solidFill>
            </a:rPr>
            <a:t>Get VPAT</a:t>
          </a:r>
          <a:endParaRPr lang="en-US" sz="2400" dirty="0">
            <a:solidFill>
              <a:schemeClr val="tx1"/>
            </a:solidFill>
          </a:endParaRPr>
        </a:p>
      </dgm:t>
    </dgm:pt>
    <dgm:pt modelId="{E2B29B4E-A5DB-4927-B837-DA94A2AA5234}" type="parTrans" cxnId="{77DAC10D-90CB-4549-9C4B-5E0B8C5EE1A9}">
      <dgm:prSet/>
      <dgm:spPr/>
      <dgm:t>
        <a:bodyPr/>
        <a:lstStyle/>
        <a:p>
          <a:endParaRPr lang="en-US" sz="2400">
            <a:solidFill>
              <a:schemeClr val="tx1"/>
            </a:solidFill>
          </a:endParaRPr>
        </a:p>
      </dgm:t>
    </dgm:pt>
    <dgm:pt modelId="{AED6A366-9040-4ACD-895A-04B3B87D70C9}" type="sibTrans" cxnId="{77DAC10D-90CB-4549-9C4B-5E0B8C5EE1A9}">
      <dgm:prSet/>
      <dgm:spPr/>
      <dgm:t>
        <a:bodyPr/>
        <a:lstStyle/>
        <a:p>
          <a:endParaRPr lang="en-US" sz="2400">
            <a:solidFill>
              <a:schemeClr val="tx1"/>
            </a:solidFill>
          </a:endParaRPr>
        </a:p>
      </dgm:t>
    </dgm:pt>
    <dgm:pt modelId="{E2C89829-BBC6-45F6-85C6-A33970F53BBC}">
      <dgm:prSet phldrT="[Text]" custT="1"/>
      <dgm:spPr/>
      <dgm:t>
        <a:bodyPr/>
        <a:lstStyle/>
        <a:p>
          <a:r>
            <a:rPr lang="en-US" sz="2400" dirty="0" smtClean="0">
              <a:solidFill>
                <a:schemeClr val="tx1"/>
              </a:solidFill>
            </a:rPr>
            <a:t>Audit product</a:t>
          </a:r>
          <a:endParaRPr lang="en-US" sz="2400" dirty="0">
            <a:solidFill>
              <a:schemeClr val="tx1"/>
            </a:solidFill>
          </a:endParaRPr>
        </a:p>
      </dgm:t>
    </dgm:pt>
    <dgm:pt modelId="{97561E5F-D843-4C47-86E4-22769F9E639D}" type="parTrans" cxnId="{5451B561-4A6C-42EE-B69C-BC9CB68E1BF0}">
      <dgm:prSet/>
      <dgm:spPr/>
      <dgm:t>
        <a:bodyPr/>
        <a:lstStyle/>
        <a:p>
          <a:endParaRPr lang="en-US" sz="2400">
            <a:solidFill>
              <a:schemeClr val="tx1"/>
            </a:solidFill>
          </a:endParaRPr>
        </a:p>
      </dgm:t>
    </dgm:pt>
    <dgm:pt modelId="{890D5234-73E0-4B3C-8CD1-53B9F1286B86}" type="sibTrans" cxnId="{5451B561-4A6C-42EE-B69C-BC9CB68E1BF0}">
      <dgm:prSet/>
      <dgm:spPr/>
      <dgm:t>
        <a:bodyPr/>
        <a:lstStyle/>
        <a:p>
          <a:endParaRPr lang="en-US" sz="2400">
            <a:solidFill>
              <a:schemeClr val="tx1"/>
            </a:solidFill>
          </a:endParaRPr>
        </a:p>
      </dgm:t>
    </dgm:pt>
    <dgm:pt modelId="{EFE89614-A73C-4879-9E31-037F954DC93E}">
      <dgm:prSet phldrT="[Text]" custT="1"/>
      <dgm:spPr>
        <a:solidFill>
          <a:schemeClr val="accent6">
            <a:lumMod val="60000"/>
            <a:lumOff val="40000"/>
          </a:schemeClr>
        </a:solidFill>
      </dgm:spPr>
      <dgm:t>
        <a:bodyPr/>
        <a:lstStyle/>
        <a:p>
          <a:r>
            <a:rPr lang="en-US" sz="2400" dirty="0" smtClean="0">
              <a:solidFill>
                <a:schemeClr val="tx1"/>
              </a:solidFill>
            </a:rPr>
            <a:t>Report discrepancies</a:t>
          </a:r>
          <a:endParaRPr lang="en-US" sz="2400" dirty="0">
            <a:solidFill>
              <a:schemeClr val="tx1"/>
            </a:solidFill>
          </a:endParaRPr>
        </a:p>
      </dgm:t>
    </dgm:pt>
    <dgm:pt modelId="{D177501F-53F2-4656-AF15-54BCBEADDF67}" type="parTrans" cxnId="{09594C30-725A-41BF-B666-A987502C2939}">
      <dgm:prSet/>
      <dgm:spPr/>
      <dgm:t>
        <a:bodyPr/>
        <a:lstStyle/>
        <a:p>
          <a:endParaRPr lang="en-US" sz="2400">
            <a:solidFill>
              <a:schemeClr val="tx1"/>
            </a:solidFill>
          </a:endParaRPr>
        </a:p>
      </dgm:t>
    </dgm:pt>
    <dgm:pt modelId="{995B77F6-7708-4D74-9D7B-BB327446BD23}" type="sibTrans" cxnId="{09594C30-725A-41BF-B666-A987502C2939}">
      <dgm:prSet/>
      <dgm:spPr/>
      <dgm:t>
        <a:bodyPr/>
        <a:lstStyle/>
        <a:p>
          <a:endParaRPr lang="en-US" sz="2400">
            <a:solidFill>
              <a:schemeClr val="tx1"/>
            </a:solidFill>
          </a:endParaRPr>
        </a:p>
      </dgm:t>
    </dgm:pt>
    <dgm:pt modelId="{8557128F-290B-4D0F-ADF7-94B20358A219}">
      <dgm:prSet phldrT="[Text]" custT="1"/>
      <dgm:spPr>
        <a:solidFill>
          <a:schemeClr val="accent1">
            <a:lumMod val="60000"/>
            <a:lumOff val="40000"/>
          </a:schemeClr>
        </a:solidFill>
        <a:ln>
          <a:solidFill>
            <a:schemeClr val="tx2">
              <a:lumMod val="40000"/>
              <a:lumOff val="60000"/>
            </a:schemeClr>
          </a:solidFill>
        </a:ln>
      </dgm:spPr>
      <dgm:t>
        <a:bodyPr/>
        <a:lstStyle/>
        <a:p>
          <a:r>
            <a:rPr lang="en-US" sz="2400" b="1" dirty="0" smtClean="0">
              <a:solidFill>
                <a:schemeClr val="tx1"/>
              </a:solidFill>
            </a:rPr>
            <a:t>Request compliance roadmap</a:t>
          </a:r>
          <a:endParaRPr lang="en-US" sz="2400" b="1" dirty="0">
            <a:solidFill>
              <a:schemeClr val="tx1"/>
            </a:solidFill>
          </a:endParaRPr>
        </a:p>
      </dgm:t>
    </dgm:pt>
    <dgm:pt modelId="{8598DBD7-9B57-4C49-9D0F-1178C99EE898}" type="parTrans" cxnId="{325B4780-1411-45F1-9ABA-32E72CB2A167}">
      <dgm:prSet/>
      <dgm:spPr/>
      <dgm:t>
        <a:bodyPr/>
        <a:lstStyle/>
        <a:p>
          <a:endParaRPr lang="en-US" sz="2400">
            <a:solidFill>
              <a:schemeClr val="tx1"/>
            </a:solidFill>
          </a:endParaRPr>
        </a:p>
      </dgm:t>
    </dgm:pt>
    <dgm:pt modelId="{E894712D-2001-47F3-A91E-4986A8DAA83E}" type="sibTrans" cxnId="{325B4780-1411-45F1-9ABA-32E72CB2A167}">
      <dgm:prSet/>
      <dgm:spPr/>
      <dgm:t>
        <a:bodyPr/>
        <a:lstStyle/>
        <a:p>
          <a:endParaRPr lang="en-US" sz="2400">
            <a:solidFill>
              <a:schemeClr val="tx1"/>
            </a:solidFill>
          </a:endParaRPr>
        </a:p>
      </dgm:t>
    </dgm:pt>
    <dgm:pt modelId="{E3972E25-2E21-409A-81C6-FC1ECA0939E0}" type="pres">
      <dgm:prSet presAssocID="{C3B33727-1A05-4957-BFCF-4073531B5991}" presName="cycle" presStyleCnt="0">
        <dgm:presLayoutVars>
          <dgm:dir/>
          <dgm:resizeHandles val="exact"/>
        </dgm:presLayoutVars>
      </dgm:prSet>
      <dgm:spPr/>
      <dgm:t>
        <a:bodyPr/>
        <a:lstStyle/>
        <a:p>
          <a:endParaRPr lang="en-US"/>
        </a:p>
      </dgm:t>
    </dgm:pt>
    <dgm:pt modelId="{ECBF8B98-1264-49F2-8423-FBE3BA313C73}" type="pres">
      <dgm:prSet presAssocID="{9D1668D8-4E23-4D85-BD7A-FFD177102ED8}" presName="node" presStyleLbl="node1" presStyleIdx="0" presStyleCnt="4">
        <dgm:presLayoutVars>
          <dgm:bulletEnabled val="1"/>
        </dgm:presLayoutVars>
      </dgm:prSet>
      <dgm:spPr/>
      <dgm:t>
        <a:bodyPr/>
        <a:lstStyle/>
        <a:p>
          <a:endParaRPr lang="en-US"/>
        </a:p>
      </dgm:t>
    </dgm:pt>
    <dgm:pt modelId="{9983659F-1BB6-4241-912D-6B45A0D79DE1}" type="pres">
      <dgm:prSet presAssocID="{9D1668D8-4E23-4D85-BD7A-FFD177102ED8}" presName="spNode" presStyleCnt="0"/>
      <dgm:spPr/>
    </dgm:pt>
    <dgm:pt modelId="{8549F29F-C6EB-4CAC-8BC2-0E84EE443017}" type="pres">
      <dgm:prSet presAssocID="{AED6A366-9040-4ACD-895A-04B3B87D70C9}" presName="sibTrans" presStyleLbl="sibTrans1D1" presStyleIdx="0" presStyleCnt="4"/>
      <dgm:spPr/>
      <dgm:t>
        <a:bodyPr/>
        <a:lstStyle/>
        <a:p>
          <a:endParaRPr lang="en-US"/>
        </a:p>
      </dgm:t>
    </dgm:pt>
    <dgm:pt modelId="{00C89177-70E7-40A2-AB73-254805681112}" type="pres">
      <dgm:prSet presAssocID="{E2C89829-BBC6-45F6-85C6-A33970F53BBC}" presName="node" presStyleLbl="node1" presStyleIdx="1" presStyleCnt="4">
        <dgm:presLayoutVars>
          <dgm:bulletEnabled val="1"/>
        </dgm:presLayoutVars>
      </dgm:prSet>
      <dgm:spPr/>
      <dgm:t>
        <a:bodyPr/>
        <a:lstStyle/>
        <a:p>
          <a:endParaRPr lang="en-US"/>
        </a:p>
      </dgm:t>
    </dgm:pt>
    <dgm:pt modelId="{DAC8BA42-94E7-456D-A685-1CF1F4390047}" type="pres">
      <dgm:prSet presAssocID="{E2C89829-BBC6-45F6-85C6-A33970F53BBC}" presName="spNode" presStyleCnt="0"/>
      <dgm:spPr/>
    </dgm:pt>
    <dgm:pt modelId="{3E20795A-C50A-45F6-8FBC-29D6AD24D70F}" type="pres">
      <dgm:prSet presAssocID="{890D5234-73E0-4B3C-8CD1-53B9F1286B86}" presName="sibTrans" presStyleLbl="sibTrans1D1" presStyleIdx="1" presStyleCnt="4"/>
      <dgm:spPr/>
      <dgm:t>
        <a:bodyPr/>
        <a:lstStyle/>
        <a:p>
          <a:endParaRPr lang="en-US"/>
        </a:p>
      </dgm:t>
    </dgm:pt>
    <dgm:pt modelId="{B0BD7C91-AF4E-44EA-902C-23E550D95A56}" type="pres">
      <dgm:prSet presAssocID="{EFE89614-A73C-4879-9E31-037F954DC93E}" presName="node" presStyleLbl="node1" presStyleIdx="2" presStyleCnt="4" custScaleX="120732" custRadScaleRad="99608" custRadScaleInc="-5465">
        <dgm:presLayoutVars>
          <dgm:bulletEnabled val="1"/>
        </dgm:presLayoutVars>
      </dgm:prSet>
      <dgm:spPr/>
      <dgm:t>
        <a:bodyPr/>
        <a:lstStyle/>
        <a:p>
          <a:endParaRPr lang="en-US"/>
        </a:p>
      </dgm:t>
    </dgm:pt>
    <dgm:pt modelId="{08C1217D-14E9-496E-9587-69F488E94DF3}" type="pres">
      <dgm:prSet presAssocID="{EFE89614-A73C-4879-9E31-037F954DC93E}" presName="spNode" presStyleCnt="0"/>
      <dgm:spPr/>
    </dgm:pt>
    <dgm:pt modelId="{02461D75-E0B2-43E9-9E58-46786925EF6E}" type="pres">
      <dgm:prSet presAssocID="{995B77F6-7708-4D74-9D7B-BB327446BD23}" presName="sibTrans" presStyleLbl="sibTrans1D1" presStyleIdx="2" presStyleCnt="4"/>
      <dgm:spPr/>
      <dgm:t>
        <a:bodyPr/>
        <a:lstStyle/>
        <a:p>
          <a:endParaRPr lang="en-US"/>
        </a:p>
      </dgm:t>
    </dgm:pt>
    <dgm:pt modelId="{F4C3550F-4339-41F5-95CA-CD09241CDBAF}" type="pres">
      <dgm:prSet presAssocID="{8557128F-290B-4D0F-ADF7-94B20358A219}" presName="node" presStyleLbl="node1" presStyleIdx="3" presStyleCnt="4" custScaleX="110817" custRadScaleRad="106657" custRadScaleInc="3458">
        <dgm:presLayoutVars>
          <dgm:bulletEnabled val="1"/>
        </dgm:presLayoutVars>
      </dgm:prSet>
      <dgm:spPr/>
      <dgm:t>
        <a:bodyPr/>
        <a:lstStyle/>
        <a:p>
          <a:endParaRPr lang="en-US"/>
        </a:p>
      </dgm:t>
    </dgm:pt>
    <dgm:pt modelId="{94FB8000-BFFD-4098-83E6-10D35114E5E1}" type="pres">
      <dgm:prSet presAssocID="{8557128F-290B-4D0F-ADF7-94B20358A219}" presName="spNode" presStyleCnt="0"/>
      <dgm:spPr/>
    </dgm:pt>
    <dgm:pt modelId="{6FD5D2B6-A08C-404F-80B5-2633A4CCBF3D}" type="pres">
      <dgm:prSet presAssocID="{E894712D-2001-47F3-A91E-4986A8DAA83E}" presName="sibTrans" presStyleLbl="sibTrans1D1" presStyleIdx="3" presStyleCnt="4"/>
      <dgm:spPr/>
      <dgm:t>
        <a:bodyPr/>
        <a:lstStyle/>
        <a:p>
          <a:endParaRPr lang="en-US"/>
        </a:p>
      </dgm:t>
    </dgm:pt>
  </dgm:ptLst>
  <dgm:cxnLst>
    <dgm:cxn modelId="{817DFD07-8ECE-4906-B7ED-DADD70ED3C32}" type="presOf" srcId="{AED6A366-9040-4ACD-895A-04B3B87D70C9}" destId="{8549F29F-C6EB-4CAC-8BC2-0E84EE443017}" srcOrd="0" destOrd="0" presId="urn:microsoft.com/office/officeart/2005/8/layout/cycle5"/>
    <dgm:cxn modelId="{F83C375E-1DE1-4A69-A2EE-05E23AC3EFA8}" type="presOf" srcId="{995B77F6-7708-4D74-9D7B-BB327446BD23}" destId="{02461D75-E0B2-43E9-9E58-46786925EF6E}" srcOrd="0" destOrd="0" presId="urn:microsoft.com/office/officeart/2005/8/layout/cycle5"/>
    <dgm:cxn modelId="{6E03A8DC-9B9F-4E5E-A653-12AC07A6DF8C}" type="presOf" srcId="{9D1668D8-4E23-4D85-BD7A-FFD177102ED8}" destId="{ECBF8B98-1264-49F2-8423-FBE3BA313C73}" srcOrd="0" destOrd="0" presId="urn:microsoft.com/office/officeart/2005/8/layout/cycle5"/>
    <dgm:cxn modelId="{09594C30-725A-41BF-B666-A987502C2939}" srcId="{C3B33727-1A05-4957-BFCF-4073531B5991}" destId="{EFE89614-A73C-4879-9E31-037F954DC93E}" srcOrd="2" destOrd="0" parTransId="{D177501F-53F2-4656-AF15-54BCBEADDF67}" sibTransId="{995B77F6-7708-4D74-9D7B-BB327446BD23}"/>
    <dgm:cxn modelId="{AEE0427F-FDB1-41D8-9CEF-401631F7FC73}" type="presOf" srcId="{890D5234-73E0-4B3C-8CD1-53B9F1286B86}" destId="{3E20795A-C50A-45F6-8FBC-29D6AD24D70F}" srcOrd="0" destOrd="0" presId="urn:microsoft.com/office/officeart/2005/8/layout/cycle5"/>
    <dgm:cxn modelId="{6E2F75A7-057D-4E67-8068-99551C45BFC9}" type="presOf" srcId="{E2C89829-BBC6-45F6-85C6-A33970F53BBC}" destId="{00C89177-70E7-40A2-AB73-254805681112}" srcOrd="0" destOrd="0" presId="urn:microsoft.com/office/officeart/2005/8/layout/cycle5"/>
    <dgm:cxn modelId="{77DAC10D-90CB-4549-9C4B-5E0B8C5EE1A9}" srcId="{C3B33727-1A05-4957-BFCF-4073531B5991}" destId="{9D1668D8-4E23-4D85-BD7A-FFD177102ED8}" srcOrd="0" destOrd="0" parTransId="{E2B29B4E-A5DB-4927-B837-DA94A2AA5234}" sibTransId="{AED6A366-9040-4ACD-895A-04B3B87D70C9}"/>
    <dgm:cxn modelId="{4E4E4BBC-03F9-4C1D-8F86-893F7DB38B19}" type="presOf" srcId="{EFE89614-A73C-4879-9E31-037F954DC93E}" destId="{B0BD7C91-AF4E-44EA-902C-23E550D95A56}" srcOrd="0" destOrd="0" presId="urn:microsoft.com/office/officeart/2005/8/layout/cycle5"/>
    <dgm:cxn modelId="{5228A652-5412-4FCC-8DC6-D61DB41DDAE9}" type="presOf" srcId="{8557128F-290B-4D0F-ADF7-94B20358A219}" destId="{F4C3550F-4339-41F5-95CA-CD09241CDBAF}" srcOrd="0" destOrd="0" presId="urn:microsoft.com/office/officeart/2005/8/layout/cycle5"/>
    <dgm:cxn modelId="{5451B561-4A6C-42EE-B69C-BC9CB68E1BF0}" srcId="{C3B33727-1A05-4957-BFCF-4073531B5991}" destId="{E2C89829-BBC6-45F6-85C6-A33970F53BBC}" srcOrd="1" destOrd="0" parTransId="{97561E5F-D843-4C47-86E4-22769F9E639D}" sibTransId="{890D5234-73E0-4B3C-8CD1-53B9F1286B86}"/>
    <dgm:cxn modelId="{325B4780-1411-45F1-9ABA-32E72CB2A167}" srcId="{C3B33727-1A05-4957-BFCF-4073531B5991}" destId="{8557128F-290B-4D0F-ADF7-94B20358A219}" srcOrd="3" destOrd="0" parTransId="{8598DBD7-9B57-4C49-9D0F-1178C99EE898}" sibTransId="{E894712D-2001-47F3-A91E-4986A8DAA83E}"/>
    <dgm:cxn modelId="{129C8D36-42B6-47CC-AB96-EC6F7D08B61E}" type="presOf" srcId="{E894712D-2001-47F3-A91E-4986A8DAA83E}" destId="{6FD5D2B6-A08C-404F-80B5-2633A4CCBF3D}" srcOrd="0" destOrd="0" presId="urn:microsoft.com/office/officeart/2005/8/layout/cycle5"/>
    <dgm:cxn modelId="{87376AA6-AF9E-49D5-A9B4-D9B8DE32E04E}" type="presOf" srcId="{C3B33727-1A05-4957-BFCF-4073531B5991}" destId="{E3972E25-2E21-409A-81C6-FC1ECA0939E0}" srcOrd="0" destOrd="0" presId="urn:microsoft.com/office/officeart/2005/8/layout/cycle5"/>
    <dgm:cxn modelId="{70010E7C-41C2-45CB-9771-1B42E3DBCC4A}" type="presParOf" srcId="{E3972E25-2E21-409A-81C6-FC1ECA0939E0}" destId="{ECBF8B98-1264-49F2-8423-FBE3BA313C73}" srcOrd="0" destOrd="0" presId="urn:microsoft.com/office/officeart/2005/8/layout/cycle5"/>
    <dgm:cxn modelId="{3308D362-B030-43D3-9089-5A9BD8009B1E}" type="presParOf" srcId="{E3972E25-2E21-409A-81C6-FC1ECA0939E0}" destId="{9983659F-1BB6-4241-912D-6B45A0D79DE1}" srcOrd="1" destOrd="0" presId="urn:microsoft.com/office/officeart/2005/8/layout/cycle5"/>
    <dgm:cxn modelId="{4CD449EE-39F3-4BBD-9A1D-EE9406E8A9AE}" type="presParOf" srcId="{E3972E25-2E21-409A-81C6-FC1ECA0939E0}" destId="{8549F29F-C6EB-4CAC-8BC2-0E84EE443017}" srcOrd="2" destOrd="0" presId="urn:microsoft.com/office/officeart/2005/8/layout/cycle5"/>
    <dgm:cxn modelId="{16A34BE3-8427-4FF8-9773-845C72CF77F8}" type="presParOf" srcId="{E3972E25-2E21-409A-81C6-FC1ECA0939E0}" destId="{00C89177-70E7-40A2-AB73-254805681112}" srcOrd="3" destOrd="0" presId="urn:microsoft.com/office/officeart/2005/8/layout/cycle5"/>
    <dgm:cxn modelId="{B90C05B2-558A-4865-B21D-663C17BC3A1D}" type="presParOf" srcId="{E3972E25-2E21-409A-81C6-FC1ECA0939E0}" destId="{DAC8BA42-94E7-456D-A685-1CF1F4390047}" srcOrd="4" destOrd="0" presId="urn:microsoft.com/office/officeart/2005/8/layout/cycle5"/>
    <dgm:cxn modelId="{233BA795-760A-42AE-B49E-CBFD3432F448}" type="presParOf" srcId="{E3972E25-2E21-409A-81C6-FC1ECA0939E0}" destId="{3E20795A-C50A-45F6-8FBC-29D6AD24D70F}" srcOrd="5" destOrd="0" presId="urn:microsoft.com/office/officeart/2005/8/layout/cycle5"/>
    <dgm:cxn modelId="{2F489F34-43E5-46AC-9C8C-5E981FEE9E4E}" type="presParOf" srcId="{E3972E25-2E21-409A-81C6-FC1ECA0939E0}" destId="{B0BD7C91-AF4E-44EA-902C-23E550D95A56}" srcOrd="6" destOrd="0" presId="urn:microsoft.com/office/officeart/2005/8/layout/cycle5"/>
    <dgm:cxn modelId="{22EEFC81-687B-4D1F-9E4E-860E9D2784E7}" type="presParOf" srcId="{E3972E25-2E21-409A-81C6-FC1ECA0939E0}" destId="{08C1217D-14E9-496E-9587-69F488E94DF3}" srcOrd="7" destOrd="0" presId="urn:microsoft.com/office/officeart/2005/8/layout/cycle5"/>
    <dgm:cxn modelId="{9EBB9B48-2889-40C6-9CCD-D9D803DF6261}" type="presParOf" srcId="{E3972E25-2E21-409A-81C6-FC1ECA0939E0}" destId="{02461D75-E0B2-43E9-9E58-46786925EF6E}" srcOrd="8" destOrd="0" presId="urn:microsoft.com/office/officeart/2005/8/layout/cycle5"/>
    <dgm:cxn modelId="{08AC830A-5C6F-4E95-AA33-C4BAFFB6591C}" type="presParOf" srcId="{E3972E25-2E21-409A-81C6-FC1ECA0939E0}" destId="{F4C3550F-4339-41F5-95CA-CD09241CDBAF}" srcOrd="9" destOrd="0" presId="urn:microsoft.com/office/officeart/2005/8/layout/cycle5"/>
    <dgm:cxn modelId="{BEDAC66E-4685-4C04-AD2E-21AF845CF931}" type="presParOf" srcId="{E3972E25-2E21-409A-81C6-FC1ECA0939E0}" destId="{94FB8000-BFFD-4098-83E6-10D35114E5E1}" srcOrd="10" destOrd="0" presId="urn:microsoft.com/office/officeart/2005/8/layout/cycle5"/>
    <dgm:cxn modelId="{D921C896-A008-4E97-AD1E-96155F4F5C2B}" type="presParOf" srcId="{E3972E25-2E21-409A-81C6-FC1ECA0939E0}" destId="{6FD5D2B6-A08C-404F-80B5-2633A4CCBF3D}"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24CE36-B900-4B39-B8D1-D2D36C4FF14A}" type="datetimeFigureOut">
              <a:rPr lang="en-US" smtClean="0"/>
              <a:t>11/13/2015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46818E-236A-472B-B068-ADE1CC54FAE5}" type="slidenum">
              <a:rPr lang="en-US" smtClean="0"/>
              <a:t>‹#›</a:t>
            </a:fld>
            <a:endParaRPr lang="en-US"/>
          </a:p>
        </p:txBody>
      </p:sp>
    </p:spTree>
    <p:extLst>
      <p:ext uri="{BB962C8B-B14F-4D97-AF65-F5344CB8AC3E}">
        <p14:creationId xmlns:p14="http://schemas.microsoft.com/office/powerpoint/2010/main" val="276565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Shaden</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a:t>
            </a:fld>
            <a:endParaRPr lang="en-US"/>
          </a:p>
        </p:txBody>
      </p:sp>
    </p:spTree>
    <p:extLst>
      <p:ext uri="{BB962C8B-B14F-4D97-AF65-F5344CB8AC3E}">
        <p14:creationId xmlns:p14="http://schemas.microsoft.com/office/powerpoint/2010/main" val="269312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Shaden</a:t>
            </a:r>
          </a:p>
          <a:p>
            <a:endParaRPr lang="en-US" dirty="0" smtClean="0"/>
          </a:p>
          <a:p>
            <a:r>
              <a:rPr lang="en-US" dirty="0" smtClean="0"/>
              <a:t>Various </a:t>
            </a:r>
            <a:r>
              <a:rPr lang="en-US" b="1" dirty="0" smtClean="0"/>
              <a:t>tools</a:t>
            </a:r>
            <a:r>
              <a:rPr lang="en-US" dirty="0" smtClean="0"/>
              <a:t> used </a:t>
            </a:r>
            <a:r>
              <a:rPr lang="en-US" b="1" dirty="0" smtClean="0"/>
              <a:t>to</a:t>
            </a:r>
            <a:r>
              <a:rPr lang="en-US" dirty="0" smtClean="0"/>
              <a:t> </a:t>
            </a:r>
            <a:r>
              <a:rPr lang="en-US" b="1" dirty="0" smtClean="0"/>
              <a:t>access</a:t>
            </a:r>
            <a:r>
              <a:rPr lang="en-US" dirty="0" smtClean="0"/>
              <a:t> </a:t>
            </a:r>
            <a:r>
              <a:rPr lang="en-US" b="1" dirty="0" smtClean="0"/>
              <a:t>information</a:t>
            </a:r>
            <a:r>
              <a:rPr lang="en-US" dirty="0" smtClean="0"/>
              <a:t> on the web:</a:t>
            </a:r>
          </a:p>
          <a:p>
            <a:endParaRPr lang="en-US" dirty="0" smtClean="0"/>
          </a:p>
          <a:p>
            <a:r>
              <a:rPr lang="en-US" b="1" i="1" dirty="0" smtClean="0"/>
              <a:t>Braille &amp; refreshable braille </a:t>
            </a:r>
            <a:r>
              <a:rPr lang="en-US" dirty="0" smtClean="0"/>
              <a:t>– used for those who are blind or blind &amp; deaf.  An ex.</a:t>
            </a:r>
            <a:r>
              <a:rPr lang="en-US" baseline="0" dirty="0" smtClean="0"/>
              <a:t> of refreshable braille is Focus 40.</a:t>
            </a:r>
            <a:endParaRPr lang="en-US" dirty="0" smtClean="0"/>
          </a:p>
          <a:p>
            <a:endParaRPr lang="en-US" dirty="0" smtClean="0"/>
          </a:p>
          <a:p>
            <a:r>
              <a:rPr lang="en-US" b="1" i="1" dirty="0" smtClean="0"/>
              <a:t>Scanning Software </a:t>
            </a:r>
            <a:r>
              <a:rPr lang="en-US" dirty="0" smtClean="0"/>
              <a:t>– OCR readable/searchable PDF files</a:t>
            </a:r>
            <a:r>
              <a:rPr lang="en-US" baseline="0" dirty="0" smtClean="0"/>
              <a:t> can be found as an extra feature on various printers, microfilm/</a:t>
            </a:r>
            <a:r>
              <a:rPr lang="en-US" baseline="0" dirty="0" err="1" smtClean="0"/>
              <a:t>microfische</a:t>
            </a:r>
            <a:r>
              <a:rPr lang="en-US" baseline="0" dirty="0" smtClean="0"/>
              <a:t> readers, &amp; Adobe Acrobat Professional programs to create PDF files.  Most of the time you have to request the OCR feature as it does cost extra, however it is a necessary tool to make image content readable/searchable with a screen reader.</a:t>
            </a:r>
          </a:p>
          <a:p>
            <a:endParaRPr lang="en-US" baseline="0" dirty="0" smtClean="0"/>
          </a:p>
          <a:p>
            <a:r>
              <a:rPr lang="en-US" b="1" i="1" baseline="0" dirty="0" smtClean="0"/>
              <a:t>Screen magnifiers </a:t>
            </a:r>
            <a:r>
              <a:rPr lang="en-US" baseline="0" dirty="0" smtClean="0"/>
              <a:t>– reading impairment…not fully blind.</a:t>
            </a:r>
          </a:p>
          <a:p>
            <a:endParaRPr lang="en-US" baseline="0" dirty="0" smtClean="0"/>
          </a:p>
          <a:p>
            <a:r>
              <a:rPr lang="en-US" b="1" i="1" baseline="0" dirty="0" smtClean="0"/>
              <a:t>Screen Readers </a:t>
            </a:r>
            <a:r>
              <a:rPr lang="en-US" baseline="0" dirty="0" smtClean="0"/>
              <a:t>– are for those that are fully blind.  Converts text to speech (ex. JAWS)</a:t>
            </a:r>
          </a:p>
          <a:p>
            <a:endParaRPr lang="en-US" baseline="0" dirty="0" smtClean="0"/>
          </a:p>
          <a:p>
            <a:r>
              <a:rPr lang="en-US" b="1" i="1" baseline="0" dirty="0" smtClean="0"/>
              <a:t>Speech Recognition </a:t>
            </a:r>
            <a:r>
              <a:rPr lang="en-US" baseline="0" dirty="0" smtClean="0"/>
              <a:t>– speech to text </a:t>
            </a:r>
          </a:p>
          <a:p>
            <a:endParaRPr lang="en-US" baseline="0" dirty="0" smtClean="0"/>
          </a:p>
          <a:p>
            <a:r>
              <a:rPr lang="en-US" b="1" i="1" baseline="0" dirty="0" smtClean="0"/>
              <a:t>Speech Synthesis </a:t>
            </a:r>
            <a:r>
              <a:rPr lang="en-US" baseline="0" dirty="0" smtClean="0"/>
              <a:t>– text to speech</a:t>
            </a:r>
          </a:p>
          <a:p>
            <a:endParaRPr lang="en-US" baseline="0" dirty="0" smtClean="0"/>
          </a:p>
          <a:p>
            <a:r>
              <a:rPr lang="en-US" b="1" i="1" baseline="0" dirty="0" smtClean="0"/>
              <a:t>Tabbing</a:t>
            </a:r>
            <a:r>
              <a:rPr lang="en-US" baseline="0" dirty="0" smtClean="0"/>
              <a:t> – when a patron uses JAWS, in order for JAWS to read the text on a page, they must tab through the page or use the arrow keys. There are other </a:t>
            </a:r>
            <a:r>
              <a:rPr lang="en-US" b="1" i="1" baseline="0" dirty="0" smtClean="0"/>
              <a:t>alternative keyboards &amp; switches</a:t>
            </a:r>
            <a:r>
              <a:rPr lang="en-US" baseline="0" dirty="0" smtClean="0"/>
              <a:t> used as well.</a:t>
            </a:r>
          </a:p>
          <a:p>
            <a:endParaRPr lang="en-US" baseline="0" dirty="0" smtClean="0"/>
          </a:p>
          <a:p>
            <a:r>
              <a:rPr lang="en-US" b="1" i="1" baseline="0" dirty="0" smtClean="0"/>
              <a:t>Text browsers </a:t>
            </a:r>
            <a:r>
              <a:rPr lang="en-US" baseline="0" dirty="0" smtClean="0"/>
              <a:t>– will only display text &amp; no images for those who cannot see.</a:t>
            </a:r>
          </a:p>
          <a:p>
            <a:endParaRPr lang="en-US" baseline="0" dirty="0" smtClean="0"/>
          </a:p>
          <a:p>
            <a:r>
              <a:rPr lang="en-US" b="1" i="1" baseline="0" dirty="0" smtClean="0"/>
              <a:t>Visual notification </a:t>
            </a:r>
            <a:r>
              <a:rPr lang="en-US" baseline="0" dirty="0" smtClean="0"/>
              <a:t>– are pop ups like alt text or alt </a:t>
            </a:r>
            <a:r>
              <a:rPr lang="en-US" baseline="0" dirty="0" err="1" smtClean="0"/>
              <a:t>decription</a:t>
            </a:r>
            <a:r>
              <a:rPr lang="en-US" baseline="0" dirty="0" smtClean="0"/>
              <a:t> that </a:t>
            </a:r>
            <a:r>
              <a:rPr lang="en-US" baseline="0" dirty="0" err="1" smtClean="0"/>
              <a:t>descibe</a:t>
            </a:r>
            <a:r>
              <a:rPr lang="en-US" baseline="0" dirty="0" smtClean="0"/>
              <a:t> an image, table, or chart.</a:t>
            </a:r>
          </a:p>
          <a:p>
            <a:endParaRPr lang="en-US" baseline="0" dirty="0" smtClean="0"/>
          </a:p>
          <a:p>
            <a:r>
              <a:rPr lang="en-US" b="1" i="1" baseline="0" dirty="0" smtClean="0"/>
              <a:t>Voice browser </a:t>
            </a:r>
            <a:r>
              <a:rPr lang="en-US" baseline="0" dirty="0" smtClean="0"/>
              <a:t>– just uses speech to browse through a website.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10</a:t>
            </a:fld>
            <a:endParaRPr lang="en-US"/>
          </a:p>
        </p:txBody>
      </p:sp>
    </p:spTree>
    <p:extLst>
      <p:ext uri="{BB962C8B-B14F-4D97-AF65-F5344CB8AC3E}">
        <p14:creationId xmlns:p14="http://schemas.microsoft.com/office/powerpoint/2010/main" val="174549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Shaden</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11</a:t>
            </a:fld>
            <a:endParaRPr lang="en-US"/>
          </a:p>
        </p:txBody>
      </p:sp>
    </p:spTree>
    <p:extLst>
      <p:ext uri="{BB962C8B-B14F-4D97-AF65-F5344CB8AC3E}">
        <p14:creationId xmlns:p14="http://schemas.microsoft.com/office/powerpoint/2010/main" val="372885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Laura</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12</a:t>
            </a:fld>
            <a:endParaRPr lang="en-US"/>
          </a:p>
        </p:txBody>
      </p:sp>
    </p:spTree>
    <p:extLst>
      <p:ext uri="{BB962C8B-B14F-4D97-AF65-F5344CB8AC3E}">
        <p14:creationId xmlns:p14="http://schemas.microsoft.com/office/powerpoint/2010/main" val="310675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13</a:t>
            </a:fld>
            <a:endParaRPr lang="en-US"/>
          </a:p>
        </p:txBody>
      </p:sp>
    </p:spTree>
    <p:extLst>
      <p:ext uri="{BB962C8B-B14F-4D97-AF65-F5344CB8AC3E}">
        <p14:creationId xmlns:p14="http://schemas.microsoft.com/office/powerpoint/2010/main" val="206421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14</a:t>
            </a:fld>
            <a:endParaRPr lang="en-US"/>
          </a:p>
        </p:txBody>
      </p:sp>
    </p:spTree>
    <p:extLst>
      <p:ext uri="{BB962C8B-B14F-4D97-AF65-F5344CB8AC3E}">
        <p14:creationId xmlns:p14="http://schemas.microsoft.com/office/powerpoint/2010/main" val="153294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15</a:t>
            </a:fld>
            <a:endParaRPr lang="en-US"/>
          </a:p>
        </p:txBody>
      </p:sp>
    </p:spTree>
    <p:extLst>
      <p:ext uri="{BB962C8B-B14F-4D97-AF65-F5344CB8AC3E}">
        <p14:creationId xmlns:p14="http://schemas.microsoft.com/office/powerpoint/2010/main" val="420466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16</a:t>
            </a:fld>
            <a:endParaRPr lang="en-US"/>
          </a:p>
        </p:txBody>
      </p:sp>
    </p:spTree>
    <p:extLst>
      <p:ext uri="{BB962C8B-B14F-4D97-AF65-F5344CB8AC3E}">
        <p14:creationId xmlns:p14="http://schemas.microsoft.com/office/powerpoint/2010/main" val="3345055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17</a:t>
            </a:fld>
            <a:endParaRPr lang="en-US"/>
          </a:p>
        </p:txBody>
      </p:sp>
    </p:spTree>
    <p:extLst>
      <p:ext uri="{BB962C8B-B14F-4D97-AF65-F5344CB8AC3E}">
        <p14:creationId xmlns:p14="http://schemas.microsoft.com/office/powerpoint/2010/main" val="161387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18</a:t>
            </a:fld>
            <a:endParaRPr lang="en-US"/>
          </a:p>
        </p:txBody>
      </p:sp>
    </p:spTree>
    <p:extLst>
      <p:ext uri="{BB962C8B-B14F-4D97-AF65-F5344CB8AC3E}">
        <p14:creationId xmlns:p14="http://schemas.microsoft.com/office/powerpoint/2010/main" val="3165664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19</a:t>
            </a:fld>
            <a:endParaRPr lang="en-US"/>
          </a:p>
        </p:txBody>
      </p:sp>
    </p:spTree>
    <p:extLst>
      <p:ext uri="{BB962C8B-B14F-4D97-AF65-F5344CB8AC3E}">
        <p14:creationId xmlns:p14="http://schemas.microsoft.com/office/powerpoint/2010/main" val="30301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Shaden</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a:t>
            </a:fld>
            <a:endParaRPr lang="en-US"/>
          </a:p>
        </p:txBody>
      </p:sp>
    </p:spTree>
    <p:extLst>
      <p:ext uri="{BB962C8B-B14F-4D97-AF65-F5344CB8AC3E}">
        <p14:creationId xmlns:p14="http://schemas.microsoft.com/office/powerpoint/2010/main" val="1279838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Shaden</a:t>
            </a:r>
          </a:p>
          <a:p>
            <a:r>
              <a:rPr lang="en-US" b="1" dirty="0" smtClean="0"/>
              <a:t>Perceivable</a:t>
            </a:r>
            <a:r>
              <a:rPr lang="en-US" dirty="0" smtClean="0"/>
              <a:t> - Available through sight, hearing, or touch.</a:t>
            </a:r>
          </a:p>
          <a:p>
            <a:r>
              <a:rPr lang="en-US" b="1" dirty="0" smtClean="0"/>
              <a:t>Operable</a:t>
            </a:r>
            <a:r>
              <a:rPr lang="en-US" dirty="0" smtClean="0"/>
              <a:t> - Compatible with keyboard or mouse.</a:t>
            </a:r>
          </a:p>
          <a:p>
            <a:r>
              <a:rPr lang="en-US" b="1" dirty="0" smtClean="0"/>
              <a:t>Understandable</a:t>
            </a:r>
            <a:r>
              <a:rPr lang="en-US" dirty="0" smtClean="0"/>
              <a:t> - User-friendly, easy to comprehend.</a:t>
            </a:r>
          </a:p>
          <a:p>
            <a:r>
              <a:rPr lang="en-US" b="1" dirty="0" smtClean="0"/>
              <a:t>Robust</a:t>
            </a:r>
            <a:r>
              <a:rPr lang="en-US" dirty="0" smtClean="0"/>
              <a:t> - Works across browsers, assistive technologies, mobile devices, old devices/browsers, etc. Follows standards.</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20</a:t>
            </a:fld>
            <a:endParaRPr lang="en-US"/>
          </a:p>
        </p:txBody>
      </p:sp>
    </p:spTree>
    <p:extLst>
      <p:ext uri="{BB962C8B-B14F-4D97-AF65-F5344CB8AC3E}">
        <p14:creationId xmlns:p14="http://schemas.microsoft.com/office/powerpoint/2010/main" val="683712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Shaden</a:t>
            </a:r>
          </a:p>
          <a:p>
            <a:endParaRPr lang="en-US" dirty="0" smtClean="0"/>
          </a:p>
          <a:p>
            <a:r>
              <a:rPr lang="en-US" dirty="0" smtClean="0"/>
              <a:t>1 - </a:t>
            </a:r>
            <a:r>
              <a:rPr lang="en-US" b="0" dirty="0" smtClean="0"/>
              <a:t>ALT text” </a:t>
            </a:r>
            <a:r>
              <a:rPr lang="en-US" dirty="0" smtClean="0"/>
              <a:t>is an attribute which should be added to any visual item on your web page. It's mainly used on images to provide a </a:t>
            </a:r>
            <a:r>
              <a:rPr lang="en-US" b="1" dirty="0" smtClean="0"/>
              <a:t>text</a:t>
            </a:r>
            <a:r>
              <a:rPr lang="en-US" dirty="0" smtClean="0"/>
              <a:t> alternative to the graphical image, as not everyone can view an image. Providing an alternative allows all users to access the same information, whether they can see an image or not.</a:t>
            </a:r>
          </a:p>
          <a:p>
            <a:endParaRPr lang="en-US" dirty="0" smtClean="0"/>
          </a:p>
          <a:p>
            <a:r>
              <a:rPr lang="en-US" b="1" dirty="0" smtClean="0"/>
              <a:t>2 –</a:t>
            </a:r>
            <a:r>
              <a:rPr lang="en-US" dirty="0" smtClean="0"/>
              <a:t> </a:t>
            </a:r>
          </a:p>
          <a:p>
            <a:pPr marL="171450" indent="-171450">
              <a:buFont typeface="Arial" panose="020B0604020202020204" pitchFamily="34" charset="0"/>
              <a:buChar char="•"/>
            </a:pPr>
            <a:r>
              <a:rPr lang="en-US" b="1" dirty="0" smtClean="0"/>
              <a:t>Use the simplest language appropriate for your content.</a:t>
            </a:r>
          </a:p>
          <a:p>
            <a:pPr marL="171450" indent="-171450">
              <a:buFont typeface="Arial" panose="020B0604020202020204" pitchFamily="34" charset="0"/>
              <a:buChar char="•"/>
            </a:pPr>
            <a:r>
              <a:rPr lang="en-US" dirty="0" smtClean="0"/>
              <a:t>Organize your content using true headings (e.g., &lt;h1&gt;) and lists.</a:t>
            </a:r>
          </a:p>
          <a:p>
            <a:pPr marL="171450" indent="-171450">
              <a:buFont typeface="Arial" panose="020B0604020202020204" pitchFamily="34" charset="0"/>
              <a:buChar char="•"/>
            </a:pPr>
            <a:r>
              <a:rPr lang="en-US" dirty="0" smtClean="0"/>
              <a:t>Use empty (white) space to improve readability.</a:t>
            </a:r>
          </a:p>
          <a:p>
            <a:pPr marL="171450" indent="-171450">
              <a:buFont typeface="Arial" panose="020B0604020202020204" pitchFamily="34" charset="0"/>
              <a:buChar char="•"/>
            </a:pPr>
            <a:r>
              <a:rPr lang="en-US" b="1" dirty="0" smtClean="0"/>
              <a:t>Use illustrations, icons, etc. to supplement text.</a:t>
            </a:r>
          </a:p>
          <a:p>
            <a:pPr marL="171450" indent="-171450">
              <a:buFont typeface="Arial" panose="020B0604020202020204" pitchFamily="34" charset="0"/>
              <a:buChar char="•"/>
            </a:pPr>
            <a:r>
              <a:rPr lang="en-US" dirty="0" smtClean="0"/>
              <a:t>Check spelling, grammar, and readability.</a:t>
            </a:r>
          </a:p>
          <a:p>
            <a:endParaRPr lang="en-US" dirty="0" smtClean="0"/>
          </a:p>
          <a:p>
            <a:r>
              <a:rPr lang="en-US" b="1" dirty="0" smtClean="0"/>
              <a:t>3 – </a:t>
            </a:r>
          </a:p>
          <a:p>
            <a:pPr marL="171450" indent="-171450">
              <a:buFont typeface="Arial" panose="020B0604020202020204" pitchFamily="34" charset="0"/>
              <a:buChar char="•"/>
            </a:pPr>
            <a:r>
              <a:rPr lang="en-US" b="1" dirty="0" smtClean="0"/>
              <a:t>Provide a link that allows the user to skip over navigation to the main content in the page.</a:t>
            </a:r>
          </a:p>
          <a:p>
            <a:pPr marL="171450" indent="-171450">
              <a:buFont typeface="Arial" panose="020B0604020202020204" pitchFamily="34" charset="0"/>
              <a:buChar char="•"/>
            </a:pPr>
            <a:r>
              <a:rPr lang="en-US" b="1" dirty="0" smtClean="0"/>
              <a:t>Use true headings to organize content.</a:t>
            </a:r>
          </a:p>
          <a:p>
            <a:endParaRPr lang="en-US" dirty="0" smtClean="0"/>
          </a:p>
          <a:p>
            <a:r>
              <a:rPr lang="en-US" b="1" dirty="0" smtClean="0"/>
              <a:t>4 - The objective of this technique is to associate each data cell (in a data table) with the appropriate headers. This allows screen readers to speak the headers associated with each data cell when the relationships are too complex to be identified. Using this technique also makes these complex relationships perceivable when the presentation format changes.</a:t>
            </a:r>
          </a:p>
          <a:p>
            <a:endParaRPr lang="en-US" dirty="0" smtClean="0"/>
          </a:p>
          <a:p>
            <a:endParaRPr lang="en-US" dirty="0" smtClean="0"/>
          </a:p>
          <a:p>
            <a:r>
              <a:rPr lang="en-US" b="1" baseline="0" dirty="0" smtClean="0"/>
              <a:t>5 -</a:t>
            </a:r>
            <a:endParaRPr lang="en-US" b="1" dirty="0" smtClean="0"/>
          </a:p>
          <a:p>
            <a:pPr marL="171450" indent="-171450">
              <a:buFont typeface="Arial" panose="020B0604020202020204" pitchFamily="34" charset="0"/>
              <a:buChar char="•"/>
            </a:pPr>
            <a:r>
              <a:rPr lang="en-US" b="1" dirty="0" smtClean="0"/>
              <a:t>Put form labels adjacent to or near their controls, so the labels are associated visually.</a:t>
            </a:r>
          </a:p>
          <a:p>
            <a:pPr marL="171450" indent="-171450">
              <a:buFont typeface="Arial" panose="020B0604020202020204" pitchFamily="34" charset="0"/>
              <a:buChar char="•"/>
            </a:pPr>
            <a:r>
              <a:rPr lang="en-US" dirty="0" smtClean="0"/>
              <a:t>Use the &lt;label&gt; element to associate labels and controls.</a:t>
            </a:r>
          </a:p>
          <a:p>
            <a:pPr marL="171450" indent="-171450">
              <a:buFont typeface="Arial" panose="020B0604020202020204" pitchFamily="34" charset="0"/>
              <a:buChar char="•"/>
            </a:pPr>
            <a:r>
              <a:rPr lang="en-US" dirty="0" smtClean="0"/>
              <a:t>Group similar elements (such as checkboxes or radio buttons) together using &lt;</a:t>
            </a:r>
            <a:r>
              <a:rPr lang="en-US" dirty="0" err="1" smtClean="0"/>
              <a:t>fieldset</a:t>
            </a:r>
            <a:r>
              <a:rPr lang="en-US" dirty="0" smtClean="0"/>
              <a:t>&gt;.</a:t>
            </a:r>
          </a:p>
          <a:p>
            <a:pPr marL="171450" indent="-171450">
              <a:buFont typeface="Arial" panose="020B0604020202020204" pitchFamily="34" charset="0"/>
              <a:buChar char="•"/>
            </a:pPr>
            <a:r>
              <a:rPr lang="en-US" dirty="0" smtClean="0"/>
              <a:t>Clearly identify required form elements. Don't make a field required if it is not necessary. Ensure all directions and cues are readily accessible.</a:t>
            </a:r>
          </a:p>
          <a:p>
            <a:pPr marL="171450" indent="-171450">
              <a:buFont typeface="Arial" panose="020B0604020202020204" pitchFamily="34" charset="0"/>
              <a:buChar char="•"/>
            </a:pPr>
            <a:r>
              <a:rPr lang="en-US" dirty="0" smtClean="0"/>
              <a:t>If there are errors in a form that has been submitted, alert the user in an accessible way (especially to a screen reader user) and make it easy to fix the incorrect information and resubmit the form.</a:t>
            </a:r>
          </a:p>
          <a:p>
            <a:pPr marL="171450" indent="-171450">
              <a:buFont typeface="Arial" panose="020B0604020202020204" pitchFamily="34" charset="0"/>
              <a:buChar char="•"/>
            </a:pPr>
            <a:endParaRPr lang="en-US" dirty="0" smtClean="0"/>
          </a:p>
          <a:p>
            <a:r>
              <a:rPr lang="en-US" b="1" dirty="0" smtClean="0"/>
              <a:t>6 – </a:t>
            </a:r>
          </a:p>
          <a:p>
            <a:pPr marL="171450" indent="-171450">
              <a:buFont typeface="Arial" panose="020B0604020202020204" pitchFamily="34" charset="0"/>
              <a:buChar char="•"/>
            </a:pPr>
            <a:r>
              <a:rPr lang="en-US" b="1" dirty="0" smtClean="0"/>
              <a:t>Avoid phrases like "Click here", "Here", "More", "More information", "Read more", and "Continue."</a:t>
            </a:r>
          </a:p>
          <a:p>
            <a:pPr marL="171450" indent="-171450">
              <a:buFont typeface="Arial" panose="020B0604020202020204" pitchFamily="34" charset="0"/>
              <a:buChar char="•"/>
            </a:pPr>
            <a:r>
              <a:rPr lang="en-US" b="1" dirty="0" smtClean="0"/>
              <a:t>URL's as link text should usually be avoided, unless the URL is relevant content.</a:t>
            </a:r>
          </a:p>
          <a:p>
            <a:pPr marL="0" indent="0">
              <a:buFont typeface="Arial" panose="020B0604020202020204" pitchFamily="34" charset="0"/>
              <a:buNone/>
            </a:pPr>
            <a:endParaRPr lang="en-US" dirty="0" smtClean="0"/>
          </a:p>
          <a:p>
            <a:r>
              <a:rPr lang="en-US" dirty="0" smtClean="0"/>
              <a:t>7 – </a:t>
            </a:r>
          </a:p>
          <a:p>
            <a:pPr marL="171450" indent="-171450">
              <a:buFont typeface="Arial" panose="020B0604020202020204" pitchFamily="34" charset="0"/>
              <a:buChar char="•"/>
            </a:pPr>
            <a:r>
              <a:rPr lang="en-US" dirty="0" smtClean="0"/>
              <a:t>Videos and live audio must have captions and a transcript. A transcript is sufficient for archived audio.</a:t>
            </a:r>
          </a:p>
          <a:p>
            <a:pPr marL="171450" indent="-171450">
              <a:buFont typeface="Arial" panose="020B0604020202020204" pitchFamily="34" charset="0"/>
              <a:buChar char="•"/>
            </a:pPr>
            <a:r>
              <a:rPr lang="en-US" dirty="0" smtClean="0"/>
              <a:t>Captions should be synchronized, equivalent, and accessible.</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8 – </a:t>
            </a:r>
          </a:p>
          <a:p>
            <a:pPr marL="171450" indent="-171450">
              <a:buFont typeface="Arial" panose="020B0604020202020204" pitchFamily="34" charset="0"/>
              <a:buChar char="•"/>
            </a:pPr>
            <a:r>
              <a:rPr lang="en-US" dirty="0" smtClean="0"/>
              <a:t>HTML content will almost always be more accessible than content in any other format.</a:t>
            </a:r>
          </a:p>
          <a:p>
            <a:pPr marL="171450" indent="-171450">
              <a:buFont typeface="Arial" panose="020B0604020202020204" pitchFamily="34" charset="0"/>
              <a:buChar char="•"/>
            </a:pPr>
            <a:r>
              <a:rPr lang="en-US" dirty="0" smtClean="0"/>
              <a:t>PDF, Microsoft Word and PowerPoint files, OpenOffice.org, and Adobe Flash provide basic accessibility features.</a:t>
            </a:r>
          </a:p>
          <a:p>
            <a:pPr marL="171450" indent="-171450">
              <a:buFont typeface="Arial" panose="020B0604020202020204" pitchFamily="34" charset="0"/>
              <a:buChar char="•"/>
            </a:pPr>
            <a:r>
              <a:rPr lang="en-US" dirty="0" smtClean="0"/>
              <a:t>Provide accessible alternatives when non-HTML content cannot be made fully accessible.</a:t>
            </a:r>
          </a:p>
          <a:p>
            <a:pPr marL="171450" indent="-171450">
              <a:buFont typeface="Arial" panose="020B0604020202020204" pitchFamily="34" charset="0"/>
              <a:buChar char="•"/>
            </a:pPr>
            <a:r>
              <a:rPr lang="en-US" dirty="0" smtClean="0"/>
              <a:t>Test the accessibility of non-HTML content in assistive technologies.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9 – </a:t>
            </a:r>
          </a:p>
          <a:p>
            <a:pPr marL="171450" indent="-171450">
              <a:buFont typeface="Arial" panose="020B0604020202020204" pitchFamily="34" charset="0"/>
              <a:buChar char="•"/>
            </a:pPr>
            <a:r>
              <a:rPr lang="en-US" dirty="0" smtClean="0"/>
              <a:t>The use of color can enhance comprehension, but do not use color alone to convey information. Be especially cautious of red/green color combinations.</a:t>
            </a:r>
          </a:p>
          <a:p>
            <a:pPr marL="171450" indent="-171450">
              <a:buFont typeface="Arial" panose="020B0604020202020204" pitchFamily="34" charset="0"/>
              <a:buChar char="•"/>
            </a:pPr>
            <a:r>
              <a:rPr lang="en-US" dirty="0" smtClean="0"/>
              <a:t>Make sure that color contrast is strong, especially between text and background.</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b="1" dirty="0" smtClean="0"/>
              <a:t>10 – </a:t>
            </a:r>
          </a:p>
          <a:p>
            <a:pPr marL="171450" indent="-171450">
              <a:buFont typeface="Arial" panose="020B0604020202020204" pitchFamily="34" charset="0"/>
              <a:buChar char="•"/>
            </a:pPr>
            <a:r>
              <a:rPr lang="en-US" b="1" dirty="0" smtClean="0"/>
              <a:t>Ensure that the page is readable and usable when fonts are enlarged 150-200%.</a:t>
            </a:r>
          </a:p>
          <a:p>
            <a:pPr marL="171450" indent="-171450">
              <a:buFont typeface="Arial" panose="020B0604020202020204" pitchFamily="34" charset="0"/>
              <a:buChar char="•"/>
            </a:pPr>
            <a:r>
              <a:rPr lang="en-US" dirty="0" smtClean="0"/>
              <a:t>Provide a descriptive page &lt;title&gt;.</a:t>
            </a:r>
          </a:p>
          <a:p>
            <a:pPr marL="171450" indent="-171450">
              <a:buFont typeface="Arial" panose="020B0604020202020204" pitchFamily="34" charset="0"/>
              <a:buChar char="•"/>
            </a:pPr>
            <a:r>
              <a:rPr lang="en-US" b="1" dirty="0" smtClean="0"/>
              <a:t>When using scripting, ensure events are available with both mouse and keyboard. Make all scripted content and page updates/changes available to screen readers.</a:t>
            </a:r>
          </a:p>
          <a:p>
            <a:pPr marL="171450" indent="-171450">
              <a:buFont typeface="Arial" panose="020B0604020202020204" pitchFamily="34" charset="0"/>
              <a:buChar char="•"/>
            </a:pPr>
            <a:r>
              <a:rPr lang="en-US" b="1" dirty="0" smtClean="0"/>
              <a:t>Limit pop-up windows and notify users when pop-ups are used.</a:t>
            </a:r>
          </a:p>
          <a:p>
            <a:pPr marL="171450" indent="-171450">
              <a:buFont typeface="Arial" panose="020B0604020202020204" pitchFamily="34" charset="0"/>
              <a:buChar char="•"/>
            </a:pPr>
            <a:r>
              <a:rPr lang="en-US" dirty="0" smtClean="0"/>
              <a:t>Provide a descriptive title for all frames (e.g., &lt;frame title="navigation"&gt;).</a:t>
            </a:r>
          </a:p>
          <a:p>
            <a:pPr marL="171450" indent="-171450">
              <a:buFont typeface="Arial" panose="020B0604020202020204" pitchFamily="34" charset="0"/>
              <a:buChar char="•"/>
            </a:pPr>
            <a:r>
              <a:rPr lang="en-US" dirty="0" smtClean="0"/>
              <a:t>Follow HTML and CSS coding standards.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21</a:t>
            </a:fld>
            <a:endParaRPr lang="en-US"/>
          </a:p>
        </p:txBody>
      </p:sp>
    </p:spTree>
    <p:extLst>
      <p:ext uri="{BB962C8B-B14F-4D97-AF65-F5344CB8AC3E}">
        <p14:creationId xmlns:p14="http://schemas.microsoft.com/office/powerpoint/2010/main" val="68371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Shaden</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22</a:t>
            </a:fld>
            <a:endParaRPr lang="en-US"/>
          </a:p>
        </p:txBody>
      </p:sp>
    </p:spTree>
    <p:extLst>
      <p:ext uri="{BB962C8B-B14F-4D97-AF65-F5344CB8AC3E}">
        <p14:creationId xmlns:p14="http://schemas.microsoft.com/office/powerpoint/2010/main" val="2578936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Shaden</a:t>
            </a:r>
          </a:p>
          <a:p>
            <a:endParaRPr lang="en-US" b="0" i="0" dirty="0" smtClean="0"/>
          </a:p>
          <a:p>
            <a:r>
              <a:rPr lang="en-US" b="1" i="1" dirty="0" smtClean="0"/>
              <a:t>Automated…</a:t>
            </a:r>
            <a:r>
              <a:rPr lang="en-US" dirty="0" smtClean="0"/>
              <a:t>- these are different categories of tools. </a:t>
            </a:r>
          </a:p>
          <a:p>
            <a:endParaRPr lang="en-US" dirty="0" smtClean="0"/>
          </a:p>
          <a:p>
            <a:r>
              <a:rPr lang="en-US" dirty="0" smtClean="0"/>
              <a:t>Tool lists – </a:t>
            </a:r>
          </a:p>
          <a:p>
            <a:r>
              <a:rPr lang="en-US" dirty="0" smtClean="0"/>
              <a:t>W3C, </a:t>
            </a:r>
            <a:r>
              <a:rPr lang="en-US" dirty="0" err="1" smtClean="0"/>
              <a:t>WebAIM</a:t>
            </a:r>
            <a:r>
              <a:rPr lang="en-US" dirty="0" smtClean="0"/>
              <a:t> provide a </a:t>
            </a:r>
            <a:r>
              <a:rPr lang="en-US" baseline="0" dirty="0" smtClean="0"/>
              <a:t>list of web accessibility evaluation tools.  CO State Univ. has an Assistive Technology Resource Center website for students &amp; employees with disabilities to be aware of and have access to AT options.</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23</a:t>
            </a:fld>
            <a:endParaRPr lang="en-US"/>
          </a:p>
        </p:txBody>
      </p:sp>
    </p:spTree>
    <p:extLst>
      <p:ext uri="{BB962C8B-B14F-4D97-AF65-F5344CB8AC3E}">
        <p14:creationId xmlns:p14="http://schemas.microsoft.com/office/powerpoint/2010/main" val="2949372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Shaden</a:t>
            </a:r>
          </a:p>
          <a:p>
            <a:endParaRPr lang="en-US" b="0" i="0" dirty="0" smtClean="0"/>
          </a:p>
          <a:p>
            <a:r>
              <a:rPr lang="en-US" b="1" i="1" dirty="0" smtClean="0"/>
              <a:t>Notepad</a:t>
            </a:r>
            <a:r>
              <a:rPr lang="en-US" dirty="0" smtClean="0"/>
              <a:t> – Open in notepad &amp; look at the code.  This requires understanding of</a:t>
            </a:r>
            <a:r>
              <a:rPr lang="en-US" baseline="0" dirty="0" smtClean="0"/>
              <a:t> source codes.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24</a:t>
            </a:fld>
            <a:endParaRPr lang="en-US"/>
          </a:p>
        </p:txBody>
      </p:sp>
    </p:spTree>
    <p:extLst>
      <p:ext uri="{BB962C8B-B14F-4D97-AF65-F5344CB8AC3E}">
        <p14:creationId xmlns:p14="http://schemas.microsoft.com/office/powerpoint/2010/main" val="694782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Shaden</a:t>
            </a:r>
          </a:p>
          <a:p>
            <a:endParaRPr lang="en-US" dirty="0" smtClean="0"/>
          </a:p>
          <a:p>
            <a:r>
              <a:rPr lang="en-US" dirty="0" smtClean="0"/>
              <a:t>The</a:t>
            </a:r>
            <a:r>
              <a:rPr lang="en-US" baseline="0" dirty="0" smtClean="0"/>
              <a:t> libraries’ </a:t>
            </a:r>
            <a:r>
              <a:rPr lang="en-US" b="1" baseline="0" dirty="0" smtClean="0"/>
              <a:t>procedure</a:t>
            </a:r>
            <a:r>
              <a:rPr lang="en-US" baseline="0" dirty="0" smtClean="0"/>
              <a:t> </a:t>
            </a:r>
            <a:r>
              <a:rPr lang="en-US" b="1" baseline="0" dirty="0" smtClean="0"/>
              <a:t>follows</a:t>
            </a:r>
            <a:r>
              <a:rPr lang="en-US" baseline="0" dirty="0" smtClean="0"/>
              <a:t> a </a:t>
            </a:r>
            <a:r>
              <a:rPr lang="en-US" b="1" baseline="0" dirty="0" smtClean="0"/>
              <a:t>purpose</a:t>
            </a:r>
            <a:r>
              <a:rPr lang="en-US" baseline="0" dirty="0" smtClean="0"/>
              <a:t> </a:t>
            </a:r>
            <a:r>
              <a:rPr lang="en-US" b="1" baseline="0" dirty="0" smtClean="0"/>
              <a:t>and policy</a:t>
            </a:r>
            <a:r>
              <a:rPr lang="en-US" baseline="0" dirty="0" smtClean="0"/>
              <a:t>.  Our </a:t>
            </a:r>
            <a:r>
              <a:rPr lang="en-US" b="1" baseline="0" dirty="0" smtClean="0"/>
              <a:t>purpose</a:t>
            </a:r>
            <a:r>
              <a:rPr lang="en-US" baseline="0" dirty="0" smtClean="0"/>
              <a:t> is </a:t>
            </a:r>
            <a:r>
              <a:rPr lang="en-US" b="1" baseline="0" dirty="0" smtClean="0"/>
              <a:t>committed</a:t>
            </a:r>
            <a:r>
              <a:rPr lang="en-US" baseline="0" dirty="0" smtClean="0"/>
              <a:t> </a:t>
            </a:r>
            <a:r>
              <a:rPr lang="en-US" b="1" baseline="0" dirty="0" smtClean="0"/>
              <a:t>to</a:t>
            </a:r>
            <a:r>
              <a:rPr lang="en-US" baseline="0" dirty="0" smtClean="0"/>
              <a:t> establishing </a:t>
            </a:r>
            <a:r>
              <a:rPr lang="en-US" b="1" baseline="0" dirty="0" smtClean="0"/>
              <a:t>guidelines</a:t>
            </a:r>
            <a:r>
              <a:rPr lang="en-US" baseline="0" dirty="0" smtClean="0"/>
              <a:t> </a:t>
            </a:r>
            <a:r>
              <a:rPr lang="en-US" b="1" baseline="0" dirty="0" smtClean="0"/>
              <a:t>for website accessibility and compliance with state and federal laws.</a:t>
            </a:r>
          </a:p>
          <a:p>
            <a:endParaRPr lang="en-US" baseline="0" dirty="0" smtClean="0"/>
          </a:p>
          <a:p>
            <a:endParaRPr lang="en-US" baseline="0" dirty="0" smtClean="0"/>
          </a:p>
          <a:p>
            <a:r>
              <a:rPr lang="en-US" baseline="0" dirty="0" smtClean="0"/>
              <a:t>The </a:t>
            </a:r>
            <a:r>
              <a:rPr lang="en-US" b="1" baseline="0" dirty="0" smtClean="0"/>
              <a:t>policy focuses </a:t>
            </a:r>
            <a:r>
              <a:rPr lang="en-US" baseline="0" dirty="0" smtClean="0"/>
              <a:t>on </a:t>
            </a:r>
            <a:r>
              <a:rPr lang="en-US" b="1" baseline="0" dirty="0" smtClean="0"/>
              <a:t>creating</a:t>
            </a:r>
            <a:r>
              <a:rPr lang="en-US" baseline="0" dirty="0" smtClean="0"/>
              <a:t> and </a:t>
            </a:r>
            <a:r>
              <a:rPr lang="en-US" b="1" baseline="0" dirty="0" smtClean="0"/>
              <a:t>maintaining</a:t>
            </a:r>
            <a:r>
              <a:rPr lang="en-US" baseline="0" dirty="0" smtClean="0"/>
              <a:t> </a:t>
            </a:r>
            <a:r>
              <a:rPr lang="en-US" b="1" baseline="0" dirty="0" smtClean="0"/>
              <a:t>accessible electronic content with effortless access </a:t>
            </a:r>
            <a:r>
              <a:rPr lang="en-US" baseline="0" dirty="0" smtClean="0"/>
              <a:t>for all students, faculty, staff and visitors </a:t>
            </a:r>
            <a:r>
              <a:rPr lang="en-US" b="1" baseline="0" dirty="0" smtClean="0"/>
              <a:t>to</a:t>
            </a:r>
            <a:r>
              <a:rPr lang="en-US" baseline="0" dirty="0" smtClean="0"/>
              <a:t> the </a:t>
            </a:r>
            <a:r>
              <a:rPr lang="en-US" b="1" baseline="0" dirty="0" smtClean="0"/>
              <a:t>online resources</a:t>
            </a:r>
            <a:r>
              <a:rPr lang="en-US" baseline="0" dirty="0" smtClean="0"/>
              <a:t>.  </a:t>
            </a:r>
            <a:r>
              <a:rPr lang="en-US" b="1" baseline="0" dirty="0" smtClean="0"/>
              <a:t>Although we do not expect to have specialized equipment for ever</a:t>
            </a:r>
            <a:r>
              <a:rPr lang="en-US" baseline="0" dirty="0" smtClean="0"/>
              <a:t>y kind of </a:t>
            </a:r>
            <a:r>
              <a:rPr lang="en-US" b="1" baseline="0" dirty="0" smtClean="0"/>
              <a:t>disability</a:t>
            </a:r>
            <a:r>
              <a:rPr lang="en-US" baseline="0" dirty="0" smtClean="0"/>
              <a:t>, </a:t>
            </a:r>
            <a:r>
              <a:rPr lang="en-US" b="1" baseline="0" dirty="0" smtClean="0"/>
              <a:t>library</a:t>
            </a:r>
            <a:r>
              <a:rPr lang="en-US" baseline="0" dirty="0" smtClean="0"/>
              <a:t> staff </a:t>
            </a:r>
            <a:r>
              <a:rPr lang="en-US" b="1" baseline="0" dirty="0" smtClean="0"/>
              <a:t>should be aware of</a:t>
            </a:r>
            <a:r>
              <a:rPr lang="en-US" baseline="0" dirty="0" smtClean="0"/>
              <a:t> the various </a:t>
            </a:r>
            <a:r>
              <a:rPr lang="en-US" b="1" baseline="0" dirty="0" smtClean="0"/>
              <a:t>options</a:t>
            </a:r>
            <a:r>
              <a:rPr lang="en-US" baseline="0" dirty="0" smtClean="0"/>
              <a:t> </a:t>
            </a:r>
            <a:r>
              <a:rPr lang="en-US" b="1" baseline="0" dirty="0" smtClean="0"/>
              <a:t>for making library resources accessible.</a:t>
            </a:r>
            <a:r>
              <a:rPr lang="en-US" baseline="0" dirty="0" smtClean="0"/>
              <a:t>  The </a:t>
            </a:r>
            <a:r>
              <a:rPr lang="en-US" b="1" baseline="0" dirty="0" smtClean="0"/>
              <a:t>procedure</a:t>
            </a:r>
            <a:r>
              <a:rPr lang="en-US" baseline="0" dirty="0" smtClean="0"/>
              <a:t> </a:t>
            </a:r>
            <a:r>
              <a:rPr lang="en-US" b="1" baseline="0" dirty="0" smtClean="0"/>
              <a:t>ensures</a:t>
            </a:r>
            <a:r>
              <a:rPr lang="en-US" baseline="0" dirty="0" smtClean="0"/>
              <a:t> a quick </a:t>
            </a:r>
            <a:r>
              <a:rPr lang="en-US" b="1" baseline="0" dirty="0" smtClean="0"/>
              <a:t>response</a:t>
            </a:r>
            <a:r>
              <a:rPr lang="en-US" baseline="0" dirty="0" smtClean="0"/>
              <a:t> </a:t>
            </a:r>
            <a:r>
              <a:rPr lang="en-US" b="1" baseline="0" dirty="0" smtClean="0"/>
              <a:t>to requests for accommodations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25</a:t>
            </a:fld>
            <a:endParaRPr lang="en-US"/>
          </a:p>
        </p:txBody>
      </p:sp>
    </p:spTree>
    <p:extLst>
      <p:ext uri="{BB962C8B-B14F-4D97-AF65-F5344CB8AC3E}">
        <p14:creationId xmlns:p14="http://schemas.microsoft.com/office/powerpoint/2010/main" val="276851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Shaden</a:t>
            </a:r>
          </a:p>
          <a:p>
            <a:endParaRPr lang="en-US" dirty="0" smtClean="0"/>
          </a:p>
          <a:p>
            <a:r>
              <a:rPr lang="en-US" dirty="0" smtClean="0"/>
              <a:t>How we make content accessible:</a:t>
            </a:r>
          </a:p>
          <a:p>
            <a:endParaRPr lang="en-US" dirty="0" smtClean="0"/>
          </a:p>
          <a:p>
            <a:pPr marL="178027" lvl="1" indent="-178027" defTabSz="949478">
              <a:buFontTx/>
              <a:buChar char="-"/>
              <a:defRPr/>
            </a:pPr>
            <a:r>
              <a:rPr lang="en-US" b="1" dirty="0" smtClean="0"/>
              <a:t>Vendor webpages </a:t>
            </a:r>
            <a:r>
              <a:rPr lang="en-US" dirty="0" smtClean="0"/>
              <a:t>– we </a:t>
            </a:r>
            <a:r>
              <a:rPr lang="en-US" b="1" dirty="0" smtClean="0"/>
              <a:t>check vendor databases manually with JAWS </a:t>
            </a:r>
            <a:r>
              <a:rPr lang="en-US" dirty="0" smtClean="0"/>
              <a:t>and with</a:t>
            </a:r>
            <a:r>
              <a:rPr lang="en-US" baseline="0" dirty="0" smtClean="0"/>
              <a:t> an automated verifier </a:t>
            </a:r>
            <a:r>
              <a:rPr lang="en-US" b="1" baseline="0" dirty="0" err="1" smtClean="0"/>
              <a:t>HiSoftware</a:t>
            </a:r>
            <a:r>
              <a:rPr lang="en-US" b="1" baseline="0" dirty="0" smtClean="0"/>
              <a:t> Compliance Sherriff</a:t>
            </a:r>
            <a:r>
              <a:rPr lang="en-US" baseline="0" dirty="0" smtClean="0"/>
              <a:t>.  In </a:t>
            </a:r>
            <a:r>
              <a:rPr lang="en-US" b="1" baseline="0" dirty="0" smtClean="0"/>
              <a:t>2014</a:t>
            </a:r>
            <a:r>
              <a:rPr lang="en-US" baseline="0" dirty="0" smtClean="0"/>
              <a:t> we </a:t>
            </a:r>
            <a:r>
              <a:rPr lang="en-US" b="1" baseline="0" dirty="0" smtClean="0"/>
              <a:t>hired a student worker</a:t>
            </a:r>
            <a:r>
              <a:rPr lang="en-US" baseline="0" dirty="0" smtClean="0"/>
              <a:t> who is </a:t>
            </a:r>
            <a:r>
              <a:rPr lang="en-US" b="1" baseline="0" dirty="0" smtClean="0"/>
              <a:t>blind</a:t>
            </a:r>
            <a:r>
              <a:rPr lang="en-US" baseline="0" dirty="0" smtClean="0"/>
              <a:t> to </a:t>
            </a:r>
            <a:r>
              <a:rPr lang="en-US" b="1" baseline="0" dirty="0" smtClean="0"/>
              <a:t>test</a:t>
            </a:r>
            <a:r>
              <a:rPr lang="en-US" baseline="0" dirty="0" smtClean="0"/>
              <a:t> our </a:t>
            </a:r>
            <a:r>
              <a:rPr lang="en-US" b="1" baseline="0" dirty="0" smtClean="0"/>
              <a:t>sites</a:t>
            </a:r>
            <a:r>
              <a:rPr lang="en-US" baseline="0" dirty="0" smtClean="0"/>
              <a:t> using </a:t>
            </a:r>
            <a:r>
              <a:rPr lang="en-US" b="1" baseline="0" dirty="0" smtClean="0"/>
              <a:t>JAWS</a:t>
            </a:r>
            <a:r>
              <a:rPr lang="en-US" baseline="0" dirty="0" smtClean="0"/>
              <a:t>, because this person may </a:t>
            </a:r>
            <a:r>
              <a:rPr lang="en-US" b="1" baseline="0" dirty="0" smtClean="0"/>
              <a:t>find </a:t>
            </a:r>
            <a:r>
              <a:rPr lang="en-US" b="0" baseline="0" dirty="0" smtClean="0"/>
              <a:t>certain</a:t>
            </a:r>
            <a:r>
              <a:rPr lang="en-US" b="1" baseline="0" dirty="0" smtClean="0"/>
              <a:t> items difficult</a:t>
            </a:r>
            <a:r>
              <a:rPr lang="en-US" baseline="0" dirty="0" smtClean="0"/>
              <a:t> to </a:t>
            </a:r>
            <a:r>
              <a:rPr lang="en-US" b="1" baseline="0" dirty="0" smtClean="0"/>
              <a:t>navigate through compared to someone who isn’t visually impaired </a:t>
            </a:r>
            <a:r>
              <a:rPr lang="en-US" baseline="0" dirty="0" smtClean="0"/>
              <a:t>and </a:t>
            </a:r>
            <a:r>
              <a:rPr lang="en-US" b="1" baseline="0" dirty="0" smtClean="0"/>
              <a:t>using JAWS for testing purposes</a:t>
            </a:r>
            <a:r>
              <a:rPr lang="en-US" baseline="0" dirty="0" smtClean="0"/>
              <a:t>.</a:t>
            </a:r>
          </a:p>
          <a:p>
            <a:pPr marL="178027" lvl="1" indent="-178027" defTabSz="949478">
              <a:buFontTx/>
              <a:buChar char="-"/>
              <a:defRPr/>
            </a:pPr>
            <a:r>
              <a:rPr lang="en-US" b="1" dirty="0" smtClean="0"/>
              <a:t>Electronic content generated internally </a:t>
            </a:r>
            <a:r>
              <a:rPr lang="en-US" dirty="0" smtClean="0"/>
              <a:t>– we </a:t>
            </a:r>
            <a:r>
              <a:rPr lang="en-US" b="1" dirty="0" smtClean="0"/>
              <a:t>monitor</a:t>
            </a:r>
            <a:r>
              <a:rPr lang="en-US" dirty="0" smtClean="0"/>
              <a:t> </a:t>
            </a:r>
            <a:r>
              <a:rPr lang="en-US" b="1" dirty="0" smtClean="0"/>
              <a:t>faculty web pages for alt text &amp; descriptions, images,</a:t>
            </a:r>
            <a:r>
              <a:rPr lang="en-US" b="1" baseline="0" dirty="0" smtClean="0"/>
              <a:t> charts</a:t>
            </a:r>
            <a:r>
              <a:rPr lang="en-US" baseline="0" dirty="0" smtClean="0"/>
              <a:t>, etc. as well as </a:t>
            </a:r>
            <a:r>
              <a:rPr lang="en-US" b="1" baseline="0" dirty="0" smtClean="0"/>
              <a:t>readable content</a:t>
            </a:r>
            <a:r>
              <a:rPr lang="en-US" baseline="0" dirty="0" smtClean="0"/>
              <a:t>)</a:t>
            </a:r>
          </a:p>
          <a:p>
            <a:pPr marL="178027" lvl="1" indent="-178027" defTabSz="949478">
              <a:buFontTx/>
              <a:buChar char="-"/>
              <a:defRPr/>
            </a:pPr>
            <a:r>
              <a:rPr lang="en-US" b="1" dirty="0" smtClean="0"/>
              <a:t>Other</a:t>
            </a:r>
            <a:r>
              <a:rPr lang="en-US" dirty="0" smtClean="0"/>
              <a:t> electronic content sources – are </a:t>
            </a:r>
            <a:r>
              <a:rPr lang="en-US" b="1" dirty="0" smtClean="0"/>
              <a:t>PDF files </a:t>
            </a:r>
            <a:r>
              <a:rPr lang="en-US" dirty="0" smtClean="0"/>
              <a:t>(readable, searchable)</a:t>
            </a:r>
            <a:r>
              <a:rPr lang="en-US" baseline="0" dirty="0" smtClean="0"/>
              <a:t> and</a:t>
            </a:r>
            <a:r>
              <a:rPr lang="en-US" dirty="0" smtClean="0"/>
              <a:t> </a:t>
            </a:r>
            <a:r>
              <a:rPr lang="en-US" b="1" dirty="0" smtClean="0"/>
              <a:t>YouTube</a:t>
            </a:r>
            <a:r>
              <a:rPr lang="en-US" dirty="0" smtClean="0"/>
              <a:t> (Captioning, transcriptions)</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26</a:t>
            </a:fld>
            <a:endParaRPr lang="en-US"/>
          </a:p>
        </p:txBody>
      </p:sp>
    </p:spTree>
    <p:extLst>
      <p:ext uri="{BB962C8B-B14F-4D97-AF65-F5344CB8AC3E}">
        <p14:creationId xmlns:p14="http://schemas.microsoft.com/office/powerpoint/2010/main" val="1863565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27</a:t>
            </a:fld>
            <a:endParaRPr lang="en-US"/>
          </a:p>
        </p:txBody>
      </p:sp>
    </p:spTree>
    <p:extLst>
      <p:ext uri="{BB962C8B-B14F-4D97-AF65-F5344CB8AC3E}">
        <p14:creationId xmlns:p14="http://schemas.microsoft.com/office/powerpoint/2010/main" val="1511510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28</a:t>
            </a:fld>
            <a:endParaRPr lang="en-US"/>
          </a:p>
        </p:txBody>
      </p:sp>
    </p:spTree>
    <p:extLst>
      <p:ext uri="{BB962C8B-B14F-4D97-AF65-F5344CB8AC3E}">
        <p14:creationId xmlns:p14="http://schemas.microsoft.com/office/powerpoint/2010/main" val="1863565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29</a:t>
            </a:fld>
            <a:endParaRPr lang="en-US"/>
          </a:p>
        </p:txBody>
      </p:sp>
    </p:spTree>
    <p:extLst>
      <p:ext uri="{BB962C8B-B14F-4D97-AF65-F5344CB8AC3E}">
        <p14:creationId xmlns:p14="http://schemas.microsoft.com/office/powerpoint/2010/main" val="24091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Shaden</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3</a:t>
            </a:fld>
            <a:endParaRPr lang="en-US"/>
          </a:p>
        </p:txBody>
      </p:sp>
    </p:spTree>
    <p:extLst>
      <p:ext uri="{BB962C8B-B14F-4D97-AF65-F5344CB8AC3E}">
        <p14:creationId xmlns:p14="http://schemas.microsoft.com/office/powerpoint/2010/main" val="2469546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30</a:t>
            </a:fld>
            <a:endParaRPr lang="en-US"/>
          </a:p>
        </p:txBody>
      </p:sp>
    </p:spTree>
    <p:extLst>
      <p:ext uri="{BB962C8B-B14F-4D97-AF65-F5344CB8AC3E}">
        <p14:creationId xmlns:p14="http://schemas.microsoft.com/office/powerpoint/2010/main" val="2602971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31</a:t>
            </a:fld>
            <a:endParaRPr lang="en-US"/>
          </a:p>
        </p:txBody>
      </p:sp>
    </p:spTree>
    <p:extLst>
      <p:ext uri="{BB962C8B-B14F-4D97-AF65-F5344CB8AC3E}">
        <p14:creationId xmlns:p14="http://schemas.microsoft.com/office/powerpoint/2010/main" val="3780944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32</a:t>
            </a:fld>
            <a:endParaRPr lang="en-US"/>
          </a:p>
        </p:txBody>
      </p:sp>
    </p:spTree>
    <p:extLst>
      <p:ext uri="{BB962C8B-B14F-4D97-AF65-F5344CB8AC3E}">
        <p14:creationId xmlns:p14="http://schemas.microsoft.com/office/powerpoint/2010/main" val="1863565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40</a:t>
            </a:fld>
            <a:endParaRPr lang="en-US"/>
          </a:p>
        </p:txBody>
      </p:sp>
    </p:spTree>
    <p:extLst>
      <p:ext uri="{BB962C8B-B14F-4D97-AF65-F5344CB8AC3E}">
        <p14:creationId xmlns:p14="http://schemas.microsoft.com/office/powerpoint/2010/main" val="1863565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41</a:t>
            </a:fld>
            <a:endParaRPr lang="en-US"/>
          </a:p>
        </p:txBody>
      </p:sp>
    </p:spTree>
    <p:extLst>
      <p:ext uri="{BB962C8B-B14F-4D97-AF65-F5344CB8AC3E}">
        <p14:creationId xmlns:p14="http://schemas.microsoft.com/office/powerpoint/2010/main" val="1585036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42</a:t>
            </a:fld>
            <a:endParaRPr lang="en-US"/>
          </a:p>
        </p:txBody>
      </p:sp>
    </p:spTree>
    <p:extLst>
      <p:ext uri="{BB962C8B-B14F-4D97-AF65-F5344CB8AC3E}">
        <p14:creationId xmlns:p14="http://schemas.microsoft.com/office/powerpoint/2010/main" val="1585036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43</a:t>
            </a:fld>
            <a:endParaRPr lang="en-US"/>
          </a:p>
        </p:txBody>
      </p:sp>
    </p:spTree>
    <p:extLst>
      <p:ext uri="{BB962C8B-B14F-4D97-AF65-F5344CB8AC3E}">
        <p14:creationId xmlns:p14="http://schemas.microsoft.com/office/powerpoint/2010/main" val="1863565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44</a:t>
            </a:fld>
            <a:endParaRPr lang="en-US"/>
          </a:p>
        </p:txBody>
      </p:sp>
    </p:spTree>
    <p:extLst>
      <p:ext uri="{BB962C8B-B14F-4D97-AF65-F5344CB8AC3E}">
        <p14:creationId xmlns:p14="http://schemas.microsoft.com/office/powerpoint/2010/main" val="949862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45</a:t>
            </a:fld>
            <a:endParaRPr lang="en-US"/>
          </a:p>
        </p:txBody>
      </p:sp>
    </p:spTree>
    <p:extLst>
      <p:ext uri="{BB962C8B-B14F-4D97-AF65-F5344CB8AC3E}">
        <p14:creationId xmlns:p14="http://schemas.microsoft.com/office/powerpoint/2010/main" val="1863565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46</a:t>
            </a:fld>
            <a:endParaRPr lang="en-US"/>
          </a:p>
        </p:txBody>
      </p:sp>
    </p:spTree>
    <p:extLst>
      <p:ext uri="{BB962C8B-B14F-4D97-AF65-F5344CB8AC3E}">
        <p14:creationId xmlns:p14="http://schemas.microsoft.com/office/powerpoint/2010/main" val="285713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Shaden</a:t>
            </a:r>
          </a:p>
          <a:p>
            <a:endParaRPr lang="en-US" altLang="en-US" dirty="0" smtClean="0"/>
          </a:p>
          <a:p>
            <a:r>
              <a:rPr lang="en-US" altLang="en-US" dirty="0" smtClean="0"/>
              <a:t>Questions from the online assessment in our “Creating ADA Compliant Course Sites” training.</a:t>
            </a:r>
          </a:p>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56A93E-F757-4327-91F7-D1206B01A02A}" type="slidenum">
              <a:rPr lang="en-US" altLang="en-US" smtClean="0">
                <a:latin typeface="Arial" charset="0"/>
              </a:rPr>
              <a:pPr eaLnBrk="1" hangingPunct="1">
                <a:spcBef>
                  <a:spcPct val="0"/>
                </a:spcBef>
              </a:pPr>
              <a:t>4</a:t>
            </a:fld>
            <a:endParaRPr lang="en-US" altLang="en-US" smtClean="0">
              <a:latin typeface="Arial" charset="0"/>
            </a:endParaRPr>
          </a:p>
        </p:txBody>
      </p:sp>
    </p:spTree>
    <p:extLst>
      <p:ext uri="{BB962C8B-B14F-4D97-AF65-F5344CB8AC3E}">
        <p14:creationId xmlns:p14="http://schemas.microsoft.com/office/powerpoint/2010/main" val="3060522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47</a:t>
            </a:fld>
            <a:endParaRPr lang="en-US"/>
          </a:p>
        </p:txBody>
      </p:sp>
    </p:spTree>
    <p:extLst>
      <p:ext uri="{BB962C8B-B14F-4D97-AF65-F5344CB8AC3E}">
        <p14:creationId xmlns:p14="http://schemas.microsoft.com/office/powerpoint/2010/main" val="2221058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48</a:t>
            </a:fld>
            <a:endParaRPr lang="en-US"/>
          </a:p>
        </p:txBody>
      </p:sp>
    </p:spTree>
    <p:extLst>
      <p:ext uri="{BB962C8B-B14F-4D97-AF65-F5344CB8AC3E}">
        <p14:creationId xmlns:p14="http://schemas.microsoft.com/office/powerpoint/2010/main" val="2115642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Shaden</a:t>
            </a:r>
          </a:p>
          <a:p>
            <a:endParaRPr lang="en-US" altLang="en-US" dirty="0" smtClean="0"/>
          </a:p>
          <a:p>
            <a:r>
              <a:rPr lang="en-US" altLang="en-US" dirty="0" smtClean="0"/>
              <a:t>Titles of the six tutorials in our “Creating ADA Compliant Course Sites” online training.</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A8B524-9E27-4952-B75E-EF1BDC555292}" type="slidenum">
              <a:rPr lang="en-US" altLang="en-US" smtClean="0">
                <a:latin typeface="Arial" charset="0"/>
              </a:rPr>
              <a:pPr eaLnBrk="1" hangingPunct="1">
                <a:spcBef>
                  <a:spcPct val="0"/>
                </a:spcBef>
              </a:pPr>
              <a:t>49</a:t>
            </a:fld>
            <a:endParaRPr lang="en-US" altLang="en-US" smtClean="0">
              <a:latin typeface="Arial" charset="0"/>
            </a:endParaRPr>
          </a:p>
        </p:txBody>
      </p:sp>
    </p:spTree>
    <p:extLst>
      <p:ext uri="{BB962C8B-B14F-4D97-AF65-F5344CB8AC3E}">
        <p14:creationId xmlns:p14="http://schemas.microsoft.com/office/powerpoint/2010/main" val="231583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Shaden</a:t>
            </a:r>
          </a:p>
          <a:p>
            <a:endParaRPr lang="en-US" altLang="en-US" dirty="0" smtClean="0"/>
          </a:p>
          <a:p>
            <a:r>
              <a:rPr lang="en-US" altLang="en-US" dirty="0" smtClean="0"/>
              <a:t>Our tutorials are available for public use.</a:t>
            </a:r>
          </a:p>
          <a:p>
            <a:r>
              <a:rPr lang="en-US" altLang="en-US" dirty="0" smtClean="0"/>
              <a:t>Our scripts are made available under Creative Commons license and are free for you to use in developing your own tutorials.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8192CC-FBBC-4014-A93C-E0531303DA61}" type="slidenum">
              <a:rPr lang="en-US" altLang="en-US" smtClean="0">
                <a:latin typeface="Arial" charset="0"/>
              </a:rPr>
              <a:pPr eaLnBrk="1" hangingPunct="1">
                <a:spcBef>
                  <a:spcPct val="0"/>
                </a:spcBef>
              </a:pPr>
              <a:t>50</a:t>
            </a:fld>
            <a:endParaRPr lang="en-US" altLang="en-US" smtClean="0">
              <a:latin typeface="Arial" charset="0"/>
            </a:endParaRPr>
          </a:p>
        </p:txBody>
      </p:sp>
    </p:spTree>
    <p:extLst>
      <p:ext uri="{BB962C8B-B14F-4D97-AF65-F5344CB8AC3E}">
        <p14:creationId xmlns:p14="http://schemas.microsoft.com/office/powerpoint/2010/main" val="70448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5</a:t>
            </a:fld>
            <a:endParaRPr lang="en-US"/>
          </a:p>
        </p:txBody>
      </p:sp>
    </p:spTree>
    <p:extLst>
      <p:ext uri="{BB962C8B-B14F-4D97-AF65-F5344CB8AC3E}">
        <p14:creationId xmlns:p14="http://schemas.microsoft.com/office/powerpoint/2010/main" val="31388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Shaden</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6</a:t>
            </a:fld>
            <a:endParaRPr lang="en-US"/>
          </a:p>
        </p:txBody>
      </p:sp>
    </p:spTree>
    <p:extLst>
      <p:ext uri="{BB962C8B-B14F-4D97-AF65-F5344CB8AC3E}">
        <p14:creationId xmlns:p14="http://schemas.microsoft.com/office/powerpoint/2010/main" val="40740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Shaden</a:t>
            </a:r>
          </a:p>
          <a:p>
            <a:endParaRPr lang="en-US" b="1" i="1" dirty="0" smtClean="0"/>
          </a:p>
          <a:p>
            <a:r>
              <a:rPr lang="en-US" b="1" i="1" dirty="0" smtClean="0"/>
              <a:t>Website</a:t>
            </a:r>
            <a:r>
              <a:rPr lang="en-US" baseline="0" dirty="0" smtClean="0"/>
              <a:t> - </a:t>
            </a:r>
            <a:r>
              <a:rPr lang="en-US" dirty="0" smtClean="0"/>
              <a:t>A few years ago, we allowed departments, faculty, &amp; staff to design their websites with any means possible.  IT had difficulty keeping track of individuals responsible for the websites security.  IT decided to streamline the web</a:t>
            </a:r>
            <a:r>
              <a:rPr lang="en-US" baseline="0" dirty="0" smtClean="0"/>
              <a:t> developing process by using a </a:t>
            </a:r>
            <a:r>
              <a:rPr lang="en-US" b="1" dirty="0" smtClean="0"/>
              <a:t>Standardized Content Management System (CMS)</a:t>
            </a:r>
            <a:r>
              <a:rPr lang="en-US" dirty="0" smtClean="0"/>
              <a:t>, which</a:t>
            </a:r>
            <a:r>
              <a:rPr lang="en-US" baseline="0" dirty="0" smtClean="0"/>
              <a:t> we </a:t>
            </a:r>
            <a:r>
              <a:rPr lang="en-US" b="1" baseline="0" dirty="0" smtClean="0"/>
              <a:t>purchased</a:t>
            </a:r>
            <a:r>
              <a:rPr lang="en-US" baseline="0" dirty="0" smtClean="0"/>
              <a:t> </a:t>
            </a:r>
            <a:r>
              <a:rPr lang="en-US" b="1" baseline="0" dirty="0" err="1" smtClean="0"/>
              <a:t>OUCampus</a:t>
            </a:r>
            <a:r>
              <a:rPr lang="en-US" baseline="0" dirty="0" smtClean="0"/>
              <a:t>.  The </a:t>
            </a:r>
            <a:r>
              <a:rPr lang="en-US" b="1" baseline="0" dirty="0" smtClean="0"/>
              <a:t>reason</a:t>
            </a:r>
            <a:r>
              <a:rPr lang="en-US" baseline="0" dirty="0" smtClean="0"/>
              <a:t> </a:t>
            </a:r>
            <a:r>
              <a:rPr lang="en-US" b="1" baseline="0" dirty="0" smtClean="0"/>
              <a:t>why</a:t>
            </a:r>
            <a:r>
              <a:rPr lang="en-US" baseline="0" dirty="0" smtClean="0"/>
              <a:t> </a:t>
            </a:r>
            <a:r>
              <a:rPr lang="en-US" b="1" baseline="0" dirty="0" smtClean="0"/>
              <a:t>we bought </a:t>
            </a:r>
            <a:r>
              <a:rPr lang="en-US" baseline="0" dirty="0" err="1" smtClean="0"/>
              <a:t>OUCampus</a:t>
            </a:r>
            <a:r>
              <a:rPr lang="en-US" baseline="0" dirty="0" smtClean="0"/>
              <a:t> is because it has a </a:t>
            </a:r>
            <a:r>
              <a:rPr lang="en-US" b="1" baseline="0" dirty="0" err="1" smtClean="0"/>
              <a:t>wysiwig</a:t>
            </a:r>
            <a:r>
              <a:rPr lang="en-US" b="1" baseline="0" dirty="0" smtClean="0"/>
              <a:t> “what you see is what you get”</a:t>
            </a:r>
            <a:r>
              <a:rPr lang="en-US" baseline="0" dirty="0" smtClean="0"/>
              <a:t>.  </a:t>
            </a:r>
          </a:p>
          <a:p>
            <a:endParaRPr lang="en-US" baseline="0" dirty="0" smtClean="0"/>
          </a:p>
          <a:p>
            <a:r>
              <a:rPr lang="en-US" b="1" i="1" baseline="0" dirty="0" smtClean="0"/>
              <a:t>Libraries</a:t>
            </a:r>
            <a:r>
              <a:rPr lang="en-US" baseline="0" dirty="0" smtClean="0"/>
              <a:t> – </a:t>
            </a:r>
          </a:p>
          <a:p>
            <a:r>
              <a:rPr lang="en-US" baseline="0" dirty="0" smtClean="0"/>
              <a:t>	- Vendors have their own web designing software, and no matter what they use, by law it is the university’s responsibility to make sure their content is accessible to our users.</a:t>
            </a:r>
          </a:p>
          <a:p>
            <a:r>
              <a:rPr lang="en-US" baseline="0" dirty="0" smtClean="0"/>
              <a:t>	- WKU Library web page is very different from the rest of the university’s web pages, due to the fact that most libraries are going online with their collection (books, magazines, news papers, etc.). Due to being one of the largest, if not the single largest website on campus, we must carefully follow guidelines to make our content accessible.</a:t>
            </a:r>
          </a:p>
          <a:p>
            <a:endParaRPr lang="en-US" baseline="0" dirty="0" smtClean="0"/>
          </a:p>
          <a:p>
            <a:r>
              <a:rPr lang="en-US" b="1" i="1" baseline="0" dirty="0" smtClean="0"/>
              <a:t>Distance Learning </a:t>
            </a:r>
            <a:r>
              <a:rPr lang="en-US" baseline="0" dirty="0" smtClean="0"/>
              <a:t>– also follows similar suit to the library being that is also very large, and uses a Third Party Vendor called Blackboard allowing other electronic content to be added by faculty/staff/students.  Especially within it’s “Discussion Board”.</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7</a:t>
            </a:fld>
            <a:endParaRPr lang="en-US"/>
          </a:p>
        </p:txBody>
      </p:sp>
    </p:spTree>
    <p:extLst>
      <p:ext uri="{BB962C8B-B14F-4D97-AF65-F5344CB8AC3E}">
        <p14:creationId xmlns:p14="http://schemas.microsoft.com/office/powerpoint/2010/main" val="286339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Shaden</a:t>
            </a:r>
          </a:p>
          <a:p>
            <a:endParaRPr lang="en-US" dirty="0" smtClean="0"/>
          </a:p>
          <a:p>
            <a:r>
              <a:rPr lang="en-US" dirty="0" smtClean="0"/>
              <a:t>As</a:t>
            </a:r>
            <a:r>
              <a:rPr lang="en-US" baseline="0" dirty="0" smtClean="0"/>
              <a:t> you can see from this chart, each entity works independently as well as a part of a team, creating a fully accessible website for WKU.</a:t>
            </a:r>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8</a:t>
            </a:fld>
            <a:endParaRPr lang="en-US"/>
          </a:p>
        </p:txBody>
      </p:sp>
    </p:spTree>
    <p:extLst>
      <p:ext uri="{BB962C8B-B14F-4D97-AF65-F5344CB8AC3E}">
        <p14:creationId xmlns:p14="http://schemas.microsoft.com/office/powerpoint/2010/main" val="144769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Shaden</a:t>
            </a:r>
          </a:p>
          <a:p>
            <a:endParaRPr lang="en-US" dirty="0" smtClean="0"/>
          </a:p>
          <a:p>
            <a:r>
              <a:rPr lang="en-US" dirty="0" smtClean="0"/>
              <a:t>When we assess for web accessibility we use:</a:t>
            </a:r>
          </a:p>
          <a:p>
            <a:endParaRPr lang="en-US" dirty="0" smtClean="0"/>
          </a:p>
          <a:p>
            <a:r>
              <a:rPr lang="en-US" dirty="0" smtClean="0"/>
              <a:t>An automated accessibility audit software called </a:t>
            </a:r>
            <a:r>
              <a:rPr lang="en-US" dirty="0" err="1" smtClean="0"/>
              <a:t>HiSoftware</a:t>
            </a:r>
            <a:r>
              <a:rPr lang="en-US" dirty="0" smtClean="0"/>
              <a:t> Compliance Sheriff &amp; we manually test with JAWS </a:t>
            </a:r>
            <a:r>
              <a:rPr lang="en-US" dirty="0" err="1" smtClean="0"/>
              <a:t>Screanreader</a:t>
            </a:r>
            <a:endParaRPr lang="en-US" dirty="0" smtClean="0"/>
          </a:p>
          <a:p>
            <a:endParaRPr lang="en-US" dirty="0" smtClean="0"/>
          </a:p>
          <a:p>
            <a:r>
              <a:rPr lang="en-US" dirty="0" smtClean="0"/>
              <a:t>WAVE is free toolbar</a:t>
            </a:r>
            <a:r>
              <a:rPr lang="en-US" baseline="0" dirty="0" smtClean="0"/>
              <a:t> for Firefox that can assess for accessibility purposes.</a:t>
            </a:r>
          </a:p>
          <a:p>
            <a:endParaRPr lang="en-US" baseline="0" dirty="0" smtClean="0"/>
          </a:p>
          <a:p>
            <a:r>
              <a:rPr lang="en-US" dirty="0" err="1" smtClean="0"/>
              <a:t>Eval</a:t>
            </a:r>
            <a:r>
              <a:rPr lang="en-US" dirty="0" smtClean="0"/>
              <a:t> – once we receive the results we need to evaluate what the issues are.  Sometimes the</a:t>
            </a:r>
            <a:r>
              <a:rPr lang="en-US" baseline="0" dirty="0" smtClean="0"/>
              <a:t> tools give a generic explanation of the issue, therefore our team goes in and gives a more specific description of the problem.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Communic</a:t>
            </a:r>
            <a:r>
              <a:rPr lang="en-US" baseline="0" dirty="0" smtClean="0"/>
              <a:t> – Some departments employ experienced developers, and we leave the solutions to these developers.  Departments that don’t hire developers, we provide the solution for them.</a:t>
            </a:r>
          </a:p>
          <a:p>
            <a:endParaRPr lang="en-US" dirty="0"/>
          </a:p>
        </p:txBody>
      </p:sp>
      <p:sp>
        <p:nvSpPr>
          <p:cNvPr id="4" name="Slide Number Placeholder 3"/>
          <p:cNvSpPr>
            <a:spLocks noGrp="1"/>
          </p:cNvSpPr>
          <p:nvPr>
            <p:ph type="sldNum" sz="quarter" idx="10"/>
          </p:nvPr>
        </p:nvSpPr>
        <p:spPr/>
        <p:txBody>
          <a:bodyPr/>
          <a:lstStyle/>
          <a:p>
            <a:fld id="{D346818E-236A-472B-B068-ADE1CC54FAE5}" type="slidenum">
              <a:rPr lang="en-US" smtClean="0"/>
              <a:t>9</a:t>
            </a:fld>
            <a:endParaRPr lang="en-US"/>
          </a:p>
        </p:txBody>
      </p:sp>
    </p:spTree>
    <p:extLst>
      <p:ext uri="{BB962C8B-B14F-4D97-AF65-F5344CB8AC3E}">
        <p14:creationId xmlns:p14="http://schemas.microsoft.com/office/powerpoint/2010/main" val="3511286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B0E31A6-63FB-49AF-BCD2-9386BDB02335}" type="datetimeFigureOut">
              <a:rPr lang="en-US" smtClean="0"/>
              <a:t>11/13/2015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D2D0DEC-582B-4ADC-A95A-EDF628FC0F29}"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D0DEC-582B-4ADC-A95A-EDF628FC0F29}"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D0DEC-582B-4ADC-A95A-EDF628FC0F29}"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D0DEC-582B-4ADC-A95A-EDF628FC0F29}"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D0DEC-582B-4ADC-A95A-EDF628FC0F2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D0DEC-582B-4ADC-A95A-EDF628FC0F29}"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2D0DEC-582B-4ADC-A95A-EDF628FC0F29}"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2D0DEC-582B-4ADC-A95A-EDF628FC0F29}"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2D0DEC-582B-4ADC-A95A-EDF628FC0F2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D0DEC-582B-4ADC-A95A-EDF628FC0F2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E31A6-63FB-49AF-BCD2-9386BDB02335}"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D0DEC-582B-4ADC-A95A-EDF628FC0F2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B0E31A6-63FB-49AF-BCD2-9386BDB02335}" type="datetimeFigureOut">
              <a:rPr lang="en-US" smtClean="0"/>
              <a:t>11/13/2015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D2D0DEC-582B-4ADC-A95A-EDF628FC0F2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www.karlgroves.com/2011/11/15/list-of-web-accessibility-related-litigation-and-settle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ol.gov/ofccp/" TargetMode="External"/><Relationship Id="rId5" Type="http://schemas.openxmlformats.org/officeDocument/2006/relationships/hyperlink" Target="http://www.eeoc.gov/" TargetMode="External"/><Relationship Id="rId4" Type="http://schemas.openxmlformats.org/officeDocument/2006/relationships/hyperlink" Target="http://www.hhs.gov/ocr/office/index.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webaim.org/articles/pou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ebaim.org/resources/quickref/#cap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w3.org/WAI/intro/uaag.php" TargetMode="External"/><Relationship Id="rId3" Type="http://schemas.openxmlformats.org/officeDocument/2006/relationships/hyperlink" Target="http://www.w3.org/" TargetMode="External"/><Relationship Id="rId7" Type="http://schemas.openxmlformats.org/officeDocument/2006/relationships/hyperlink" Target="http://www.w3.org/WAI/intro/atag.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w3.org/WAI/intro/wcag.php" TargetMode="External"/><Relationship Id="rId5" Type="http://schemas.openxmlformats.org/officeDocument/2006/relationships/hyperlink" Target="http://www.access-board.gov/508.htm" TargetMode="External"/><Relationship Id="rId4" Type="http://schemas.openxmlformats.org/officeDocument/2006/relationships/hyperlink" Target="http://www.w3.org/WAI/"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w3.org/WAI/ER/tools/complet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olostate.edu/Dept/ATRC/tools.htm" TargetMode="External"/><Relationship Id="rId4" Type="http://schemas.openxmlformats.org/officeDocument/2006/relationships/hyperlink" Target="http://www.webaim.org/articles/tool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fb.org/blindness-statist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dc.gov/nchs/data/hus/hus13.pdf" TargetMode="External"/><Relationship Id="rId4" Type="http://schemas.openxmlformats.org/officeDocument/2006/relationships/hyperlink" Target="http://www.who.int/mediacentre/factsheets/fs282/en/"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wku.edu/it/videotutorial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mailto:john.bowers@wku.ed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3800"/>
            <a:ext cx="7745505" cy="494853"/>
          </a:xfrm>
        </p:spPr>
        <p:txBody>
          <a:bodyPr/>
          <a:lstStyle/>
          <a:p>
            <a:pPr marL="0" indent="0" algn="ctr">
              <a:buNone/>
            </a:pPr>
            <a:r>
              <a:rPr lang="en-US" dirty="0"/>
              <a:t>Websites ● Distance Learning  ● Library</a:t>
            </a:r>
          </a:p>
          <a:p>
            <a:pPr marL="0" indent="0" algn="ctr">
              <a:buNone/>
            </a:pPr>
            <a:endParaRPr lang="en-US" dirty="0"/>
          </a:p>
          <a:p>
            <a:pPr algn="ctr"/>
            <a:endParaRPr lang="en-US" dirty="0"/>
          </a:p>
        </p:txBody>
      </p:sp>
      <p:sp>
        <p:nvSpPr>
          <p:cNvPr id="2" name="Title 1"/>
          <p:cNvSpPr>
            <a:spLocks noGrp="1"/>
          </p:cNvSpPr>
          <p:nvPr>
            <p:ph type="title"/>
          </p:nvPr>
        </p:nvSpPr>
        <p:spPr>
          <a:xfrm>
            <a:off x="838200" y="1981200"/>
            <a:ext cx="7756263" cy="1054250"/>
          </a:xfrm>
        </p:spPr>
        <p:txBody>
          <a:bodyPr/>
          <a:lstStyle/>
          <a:p>
            <a:r>
              <a:rPr lang="en-US" dirty="0"/>
              <a:t/>
            </a:r>
            <a:br>
              <a:rPr lang="en-US" dirty="0"/>
            </a:br>
            <a:r>
              <a:rPr lang="en-US" sz="8000" dirty="0">
                <a:solidFill>
                  <a:srgbClr val="C00000"/>
                </a:solidFill>
              </a:rPr>
              <a:t>Accessibility</a:t>
            </a:r>
            <a:endParaRPr lang="en-US" dirty="0">
              <a:solidFill>
                <a:srgbClr val="C00000"/>
              </a:solidFill>
            </a:endParaRPr>
          </a:p>
        </p:txBody>
      </p:sp>
      <p:pic>
        <p:nvPicPr>
          <p:cNvPr id="5" name="Picture 2" descr="WebA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08768"/>
            <a:ext cx="1565511" cy="853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3" descr="The National Center on Disabililty and Access to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948" y="5204996"/>
            <a:ext cx="1828800" cy="846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4" descr="Goals Project: Gaining Online Accessible Learning Through Self-stu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8148" y="5200222"/>
            <a:ext cx="3273823" cy="861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7" descr="Quality Matters"/>
          <p:cNvPicPr/>
          <p:nvPr/>
        </p:nvPicPr>
        <p:blipFill>
          <a:blip r:embed="rId6">
            <a:extLst>
              <a:ext uri="{28A0092B-C50C-407E-A947-70E740481C1C}">
                <a14:useLocalDpi xmlns:a14="http://schemas.microsoft.com/office/drawing/2010/main" val="0"/>
              </a:ext>
            </a:extLst>
          </a:blip>
          <a:stretch>
            <a:fillRect/>
          </a:stretch>
        </p:blipFill>
        <p:spPr>
          <a:xfrm>
            <a:off x="7687148" y="5193813"/>
            <a:ext cx="1069577" cy="86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4333" y="205812"/>
            <a:ext cx="1689100" cy="1447800"/>
          </a:xfrm>
          <a:prstGeom prst="rect">
            <a:avLst/>
          </a:prstGeom>
        </p:spPr>
      </p:pic>
    </p:spTree>
    <p:extLst>
      <p:ext uri="{BB962C8B-B14F-4D97-AF65-F5344CB8AC3E}">
        <p14:creationId xmlns:p14="http://schemas.microsoft.com/office/powerpoint/2010/main" val="982357752"/>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normAutofit fontScale="85000" lnSpcReduction="20000"/>
          </a:bodyPr>
          <a:lstStyle/>
          <a:p>
            <a:pPr>
              <a:lnSpc>
                <a:spcPct val="110000"/>
              </a:lnSpc>
            </a:pPr>
            <a:r>
              <a:rPr lang="en-US" altLang="zh-CN" dirty="0" smtClean="0">
                <a:ea typeface="SimSun" pitchFamily="2" charset="-122"/>
              </a:rPr>
              <a:t>Braille </a:t>
            </a:r>
            <a:r>
              <a:rPr lang="en-US" altLang="zh-CN" dirty="0">
                <a:ea typeface="SimSun" pitchFamily="2" charset="-122"/>
              </a:rPr>
              <a:t>and refreshable braille </a:t>
            </a:r>
          </a:p>
          <a:p>
            <a:pPr>
              <a:lnSpc>
                <a:spcPct val="110000"/>
              </a:lnSpc>
            </a:pPr>
            <a:r>
              <a:rPr lang="en-US" altLang="zh-CN" dirty="0">
                <a:ea typeface="SimSun" pitchFamily="2" charset="-122"/>
              </a:rPr>
              <a:t>Scanning software</a:t>
            </a:r>
          </a:p>
          <a:p>
            <a:pPr>
              <a:lnSpc>
                <a:spcPct val="110000"/>
              </a:lnSpc>
            </a:pPr>
            <a:r>
              <a:rPr lang="en-US" altLang="zh-CN" dirty="0">
                <a:ea typeface="SimSun" pitchFamily="2" charset="-122"/>
              </a:rPr>
              <a:t>Screen magnifiers </a:t>
            </a:r>
          </a:p>
          <a:p>
            <a:pPr>
              <a:lnSpc>
                <a:spcPct val="110000"/>
              </a:lnSpc>
            </a:pPr>
            <a:r>
              <a:rPr lang="en-US" altLang="zh-CN" dirty="0">
                <a:ea typeface="SimSun" pitchFamily="2" charset="-122"/>
              </a:rPr>
              <a:t>Screen </a:t>
            </a:r>
            <a:r>
              <a:rPr lang="en-US" altLang="zh-CN" dirty="0" smtClean="0">
                <a:ea typeface="SimSun" pitchFamily="2" charset="-122"/>
              </a:rPr>
              <a:t>readers</a:t>
            </a:r>
          </a:p>
          <a:p>
            <a:pPr>
              <a:lnSpc>
                <a:spcPct val="110000"/>
              </a:lnSpc>
            </a:pPr>
            <a:r>
              <a:rPr lang="en-US" altLang="zh-CN" dirty="0" smtClean="0">
                <a:ea typeface="SimSun" pitchFamily="2" charset="-122"/>
              </a:rPr>
              <a:t>Speech recognition</a:t>
            </a:r>
          </a:p>
          <a:p>
            <a:pPr>
              <a:lnSpc>
                <a:spcPct val="110000"/>
              </a:lnSpc>
            </a:pPr>
            <a:r>
              <a:rPr lang="en-US" altLang="zh-CN" dirty="0">
                <a:ea typeface="SimSun" pitchFamily="2" charset="-122"/>
              </a:rPr>
              <a:t>Speech synthesis</a:t>
            </a:r>
          </a:p>
          <a:p>
            <a:pPr>
              <a:lnSpc>
                <a:spcPct val="110000"/>
              </a:lnSpc>
            </a:pPr>
            <a:r>
              <a:rPr lang="en-US" altLang="zh-CN" dirty="0">
                <a:ea typeface="SimSun" pitchFamily="2" charset="-122"/>
              </a:rPr>
              <a:t>Tabbing through structural elements </a:t>
            </a:r>
            <a:endParaRPr lang="en-US" altLang="zh-CN" dirty="0" smtClean="0">
              <a:ea typeface="SimSun" pitchFamily="2" charset="-122"/>
            </a:endParaRPr>
          </a:p>
          <a:p>
            <a:pPr>
              <a:lnSpc>
                <a:spcPct val="110000"/>
              </a:lnSpc>
            </a:pPr>
            <a:r>
              <a:rPr lang="en-US" altLang="zh-CN" dirty="0">
                <a:ea typeface="SimSun" pitchFamily="2" charset="-122"/>
              </a:rPr>
              <a:t>Alternative keyboards or switches</a:t>
            </a:r>
          </a:p>
          <a:p>
            <a:pPr>
              <a:lnSpc>
                <a:spcPct val="110000"/>
              </a:lnSpc>
            </a:pPr>
            <a:r>
              <a:rPr lang="en-US" altLang="zh-CN" dirty="0" smtClean="0">
                <a:ea typeface="SimSun" pitchFamily="2" charset="-122"/>
              </a:rPr>
              <a:t>Text </a:t>
            </a:r>
            <a:r>
              <a:rPr lang="en-US" altLang="zh-CN" dirty="0">
                <a:ea typeface="SimSun" pitchFamily="2" charset="-122"/>
              </a:rPr>
              <a:t>browsers </a:t>
            </a:r>
          </a:p>
          <a:p>
            <a:pPr>
              <a:lnSpc>
                <a:spcPct val="110000"/>
              </a:lnSpc>
            </a:pPr>
            <a:r>
              <a:rPr lang="en-US" altLang="zh-CN" dirty="0">
                <a:ea typeface="SimSun" pitchFamily="2" charset="-122"/>
              </a:rPr>
              <a:t>Visual notification </a:t>
            </a:r>
          </a:p>
          <a:p>
            <a:pPr>
              <a:lnSpc>
                <a:spcPct val="110000"/>
              </a:lnSpc>
            </a:pPr>
            <a:r>
              <a:rPr lang="en-US" altLang="zh-CN" dirty="0">
                <a:ea typeface="SimSun" pitchFamily="2" charset="-122"/>
              </a:rPr>
              <a:t>Voice browsers</a:t>
            </a:r>
            <a:endParaRPr lang="zh-CN" altLang="en-US" dirty="0">
              <a:ea typeface="SimSun" pitchFamily="2" charset="-122"/>
            </a:endParaRPr>
          </a:p>
          <a:p>
            <a:pPr>
              <a:lnSpc>
                <a:spcPct val="80000"/>
              </a:lnSpc>
            </a:pPr>
            <a:endParaRPr lang="zh-CN" altLang="en-US" dirty="0">
              <a:ea typeface="SimSun" pitchFamily="2" charset="-122"/>
            </a:endParaRPr>
          </a:p>
          <a:p>
            <a:endParaRPr lang="en-US" dirty="0"/>
          </a:p>
        </p:txBody>
      </p:sp>
      <p:sp>
        <p:nvSpPr>
          <p:cNvPr id="2" name="Title 1"/>
          <p:cNvSpPr>
            <a:spLocks noGrp="1"/>
          </p:cNvSpPr>
          <p:nvPr>
            <p:ph type="title"/>
          </p:nvPr>
        </p:nvSpPr>
        <p:spPr/>
        <p:txBody>
          <a:bodyPr>
            <a:noAutofit/>
          </a:bodyPr>
          <a:lstStyle/>
          <a:p>
            <a:r>
              <a:rPr lang="en-US" sz="3200" dirty="0" smtClean="0">
                <a:solidFill>
                  <a:srgbClr val="C00000"/>
                </a:solidFill>
              </a:rPr>
              <a:t>How People with Disabilities Use the Web</a:t>
            </a:r>
            <a:endParaRPr lang="en-US" sz="3200" dirty="0">
              <a:solidFill>
                <a:srgbClr val="C00000"/>
              </a:solidFill>
            </a:endParaRPr>
          </a:p>
        </p:txBody>
      </p:sp>
    </p:spTree>
    <p:extLst>
      <p:ext uri="{BB962C8B-B14F-4D97-AF65-F5344CB8AC3E}">
        <p14:creationId xmlns:p14="http://schemas.microsoft.com/office/powerpoint/2010/main" val="64071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noAutofit/>
          </a:bodyPr>
          <a:lstStyle/>
          <a:p>
            <a:pPr>
              <a:lnSpc>
                <a:spcPct val="80000"/>
              </a:lnSpc>
            </a:pPr>
            <a:r>
              <a:rPr lang="en-US" altLang="zh-CN" sz="2200" b="1" dirty="0" smtClean="0">
                <a:ea typeface="SimSun" pitchFamily="2" charset="-122"/>
              </a:rPr>
              <a:t>Examples</a:t>
            </a:r>
          </a:p>
          <a:p>
            <a:pPr lvl="1"/>
            <a:r>
              <a:rPr lang="en-US" altLang="zh-CN" sz="2000" dirty="0" smtClean="0">
                <a:ea typeface="SimSun" pitchFamily="2" charset="-122"/>
              </a:rPr>
              <a:t>Blind:</a:t>
            </a:r>
          </a:p>
          <a:p>
            <a:pPr lvl="2"/>
            <a:r>
              <a:rPr lang="en-US" altLang="zh-CN" dirty="0" smtClean="0">
                <a:ea typeface="SimSun" pitchFamily="2" charset="-122"/>
              </a:rPr>
              <a:t>Audio </a:t>
            </a:r>
            <a:r>
              <a:rPr lang="en-US" altLang="zh-CN" dirty="0">
                <a:ea typeface="SimSun" pitchFamily="2" charset="-122"/>
              </a:rPr>
              <a:t>description of a video</a:t>
            </a:r>
          </a:p>
          <a:p>
            <a:pPr lvl="1"/>
            <a:r>
              <a:rPr lang="en-US" altLang="zh-CN" sz="2000" dirty="0" smtClean="0">
                <a:ea typeface="SimSun" pitchFamily="2" charset="-122"/>
              </a:rPr>
              <a:t>Deaf:</a:t>
            </a:r>
          </a:p>
          <a:p>
            <a:pPr lvl="2"/>
            <a:r>
              <a:rPr lang="en-US" altLang="zh-CN" dirty="0" smtClean="0">
                <a:ea typeface="SimSun" pitchFamily="2" charset="-122"/>
              </a:rPr>
              <a:t>Captions </a:t>
            </a:r>
            <a:r>
              <a:rPr lang="en-US" altLang="zh-CN" dirty="0">
                <a:ea typeface="SimSun" pitchFamily="2" charset="-122"/>
              </a:rPr>
              <a:t>accompanying audio</a:t>
            </a:r>
          </a:p>
          <a:p>
            <a:pPr lvl="1"/>
            <a:r>
              <a:rPr lang="en-US" altLang="zh-CN" sz="2000" dirty="0">
                <a:ea typeface="SimSun" pitchFamily="2" charset="-122"/>
              </a:rPr>
              <a:t>Deaf &amp; </a:t>
            </a:r>
            <a:r>
              <a:rPr lang="en-US" altLang="zh-CN" sz="2000" dirty="0" smtClean="0">
                <a:ea typeface="SimSun" pitchFamily="2" charset="-122"/>
              </a:rPr>
              <a:t>Blind:</a:t>
            </a:r>
          </a:p>
          <a:p>
            <a:pPr lvl="2"/>
            <a:r>
              <a:rPr lang="en-US" altLang="zh-CN" dirty="0" smtClean="0">
                <a:ea typeface="SimSun" pitchFamily="2" charset="-122"/>
              </a:rPr>
              <a:t>Text </a:t>
            </a:r>
            <a:r>
              <a:rPr lang="en-US" altLang="zh-CN" dirty="0">
                <a:ea typeface="SimSun" pitchFamily="2" charset="-122"/>
              </a:rPr>
              <a:t>description of the audio and video to refreshable braille display</a:t>
            </a:r>
          </a:p>
          <a:p>
            <a:pPr lvl="1"/>
            <a:r>
              <a:rPr lang="en-US" altLang="zh-CN" sz="2000" dirty="0">
                <a:ea typeface="SimSun" pitchFamily="2" charset="-122"/>
              </a:rPr>
              <a:t>Physical </a:t>
            </a:r>
            <a:r>
              <a:rPr lang="en-US" altLang="zh-CN" sz="2000" dirty="0" smtClean="0">
                <a:ea typeface="SimSun" pitchFamily="2" charset="-122"/>
              </a:rPr>
              <a:t>Disability </a:t>
            </a:r>
            <a:r>
              <a:rPr lang="en-US" altLang="zh-CN" sz="2000" dirty="0">
                <a:ea typeface="SimSun" pitchFamily="2" charset="-122"/>
              </a:rPr>
              <a:t>&amp; Low V</a:t>
            </a:r>
            <a:r>
              <a:rPr lang="en-US" altLang="zh-CN" sz="2000" dirty="0" smtClean="0">
                <a:ea typeface="SimSun" pitchFamily="2" charset="-122"/>
              </a:rPr>
              <a:t>ision:</a:t>
            </a:r>
          </a:p>
          <a:p>
            <a:pPr lvl="2"/>
            <a:r>
              <a:rPr lang="en-US" altLang="zh-CN" dirty="0" smtClean="0">
                <a:ea typeface="SimSun" pitchFamily="2" charset="-122"/>
              </a:rPr>
              <a:t>Speech input, </a:t>
            </a:r>
            <a:r>
              <a:rPr lang="en-US" altLang="zh-CN" dirty="0">
                <a:ea typeface="SimSun" pitchFamily="2" charset="-122"/>
              </a:rPr>
              <a:t>speech output, and precise indicators of location and navigation.</a:t>
            </a:r>
          </a:p>
          <a:p>
            <a:pPr lvl="1">
              <a:lnSpc>
                <a:spcPct val="80000"/>
              </a:lnSpc>
            </a:pPr>
            <a:endParaRPr lang="en-US" dirty="0"/>
          </a:p>
        </p:txBody>
      </p:sp>
      <p:sp>
        <p:nvSpPr>
          <p:cNvPr id="2" name="Title 1"/>
          <p:cNvSpPr>
            <a:spLocks noGrp="1"/>
          </p:cNvSpPr>
          <p:nvPr>
            <p:ph type="title"/>
          </p:nvPr>
        </p:nvSpPr>
        <p:spPr/>
        <p:txBody>
          <a:bodyPr>
            <a:noAutofit/>
          </a:bodyPr>
          <a:lstStyle/>
          <a:p>
            <a:r>
              <a:rPr lang="en-US" sz="3200" dirty="0" smtClean="0">
                <a:solidFill>
                  <a:srgbClr val="C00000"/>
                </a:solidFill>
              </a:rPr>
              <a:t>How People with Disabilities Use the Web</a:t>
            </a:r>
            <a:endParaRPr lang="en-US" sz="3200" dirty="0">
              <a:solidFill>
                <a:srgbClr val="C00000"/>
              </a:solidFill>
            </a:endParaRPr>
          </a:p>
        </p:txBody>
      </p:sp>
    </p:spTree>
    <p:extLst>
      <p:ext uri="{BB962C8B-B14F-4D97-AF65-F5344CB8AC3E}">
        <p14:creationId xmlns:p14="http://schemas.microsoft.com/office/powerpoint/2010/main" val="2845954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normAutofit/>
          </a:bodyPr>
          <a:lstStyle/>
          <a:p>
            <a:pPr lvl="1"/>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Accessibility 101</a:t>
            </a:r>
            <a:endParaRPr lang="en-US" sz="3200" dirty="0">
              <a:solidFill>
                <a:srgbClr val="C00000"/>
              </a:solidFill>
            </a:endParaRPr>
          </a:p>
        </p:txBody>
      </p:sp>
    </p:spTree>
    <p:extLst>
      <p:ext uri="{BB962C8B-B14F-4D97-AF65-F5344CB8AC3E}">
        <p14:creationId xmlns:p14="http://schemas.microsoft.com/office/powerpoint/2010/main" val="2221506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156"/>
            <a:ext cx="8763000" cy="1054250"/>
          </a:xfrm>
        </p:spPr>
        <p:txBody>
          <a:bodyPr>
            <a:noAutofit/>
          </a:bodyPr>
          <a:lstStyle/>
          <a:p>
            <a:r>
              <a:rPr lang="en-US" sz="3200" dirty="0" smtClean="0">
                <a:solidFill>
                  <a:srgbClr val="C00000"/>
                </a:solidFill>
                <a:latin typeface="Book Antiqua" panose="02040602050305030304" pitchFamily="18" charset="0"/>
              </a:rPr>
              <a:t>Text equivalent for images</a:t>
            </a:r>
            <a:endParaRPr lang="en-US" sz="3200" dirty="0">
              <a:solidFill>
                <a:srgbClr val="C00000"/>
              </a:solidFill>
              <a:latin typeface="Book Antiqua" panose="02040602050305030304" pitchFamily="18" charset="0"/>
              <a:cs typeface="Courier New"/>
            </a:endParaRPr>
          </a:p>
        </p:txBody>
      </p:sp>
      <p:pic>
        <p:nvPicPr>
          <p:cNvPr id="4" name="Content Placeholder 3" descr="example of an image from the Chronicle.com with poor alt text" title="photo of empty classroom"/>
          <p:cNvPicPr>
            <a:picLocks noGrp="1" noChangeAspect="1"/>
          </p:cNvPicPr>
          <p:nvPr>
            <p:ph idx="1"/>
          </p:nvPr>
        </p:nvPicPr>
        <p:blipFill>
          <a:blip r:embed="rId3"/>
          <a:srcRect t="8336" b="8336"/>
          <a:stretch>
            <a:fillRect/>
          </a:stretch>
        </p:blipFill>
        <p:spPr>
          <a:xfrm>
            <a:off x="799529" y="1676400"/>
            <a:ext cx="7542443" cy="4148053"/>
          </a:xfrm>
        </p:spPr>
      </p:pic>
      <p:sp>
        <p:nvSpPr>
          <p:cNvPr id="5" name="TextBox 4"/>
          <p:cNvSpPr txBox="1"/>
          <p:nvPr/>
        </p:nvSpPr>
        <p:spPr>
          <a:xfrm>
            <a:off x="838200" y="1828800"/>
            <a:ext cx="4800600" cy="461665"/>
          </a:xfrm>
          <a:prstGeom prst="rect">
            <a:avLst/>
          </a:prstGeom>
          <a:noFill/>
        </p:spPr>
        <p:txBody>
          <a:bodyPr wrap="square" rtlCol="0">
            <a:spAutoFit/>
          </a:bodyPr>
          <a:lstStyle/>
          <a:p>
            <a:r>
              <a:rPr lang="en-US" sz="1200" dirty="0" smtClean="0"/>
              <a:t>“</a:t>
            </a:r>
            <a:r>
              <a:rPr lang="en-US" sz="1200" dirty="0"/>
              <a:t>S</a:t>
            </a:r>
            <a:r>
              <a:rPr lang="en-US" sz="1200" dirty="0" smtClean="0"/>
              <a:t>trapped Scientists Abandon Research and Students,” http</a:t>
            </a:r>
            <a:r>
              <a:rPr lang="en-US" sz="1200" dirty="0"/>
              <a:t>://</a:t>
            </a:r>
            <a:r>
              <a:rPr lang="en-US" sz="1200" dirty="0" err="1"/>
              <a:t>chronicle.com</a:t>
            </a:r>
            <a:r>
              <a:rPr lang="en-US" sz="1200" dirty="0"/>
              <a:t>/</a:t>
            </a:r>
            <a:r>
              <a:rPr lang="en-US" sz="1200" dirty="0" err="1"/>
              <a:t>img</a:t>
            </a:r>
            <a:r>
              <a:rPr lang="en-US" sz="1200" dirty="0"/>
              <a:t>/photos/biz/24-science-funding-main.jpg</a:t>
            </a:r>
          </a:p>
        </p:txBody>
      </p:sp>
      <p:sp>
        <p:nvSpPr>
          <p:cNvPr id="6" name="Title 1"/>
          <p:cNvSpPr txBox="1">
            <a:spLocks/>
          </p:cNvSpPr>
          <p:nvPr/>
        </p:nvSpPr>
        <p:spPr>
          <a:xfrm>
            <a:off x="455951" y="569126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n-lt"/>
              </a:rPr>
              <a:t>Alt text: </a:t>
            </a:r>
            <a:r>
              <a:rPr lang="en-US" sz="2000" dirty="0" smtClean="0">
                <a:latin typeface="+mn-lt"/>
                <a:cs typeface="Courier New"/>
              </a:rPr>
              <a:t>“Strapped”</a:t>
            </a:r>
            <a:endParaRPr lang="en-US" sz="2000" dirty="0">
              <a:latin typeface="+mn-lt"/>
              <a:cs typeface="Courier New"/>
            </a:endParaRPr>
          </a:p>
        </p:txBody>
      </p:sp>
    </p:spTree>
    <p:extLst>
      <p:ext uri="{BB962C8B-B14F-4D97-AF65-F5344CB8AC3E}">
        <p14:creationId xmlns:p14="http://schemas.microsoft.com/office/powerpoint/2010/main" val="259750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a:bodyPr>
          <a:lstStyle/>
          <a:p>
            <a:r>
              <a:rPr lang="en-US" sz="2000" dirty="0">
                <a:solidFill>
                  <a:schemeClr val="tx1"/>
                </a:solidFill>
                <a:latin typeface="+mn-lt"/>
              </a:rPr>
              <a:t>A</a:t>
            </a:r>
            <a:r>
              <a:rPr lang="en-US" sz="2000" dirty="0" smtClean="0">
                <a:solidFill>
                  <a:schemeClr val="tx1"/>
                </a:solidFill>
                <a:latin typeface="+mn-lt"/>
              </a:rPr>
              <a:t>lt text</a:t>
            </a:r>
            <a:r>
              <a:rPr lang="en-US" sz="2000" dirty="0" smtClean="0">
                <a:solidFill>
                  <a:schemeClr val="tx1"/>
                </a:solidFill>
                <a:latin typeface="+mn-lt"/>
                <a:cs typeface="Lucida Sans Typewriter"/>
              </a:rPr>
              <a:t>: </a:t>
            </a:r>
            <a:r>
              <a:rPr lang="en-US" sz="2000" dirty="0" smtClean="0">
                <a:solidFill>
                  <a:schemeClr val="tx1"/>
                </a:solidFill>
                <a:latin typeface="+mn-lt"/>
                <a:cs typeface="Courier New"/>
              </a:rPr>
              <a:t>“Elaine Bethel-Fink of the North Fork band in a field near Madera, Calif., where the group hopes to build a casino.”</a:t>
            </a:r>
            <a:endParaRPr lang="en-US" sz="2000" dirty="0">
              <a:solidFill>
                <a:schemeClr val="tx1"/>
              </a:solidFill>
              <a:latin typeface="+mn-lt"/>
              <a:cs typeface="Courier New"/>
            </a:endParaRPr>
          </a:p>
        </p:txBody>
      </p:sp>
      <p:pic>
        <p:nvPicPr>
          <p:cNvPr id="4" name="Content Placeholder 3" descr="example of a picture from the New York Times online that had good alt text" title="Tribes Clash as Casinos Move Away from home"/>
          <p:cNvPicPr>
            <a:picLocks noGrp="1" noChangeAspect="1"/>
          </p:cNvPicPr>
          <p:nvPr>
            <p:ph idx="1"/>
          </p:nvPr>
        </p:nvPicPr>
        <p:blipFill>
          <a:blip r:embed="rId3"/>
          <a:srcRect t="9026" b="9026"/>
          <a:stretch>
            <a:fillRect/>
          </a:stretch>
        </p:blipFill>
        <p:spPr>
          <a:xfrm>
            <a:off x="1219200" y="1600200"/>
            <a:ext cx="6650648" cy="3657600"/>
          </a:xfrm>
        </p:spPr>
      </p:pic>
      <p:sp>
        <p:nvSpPr>
          <p:cNvPr id="5" name="TextBox 4"/>
          <p:cNvSpPr txBox="1"/>
          <p:nvPr/>
        </p:nvSpPr>
        <p:spPr>
          <a:xfrm>
            <a:off x="1219200" y="4648200"/>
            <a:ext cx="6781800" cy="646331"/>
          </a:xfrm>
          <a:prstGeom prst="rect">
            <a:avLst/>
          </a:prstGeom>
          <a:solidFill>
            <a:schemeClr val="bg1">
              <a:alpha val="37000"/>
            </a:schemeClr>
          </a:solidFill>
        </p:spPr>
        <p:txBody>
          <a:bodyPr wrap="square" rtlCol="0">
            <a:spAutoFit/>
          </a:bodyPr>
          <a:lstStyle/>
          <a:p>
            <a:r>
              <a:rPr lang="en-US" sz="1200" dirty="0" smtClean="0"/>
              <a:t>“Tribes Clash as Casinos Move Away From Home,” by Max </a:t>
            </a:r>
            <a:r>
              <a:rPr lang="en-US" sz="1200" dirty="0" err="1" smtClean="0"/>
              <a:t>Wittaker</a:t>
            </a:r>
            <a:r>
              <a:rPr lang="en-US" sz="1200" dirty="0" smtClean="0"/>
              <a:t> for the </a:t>
            </a:r>
            <a:r>
              <a:rPr lang="en-US" sz="1200" dirty="0"/>
              <a:t>New York Times: http://</a:t>
            </a:r>
            <a:r>
              <a:rPr lang="en-US" sz="1200" dirty="0" err="1"/>
              <a:t>www.nytimes.com</a:t>
            </a:r>
            <a:r>
              <a:rPr lang="en-US" sz="1200" dirty="0"/>
              <a:t>/2014/03/04/us/tribes-clash-as-casinos-move-away-from-home.</a:t>
            </a:r>
            <a:r>
              <a:rPr lang="en-US" sz="1200" dirty="0" err="1"/>
              <a:t>html?hp</a:t>
            </a:r>
            <a:r>
              <a:rPr lang="en-US" sz="1200" dirty="0"/>
              <a:t>&amp;_r=0</a:t>
            </a:r>
          </a:p>
        </p:txBody>
      </p:sp>
      <p:sp>
        <p:nvSpPr>
          <p:cNvPr id="7" name="Title 1"/>
          <p:cNvSpPr txBox="1">
            <a:spLocks/>
          </p:cNvSpPr>
          <p:nvPr/>
        </p:nvSpPr>
        <p:spPr>
          <a:xfrm>
            <a:off x="228600" y="570156"/>
            <a:ext cx="8763000"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C00000"/>
                </a:solidFill>
                <a:latin typeface="Book Antiqua" panose="02040602050305030304" pitchFamily="18" charset="0"/>
              </a:rPr>
              <a:t>Text equivalent for images</a:t>
            </a:r>
            <a:endParaRPr lang="en-US" sz="3200" dirty="0">
              <a:solidFill>
                <a:srgbClr val="C00000"/>
              </a:solidFill>
              <a:latin typeface="Book Antiqua" panose="02040602050305030304" pitchFamily="18" charset="0"/>
              <a:cs typeface="Courier New"/>
            </a:endParaRPr>
          </a:p>
        </p:txBody>
      </p:sp>
    </p:spTree>
    <p:extLst>
      <p:ext uri="{BB962C8B-B14F-4D97-AF65-F5344CB8AC3E}">
        <p14:creationId xmlns:p14="http://schemas.microsoft.com/office/powerpoint/2010/main" val="88163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clsed captions on TV that inaccurately report what is being said" title="captions"/>
          <p:cNvPicPr>
            <a:picLocks noGrp="1" noChangeAspect="1"/>
          </p:cNvPicPr>
          <p:nvPr>
            <p:ph idx="1"/>
          </p:nvPr>
        </p:nvPicPr>
        <p:blipFill>
          <a:blip r:embed="rId3"/>
          <a:srcRect t="3862" b="3862"/>
          <a:stretch>
            <a:fillRect/>
          </a:stretch>
        </p:blipFill>
        <p:spPr/>
      </p:pic>
      <p:sp>
        <p:nvSpPr>
          <p:cNvPr id="5" name="TextBox 4"/>
          <p:cNvSpPr txBox="1"/>
          <p:nvPr/>
        </p:nvSpPr>
        <p:spPr>
          <a:xfrm>
            <a:off x="4191000" y="5486400"/>
            <a:ext cx="4495800" cy="646331"/>
          </a:xfrm>
          <a:prstGeom prst="rect">
            <a:avLst/>
          </a:prstGeom>
          <a:noFill/>
        </p:spPr>
        <p:txBody>
          <a:bodyPr wrap="square" rtlCol="0">
            <a:spAutoFit/>
          </a:bodyPr>
          <a:lstStyle/>
          <a:p>
            <a:r>
              <a:rPr lang="pl-PL" sz="1200" dirty="0">
                <a:solidFill>
                  <a:srgbClr val="FFFFFF"/>
                </a:solidFill>
              </a:rPr>
              <a:t>”</a:t>
            </a:r>
            <a:r>
              <a:rPr lang="pl-PL" sz="1200" dirty="0" smtClean="0">
                <a:solidFill>
                  <a:srgbClr val="FFFFFF"/>
                </a:solidFill>
              </a:rPr>
              <a:t>2011_03_100007 </a:t>
            </a:r>
            <a:r>
              <a:rPr lang="pl-PL" sz="1200" dirty="0" err="1" smtClean="0">
                <a:solidFill>
                  <a:srgbClr val="FFFFFF"/>
                </a:solidFill>
              </a:rPr>
              <a:t>Gaddafi</a:t>
            </a:r>
            <a:r>
              <a:rPr lang="pl-PL" sz="1200" dirty="0" smtClean="0">
                <a:solidFill>
                  <a:srgbClr val="FFFFFF"/>
                </a:solidFill>
              </a:rPr>
              <a:t> </a:t>
            </a:r>
            <a:r>
              <a:rPr lang="pl-PL" sz="1200" dirty="0" err="1" smtClean="0">
                <a:solidFill>
                  <a:srgbClr val="FFFFFF"/>
                </a:solidFill>
              </a:rPr>
              <a:t>buzz</a:t>
            </a:r>
            <a:r>
              <a:rPr lang="pl-PL" sz="1200" dirty="0" smtClean="0">
                <a:solidFill>
                  <a:srgbClr val="FFFFFF"/>
                </a:solidFill>
              </a:rPr>
              <a:t> macro,” by </a:t>
            </a:r>
            <a:r>
              <a:rPr lang="pl-PL" sz="1200" dirty="0" err="1" smtClean="0">
                <a:solidFill>
                  <a:srgbClr val="FFFFFF"/>
                </a:solidFill>
              </a:rPr>
              <a:t>Gwydion</a:t>
            </a:r>
            <a:r>
              <a:rPr lang="pl-PL" sz="1200" dirty="0" smtClean="0">
                <a:solidFill>
                  <a:srgbClr val="FFFFFF"/>
                </a:solidFill>
              </a:rPr>
              <a:t> M. Williams, http</a:t>
            </a:r>
            <a:r>
              <a:rPr lang="pl-PL" sz="1200" dirty="0">
                <a:solidFill>
                  <a:srgbClr val="FFFFFF"/>
                </a:solidFill>
              </a:rPr>
              <a:t>://www.flickr.com/photos/45909111@N00/</a:t>
            </a:r>
            <a:r>
              <a:rPr lang="pl-PL" sz="1200" dirty="0" smtClean="0">
                <a:solidFill>
                  <a:srgbClr val="FFFFFF"/>
                </a:solidFill>
              </a:rPr>
              <a:t>5519705932 (CC BY)</a:t>
            </a:r>
            <a:endParaRPr lang="en-US" sz="1200" dirty="0">
              <a:solidFill>
                <a:srgbClr val="FFFFFF"/>
              </a:solidFill>
            </a:endParaRPr>
          </a:p>
        </p:txBody>
      </p:sp>
      <p:sp>
        <p:nvSpPr>
          <p:cNvPr id="6" name="Title 1"/>
          <p:cNvSpPr txBox="1">
            <a:spLocks/>
          </p:cNvSpPr>
          <p:nvPr/>
        </p:nvSpPr>
        <p:spPr>
          <a:xfrm>
            <a:off x="259830" y="600666"/>
            <a:ext cx="8763000"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C00000"/>
                </a:solidFill>
                <a:latin typeface="Book Antiqua" panose="02040602050305030304" pitchFamily="18" charset="0"/>
              </a:rPr>
              <a:t>Text equivalent for audio</a:t>
            </a:r>
            <a:endParaRPr lang="en-US" sz="3200" dirty="0">
              <a:solidFill>
                <a:srgbClr val="C00000"/>
              </a:solidFill>
              <a:latin typeface="Book Antiqua" panose="02040602050305030304" pitchFamily="18" charset="0"/>
              <a:cs typeface="Courier New"/>
            </a:endParaRPr>
          </a:p>
        </p:txBody>
      </p:sp>
    </p:spTree>
    <p:extLst>
      <p:ext uri="{BB962C8B-B14F-4D97-AF65-F5344CB8AC3E}">
        <p14:creationId xmlns:p14="http://schemas.microsoft.com/office/powerpoint/2010/main" val="306157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054250"/>
          </a:xfrm>
        </p:spPr>
        <p:txBody>
          <a:bodyPr/>
          <a:lstStyle/>
          <a:p>
            <a:r>
              <a:rPr lang="en-US" sz="3200" dirty="0" smtClean="0">
                <a:solidFill>
                  <a:srgbClr val="C00000"/>
                </a:solidFill>
              </a:rPr>
              <a:t>Readable text and documents</a:t>
            </a:r>
            <a:endParaRPr lang="en-US" sz="3200" dirty="0">
              <a:solidFill>
                <a:srgbClr val="C00000"/>
              </a:solidFill>
            </a:endParaRPr>
          </a:p>
        </p:txBody>
      </p:sp>
      <p:pic>
        <p:nvPicPr>
          <p:cNvPr id="4" name="Content Placeholder 3" descr="a photo of a braille desplay and computer keyboard&#10;" title="keyboard"/>
          <p:cNvPicPr>
            <a:picLocks noGrp="1" noChangeAspect="1"/>
          </p:cNvPicPr>
          <p:nvPr>
            <p:ph idx="1"/>
          </p:nvPr>
        </p:nvPicPr>
        <p:blipFill>
          <a:blip r:embed="rId3"/>
          <a:srcRect t="13336" b="13336"/>
          <a:stretch>
            <a:fillRect/>
          </a:stretch>
        </p:blipFill>
        <p:spPr>
          <a:xfrm>
            <a:off x="1066800" y="2362200"/>
            <a:ext cx="7398908" cy="4069114"/>
          </a:xfrm>
        </p:spPr>
      </p:pic>
      <p:sp>
        <p:nvSpPr>
          <p:cNvPr id="5" name="TextBox 4"/>
          <p:cNvSpPr txBox="1"/>
          <p:nvPr/>
        </p:nvSpPr>
        <p:spPr>
          <a:xfrm>
            <a:off x="457200" y="5715000"/>
            <a:ext cx="4800600" cy="461665"/>
          </a:xfrm>
          <a:prstGeom prst="rect">
            <a:avLst/>
          </a:prstGeom>
          <a:noFill/>
        </p:spPr>
        <p:txBody>
          <a:bodyPr wrap="square" rtlCol="0">
            <a:spAutoFit/>
          </a:bodyPr>
          <a:lstStyle/>
          <a:p>
            <a:r>
              <a:rPr lang="en-US" sz="1200" dirty="0" smtClean="0">
                <a:solidFill>
                  <a:schemeClr val="bg1"/>
                </a:solidFill>
              </a:rPr>
              <a:t>“René Juan’s braille display,” by </a:t>
            </a:r>
            <a:r>
              <a:rPr lang="en-US" sz="1200" dirty="0" err="1" smtClean="0">
                <a:solidFill>
                  <a:schemeClr val="bg1"/>
                </a:solidFill>
              </a:rPr>
              <a:t>visualpun.ch</a:t>
            </a:r>
            <a:r>
              <a:rPr lang="en-US" sz="1200" dirty="0" smtClean="0">
                <a:solidFill>
                  <a:schemeClr val="bg1"/>
                </a:solidFill>
              </a:rPr>
              <a:t>. http</a:t>
            </a:r>
            <a:r>
              <a:rPr lang="en-US" sz="1200" dirty="0">
                <a:solidFill>
                  <a:schemeClr val="bg1"/>
                </a:solidFill>
              </a:rPr>
              <a:t>://www.flickr.com/photos/visualpunch/</a:t>
            </a:r>
            <a:r>
              <a:rPr lang="en-US" sz="1200" dirty="0" smtClean="0">
                <a:solidFill>
                  <a:schemeClr val="bg1"/>
                </a:solidFill>
              </a:rPr>
              <a:t>5201363064 (CC BY-SA)</a:t>
            </a:r>
            <a:endParaRPr lang="en-US" sz="1200" dirty="0">
              <a:solidFill>
                <a:schemeClr val="bg1"/>
              </a:solidFill>
            </a:endParaRPr>
          </a:p>
        </p:txBody>
      </p:sp>
    </p:spTree>
    <p:extLst>
      <p:ext uri="{BB962C8B-B14F-4D97-AF65-F5344CB8AC3E}">
        <p14:creationId xmlns:p14="http://schemas.microsoft.com/office/powerpoint/2010/main" val="121872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56263" cy="1054250"/>
          </a:xfrm>
        </p:spPr>
        <p:txBody>
          <a:bodyPr/>
          <a:lstStyle/>
          <a:p>
            <a:r>
              <a:rPr lang="en-US" sz="3200" dirty="0" smtClean="0">
                <a:solidFill>
                  <a:srgbClr val="C00000"/>
                </a:solidFill>
              </a:rPr>
              <a:t>Adjustable text size and contrast</a:t>
            </a:r>
            <a:endParaRPr lang="en-US" sz="3200" dirty="0">
              <a:solidFill>
                <a:srgbClr val="C00000"/>
              </a:solidFill>
            </a:endParaRPr>
          </a:p>
        </p:txBody>
      </p:sp>
      <p:sp>
        <p:nvSpPr>
          <p:cNvPr id="5" name="Content Placeholder 4"/>
          <p:cNvSpPr>
            <a:spLocks noGrp="1"/>
          </p:cNvSpPr>
          <p:nvPr>
            <p:ph sz="half" idx="2"/>
          </p:nvPr>
        </p:nvSpPr>
        <p:spPr>
          <a:xfrm>
            <a:off x="533400" y="2209800"/>
            <a:ext cx="3958992" cy="3910763"/>
          </a:xfrm>
          <a:solidFill>
            <a:schemeClr val="bg2">
              <a:lumMod val="75000"/>
            </a:schemeClr>
          </a:solidFill>
          <a:ln>
            <a:solidFill>
              <a:srgbClr val="000000"/>
            </a:solidFill>
          </a:ln>
        </p:spPr>
        <p:txBody>
          <a:bodyPr>
            <a:normAutofit fontScale="92500"/>
          </a:bodyPr>
          <a:lstStyle/>
          <a:p>
            <a:pPr marL="0" indent="0">
              <a:buNone/>
            </a:pPr>
            <a:r>
              <a:rPr lang="en-US" sz="800" dirty="0" err="1">
                <a:solidFill>
                  <a:schemeClr val="tx2">
                    <a:lumMod val="60000"/>
                    <a:lumOff val="40000"/>
                  </a:schemeClr>
                </a:solidFill>
              </a:rPr>
              <a:t>Lorem</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dolor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consectetur</a:t>
            </a:r>
            <a:r>
              <a:rPr lang="en-US" sz="800" dirty="0">
                <a:solidFill>
                  <a:schemeClr val="tx2">
                    <a:lumMod val="60000"/>
                    <a:lumOff val="40000"/>
                  </a:schemeClr>
                </a:solidFill>
              </a:rPr>
              <a:t> </a:t>
            </a:r>
            <a:r>
              <a:rPr lang="en-US" sz="800" dirty="0" err="1">
                <a:solidFill>
                  <a:schemeClr val="tx2">
                    <a:lumMod val="60000"/>
                    <a:lumOff val="40000"/>
                  </a:schemeClr>
                </a:solidFill>
              </a:rPr>
              <a:t>adipiscing</a:t>
            </a:r>
            <a:r>
              <a:rPr lang="en-US" sz="800" dirty="0">
                <a:solidFill>
                  <a:schemeClr val="tx2">
                    <a:lumMod val="60000"/>
                    <a:lumOff val="40000"/>
                  </a:schemeClr>
                </a:solidFill>
              </a:rPr>
              <a:t> </a:t>
            </a:r>
            <a:r>
              <a:rPr lang="en-US" sz="800" dirty="0" err="1">
                <a:solidFill>
                  <a:schemeClr val="tx2">
                    <a:lumMod val="60000"/>
                    <a:lumOff val="40000"/>
                  </a:schemeClr>
                </a:solidFill>
              </a:rPr>
              <a:t>elit</a:t>
            </a:r>
            <a:r>
              <a:rPr lang="en-US" sz="800" dirty="0">
                <a:solidFill>
                  <a:schemeClr val="tx2">
                    <a:lumMod val="60000"/>
                    <a:lumOff val="40000"/>
                  </a:schemeClr>
                </a:solidFill>
              </a:rPr>
              <a:t>. </a:t>
            </a:r>
            <a:r>
              <a:rPr lang="en-US" sz="800" dirty="0" err="1">
                <a:solidFill>
                  <a:schemeClr val="tx2">
                    <a:lumMod val="60000"/>
                    <a:lumOff val="40000"/>
                  </a:schemeClr>
                </a:solidFill>
              </a:rPr>
              <a:t>Aenean</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tortor</a:t>
            </a:r>
            <a:r>
              <a:rPr lang="en-US" sz="800" dirty="0">
                <a:solidFill>
                  <a:schemeClr val="tx2">
                    <a:lumMod val="60000"/>
                    <a:lumOff val="40000"/>
                  </a:schemeClr>
                </a:solidFill>
              </a:rPr>
              <a:t> </a:t>
            </a:r>
            <a:r>
              <a:rPr lang="en-US" sz="800" dirty="0" err="1">
                <a:solidFill>
                  <a:schemeClr val="tx2">
                    <a:lumMod val="60000"/>
                    <a:lumOff val="40000"/>
                  </a:schemeClr>
                </a:solidFill>
              </a:rPr>
              <a:t>ut</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tristique</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molestie</a:t>
            </a:r>
            <a:r>
              <a:rPr lang="en-US" sz="800" dirty="0">
                <a:solidFill>
                  <a:schemeClr val="tx2">
                    <a:lumMod val="60000"/>
                    <a:lumOff val="40000"/>
                  </a:schemeClr>
                </a:solidFill>
              </a:rPr>
              <a:t> mi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interdum</a:t>
            </a:r>
            <a:r>
              <a:rPr lang="en-US" sz="800" dirty="0">
                <a:solidFill>
                  <a:schemeClr val="tx2">
                    <a:lumMod val="60000"/>
                    <a:lumOff val="40000"/>
                  </a:schemeClr>
                </a:solidFill>
              </a:rPr>
              <a:t> ante </a:t>
            </a:r>
            <a:r>
              <a:rPr lang="en-US" sz="800" dirty="0" err="1">
                <a:solidFill>
                  <a:schemeClr val="tx2">
                    <a:lumMod val="60000"/>
                    <a:lumOff val="40000"/>
                  </a:schemeClr>
                </a:solidFill>
              </a:rPr>
              <a:t>fermentum</a:t>
            </a:r>
            <a:r>
              <a:rPr lang="en-US" sz="800" dirty="0">
                <a:solidFill>
                  <a:schemeClr val="tx2">
                    <a:lumMod val="60000"/>
                    <a:lumOff val="40000"/>
                  </a:schemeClr>
                </a:solidFill>
              </a:rPr>
              <a:t>, in </a:t>
            </a:r>
            <a:r>
              <a:rPr lang="en-US" sz="800" dirty="0" err="1">
                <a:solidFill>
                  <a:schemeClr val="tx2">
                    <a:lumMod val="60000"/>
                    <a:lumOff val="40000"/>
                  </a:schemeClr>
                </a:solidFill>
              </a:rPr>
              <a:t>luctus</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auctor</a:t>
            </a:r>
            <a:r>
              <a:rPr lang="en-US" sz="800" dirty="0">
                <a:solidFill>
                  <a:schemeClr val="tx2">
                    <a:lumMod val="60000"/>
                    <a:lumOff val="40000"/>
                  </a:schemeClr>
                </a:solidFill>
              </a:rPr>
              <a:t>.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diam</a:t>
            </a:r>
            <a:r>
              <a:rPr lang="en-US" sz="800" dirty="0">
                <a:solidFill>
                  <a:schemeClr val="tx2">
                    <a:lumMod val="60000"/>
                    <a:lumOff val="40000"/>
                  </a:schemeClr>
                </a:solidFill>
              </a:rPr>
              <a:t> </a:t>
            </a:r>
            <a:r>
              <a:rPr lang="en-US" sz="800" dirty="0" err="1">
                <a:solidFill>
                  <a:schemeClr val="tx2">
                    <a:lumMod val="60000"/>
                    <a:lumOff val="40000"/>
                  </a:schemeClr>
                </a:solidFill>
              </a:rPr>
              <a:t>metus</a:t>
            </a:r>
            <a:r>
              <a:rPr lang="en-US" sz="800" dirty="0">
                <a:solidFill>
                  <a:schemeClr val="tx2">
                    <a:lumMod val="60000"/>
                    <a:lumOff val="40000"/>
                  </a:schemeClr>
                </a:solidFill>
              </a:rPr>
              <a:t>, </a:t>
            </a:r>
            <a:r>
              <a:rPr lang="en-US" sz="800" dirty="0" err="1">
                <a:solidFill>
                  <a:schemeClr val="tx2">
                    <a:lumMod val="60000"/>
                    <a:lumOff val="40000"/>
                  </a:schemeClr>
                </a:solidFill>
              </a:rPr>
              <a:t>commodo</a:t>
            </a:r>
            <a:r>
              <a:rPr lang="en-US" sz="800" dirty="0">
                <a:solidFill>
                  <a:schemeClr val="tx2">
                    <a:lumMod val="60000"/>
                    <a:lumOff val="40000"/>
                  </a:schemeClr>
                </a:solidFill>
              </a:rPr>
              <a:t> et </a:t>
            </a:r>
            <a:r>
              <a:rPr lang="en-US" sz="800" dirty="0" err="1">
                <a:solidFill>
                  <a:schemeClr val="tx2">
                    <a:lumMod val="60000"/>
                    <a:lumOff val="40000"/>
                  </a:schemeClr>
                </a:solidFill>
              </a:rPr>
              <a:t>nunc</a:t>
            </a:r>
            <a:r>
              <a:rPr lang="en-US" sz="800" dirty="0">
                <a:solidFill>
                  <a:schemeClr val="tx2">
                    <a:lumMod val="60000"/>
                    <a:lumOff val="40000"/>
                  </a:schemeClr>
                </a:solidFill>
              </a:rPr>
              <a:t> ac, </a:t>
            </a:r>
            <a:r>
              <a:rPr lang="en-US" sz="800" dirty="0" err="1">
                <a:solidFill>
                  <a:schemeClr val="tx2">
                    <a:lumMod val="60000"/>
                    <a:lumOff val="40000"/>
                  </a:schemeClr>
                </a:solidFill>
              </a:rPr>
              <a:t>molestie</a:t>
            </a:r>
            <a:r>
              <a:rPr lang="en-US" sz="800" dirty="0">
                <a:solidFill>
                  <a:schemeClr val="tx2">
                    <a:lumMod val="60000"/>
                    <a:lumOff val="40000"/>
                  </a:schemeClr>
                </a:solidFill>
              </a:rPr>
              <a:t> </a:t>
            </a:r>
            <a:r>
              <a:rPr lang="en-US" sz="800" dirty="0" err="1">
                <a:solidFill>
                  <a:schemeClr val="tx2">
                    <a:lumMod val="60000"/>
                    <a:lumOff val="40000"/>
                  </a:schemeClr>
                </a:solidFill>
              </a:rPr>
              <a:t>mattis</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In in dictum </a:t>
            </a:r>
            <a:r>
              <a:rPr lang="en-US" sz="800" dirty="0" err="1">
                <a:solidFill>
                  <a:schemeClr val="tx2">
                    <a:lumMod val="60000"/>
                    <a:lumOff val="40000"/>
                  </a:schemeClr>
                </a:solidFill>
              </a:rPr>
              <a:t>arcu</a:t>
            </a:r>
            <a:r>
              <a:rPr lang="en-US" sz="800" dirty="0">
                <a:solidFill>
                  <a:schemeClr val="tx2">
                    <a:lumMod val="60000"/>
                    <a:lumOff val="40000"/>
                  </a:schemeClr>
                </a:solidFill>
              </a:rPr>
              <a:t>. </a:t>
            </a:r>
            <a:r>
              <a:rPr lang="en-US" sz="800" dirty="0" err="1">
                <a:solidFill>
                  <a:schemeClr val="tx2">
                    <a:lumMod val="60000"/>
                    <a:lumOff val="40000"/>
                  </a:schemeClr>
                </a:solidFill>
              </a:rPr>
              <a:t>Nulla</a:t>
            </a:r>
            <a:r>
              <a:rPr lang="en-US" sz="800" dirty="0">
                <a:solidFill>
                  <a:schemeClr val="tx2">
                    <a:lumMod val="60000"/>
                    <a:lumOff val="40000"/>
                  </a:schemeClr>
                </a:solidFill>
              </a:rPr>
              <a:t> </a:t>
            </a:r>
            <a:r>
              <a:rPr lang="en-US" sz="800" dirty="0" err="1">
                <a:solidFill>
                  <a:schemeClr val="tx2">
                    <a:lumMod val="60000"/>
                    <a:lumOff val="40000"/>
                  </a:schemeClr>
                </a:solidFill>
              </a:rPr>
              <a:t>pulvinar</a:t>
            </a:r>
            <a:r>
              <a:rPr lang="en-US" sz="800" dirty="0">
                <a:solidFill>
                  <a:schemeClr val="tx2">
                    <a:lumMod val="60000"/>
                    <a:lumOff val="40000"/>
                  </a:schemeClr>
                </a:solidFill>
              </a:rPr>
              <a:t> </a:t>
            </a:r>
            <a:r>
              <a:rPr lang="en-US" sz="800" dirty="0" err="1">
                <a:solidFill>
                  <a:schemeClr val="tx2">
                    <a:lumMod val="60000"/>
                    <a:lumOff val="40000"/>
                  </a:schemeClr>
                </a:solidFill>
              </a:rPr>
              <a:t>leo</a:t>
            </a:r>
            <a:r>
              <a:rPr lang="en-US" sz="800" dirty="0">
                <a:solidFill>
                  <a:schemeClr val="tx2">
                    <a:lumMod val="60000"/>
                    <a:lumOff val="40000"/>
                  </a:schemeClr>
                </a:solidFill>
              </a:rPr>
              <a:t> at </a:t>
            </a:r>
            <a:r>
              <a:rPr lang="en-US" sz="800" dirty="0" err="1">
                <a:solidFill>
                  <a:schemeClr val="tx2">
                    <a:lumMod val="60000"/>
                    <a:lumOff val="40000"/>
                  </a:schemeClr>
                </a:solidFill>
              </a:rPr>
              <a:t>vulputate</a:t>
            </a:r>
            <a:r>
              <a:rPr lang="en-US" sz="800" dirty="0">
                <a:solidFill>
                  <a:schemeClr val="tx2">
                    <a:lumMod val="60000"/>
                    <a:lumOff val="40000"/>
                  </a:schemeClr>
                </a:solidFill>
              </a:rPr>
              <a:t> </a:t>
            </a:r>
            <a:r>
              <a:rPr lang="en-US" sz="800" dirty="0" err="1">
                <a:solidFill>
                  <a:schemeClr val="tx2">
                    <a:lumMod val="60000"/>
                    <a:lumOff val="40000"/>
                  </a:schemeClr>
                </a:solidFill>
              </a:rPr>
              <a:t>vestibulum</a:t>
            </a:r>
            <a:r>
              <a:rPr lang="en-US" sz="800" dirty="0">
                <a:solidFill>
                  <a:schemeClr val="tx2">
                    <a:lumMod val="60000"/>
                    <a:lumOff val="40000"/>
                  </a:schemeClr>
                </a:solidFill>
              </a:rPr>
              <a:t>. </a:t>
            </a:r>
            <a:r>
              <a:rPr lang="en-US" sz="800" dirty="0" err="1">
                <a:solidFill>
                  <a:schemeClr val="tx2">
                    <a:lumMod val="60000"/>
                    <a:lumOff val="40000"/>
                  </a:schemeClr>
                </a:solidFill>
              </a:rPr>
              <a:t>Mauris</a:t>
            </a:r>
            <a:r>
              <a:rPr lang="en-US" sz="800" dirty="0">
                <a:solidFill>
                  <a:schemeClr val="tx2">
                    <a:lumMod val="60000"/>
                    <a:lumOff val="40000"/>
                  </a:schemeClr>
                </a:solidFill>
              </a:rPr>
              <a:t> </a:t>
            </a:r>
            <a:r>
              <a:rPr lang="en-US" sz="800" dirty="0" err="1">
                <a:solidFill>
                  <a:schemeClr val="tx2">
                    <a:lumMod val="60000"/>
                    <a:lumOff val="40000"/>
                  </a:schemeClr>
                </a:solidFill>
              </a:rPr>
              <a:t>laoreet</a:t>
            </a:r>
            <a:r>
              <a:rPr lang="en-US" sz="800" dirty="0">
                <a:solidFill>
                  <a:schemeClr val="tx2">
                    <a:lumMod val="60000"/>
                    <a:lumOff val="40000"/>
                  </a:schemeClr>
                </a:solidFill>
              </a:rPr>
              <a:t> </a:t>
            </a:r>
            <a:r>
              <a:rPr lang="en-US" sz="800" dirty="0" err="1">
                <a:solidFill>
                  <a:schemeClr val="tx2">
                    <a:lumMod val="60000"/>
                    <a:lumOff val="40000"/>
                  </a:schemeClr>
                </a:solidFill>
              </a:rPr>
              <a:t>risus</a:t>
            </a:r>
            <a:r>
              <a:rPr lang="en-US" sz="800" dirty="0">
                <a:solidFill>
                  <a:schemeClr val="tx2">
                    <a:lumMod val="60000"/>
                    <a:lumOff val="40000"/>
                  </a:schemeClr>
                </a:solidFill>
              </a:rPr>
              <a:t> magna,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fermentum</a:t>
            </a:r>
            <a:r>
              <a:rPr lang="en-US" sz="800" dirty="0">
                <a:solidFill>
                  <a:schemeClr val="tx2">
                    <a:lumMod val="60000"/>
                    <a:lumOff val="40000"/>
                  </a:schemeClr>
                </a:solidFill>
              </a:rPr>
              <a:t> </a:t>
            </a:r>
            <a:r>
              <a:rPr lang="en-US" sz="800" dirty="0" err="1">
                <a:solidFill>
                  <a:schemeClr val="tx2">
                    <a:lumMod val="60000"/>
                    <a:lumOff val="40000"/>
                  </a:schemeClr>
                </a:solidFill>
              </a:rPr>
              <a:t>urna</a:t>
            </a:r>
            <a:r>
              <a:rPr lang="en-US" sz="800" dirty="0">
                <a:solidFill>
                  <a:schemeClr val="tx2">
                    <a:lumMod val="60000"/>
                    <a:lumOff val="40000"/>
                  </a:schemeClr>
                </a:solidFill>
              </a:rPr>
              <a:t> </a:t>
            </a:r>
            <a:r>
              <a:rPr lang="en-US" sz="800" dirty="0" err="1">
                <a:solidFill>
                  <a:schemeClr val="tx2">
                    <a:lumMod val="60000"/>
                    <a:lumOff val="40000"/>
                  </a:schemeClr>
                </a:solidFill>
              </a:rPr>
              <a:t>vulputate</a:t>
            </a:r>
            <a:r>
              <a:rPr lang="en-US" sz="800" dirty="0">
                <a:solidFill>
                  <a:schemeClr val="tx2">
                    <a:lumMod val="60000"/>
                    <a:lumOff val="40000"/>
                  </a:schemeClr>
                </a:solidFill>
              </a:rPr>
              <a:t> non.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eget</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erat</a:t>
            </a:r>
            <a:r>
              <a:rPr lang="en-US" sz="800" dirty="0">
                <a:solidFill>
                  <a:schemeClr val="tx2">
                    <a:lumMod val="60000"/>
                    <a:lumOff val="40000"/>
                  </a:schemeClr>
                </a:solidFill>
              </a:rPr>
              <a:t>. </a:t>
            </a:r>
            <a:r>
              <a:rPr lang="en-US" sz="800" dirty="0" err="1">
                <a:solidFill>
                  <a:schemeClr val="tx2">
                    <a:lumMod val="60000"/>
                    <a:lumOff val="40000"/>
                  </a:schemeClr>
                </a:solidFill>
              </a:rPr>
              <a:t>Donec</a:t>
            </a:r>
            <a:r>
              <a:rPr lang="en-US" sz="800" dirty="0">
                <a:solidFill>
                  <a:schemeClr val="tx2">
                    <a:lumMod val="60000"/>
                    <a:lumOff val="40000"/>
                  </a:schemeClr>
                </a:solidFill>
              </a:rPr>
              <a:t> id </a:t>
            </a:r>
            <a:r>
              <a:rPr lang="en-US" sz="800" dirty="0" err="1">
                <a:solidFill>
                  <a:schemeClr val="tx2">
                    <a:lumMod val="60000"/>
                    <a:lumOff val="40000"/>
                  </a:schemeClr>
                </a:solidFill>
              </a:rPr>
              <a:t>neque</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Aliquam</a:t>
            </a:r>
            <a:r>
              <a:rPr lang="en-US" sz="800" dirty="0">
                <a:solidFill>
                  <a:schemeClr val="tx2">
                    <a:lumMod val="60000"/>
                    <a:lumOff val="40000"/>
                  </a:schemeClr>
                </a:solidFill>
              </a:rPr>
              <a:t> </a:t>
            </a:r>
            <a:r>
              <a:rPr lang="en-US" sz="800" dirty="0" err="1">
                <a:solidFill>
                  <a:schemeClr val="tx2">
                    <a:lumMod val="60000"/>
                    <a:lumOff val="40000"/>
                  </a:schemeClr>
                </a:solidFill>
              </a:rPr>
              <a:t>condimentum</a:t>
            </a:r>
            <a:r>
              <a:rPr lang="en-US" sz="800" dirty="0">
                <a:solidFill>
                  <a:schemeClr val="tx2">
                    <a:lumMod val="60000"/>
                    <a:lumOff val="40000"/>
                  </a:schemeClr>
                </a:solidFill>
              </a:rPr>
              <a:t> in </a:t>
            </a:r>
            <a:r>
              <a:rPr lang="en-US" sz="800" dirty="0" err="1">
                <a:solidFill>
                  <a:schemeClr val="tx2">
                    <a:lumMod val="60000"/>
                    <a:lumOff val="40000"/>
                  </a:schemeClr>
                </a:solidFill>
              </a:rPr>
              <a:t>lectus</a:t>
            </a:r>
            <a:r>
              <a:rPr lang="en-US" sz="800" dirty="0">
                <a:solidFill>
                  <a:schemeClr val="tx2">
                    <a:lumMod val="60000"/>
                    <a:lumOff val="40000"/>
                  </a:schemeClr>
                </a:solidFill>
              </a:rPr>
              <a:t>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eleifend</a:t>
            </a:r>
            <a:r>
              <a:rPr lang="en-US" sz="800" dirty="0">
                <a:solidFill>
                  <a:schemeClr val="tx2">
                    <a:lumMod val="60000"/>
                    <a:lumOff val="40000"/>
                  </a:schemeClr>
                </a:solidFill>
              </a:rPr>
              <a:t>. </a:t>
            </a:r>
            <a:r>
              <a:rPr lang="en-US" sz="800" dirty="0" err="1">
                <a:solidFill>
                  <a:schemeClr val="tx2">
                    <a:lumMod val="60000"/>
                    <a:lumOff val="40000"/>
                  </a:schemeClr>
                </a:solidFill>
              </a:rPr>
              <a:t>Donec</a:t>
            </a:r>
            <a:r>
              <a:rPr lang="en-US" sz="800" dirty="0">
                <a:solidFill>
                  <a:schemeClr val="tx2">
                    <a:lumMod val="60000"/>
                    <a:lumOff val="40000"/>
                  </a:schemeClr>
                </a:solidFill>
              </a:rPr>
              <a:t> </a:t>
            </a:r>
            <a:r>
              <a:rPr lang="en-US" sz="800" dirty="0" err="1">
                <a:solidFill>
                  <a:schemeClr val="tx2">
                    <a:lumMod val="60000"/>
                    <a:lumOff val="40000"/>
                  </a:schemeClr>
                </a:solidFill>
              </a:rPr>
              <a:t>condimentum</a:t>
            </a:r>
            <a:r>
              <a:rPr lang="en-US" sz="800" dirty="0">
                <a:solidFill>
                  <a:schemeClr val="tx2">
                    <a:lumMod val="60000"/>
                    <a:lumOff val="40000"/>
                  </a:schemeClr>
                </a:solidFill>
              </a:rPr>
              <a:t> </a:t>
            </a:r>
            <a:r>
              <a:rPr lang="en-US" sz="800" dirty="0" err="1">
                <a:solidFill>
                  <a:schemeClr val="tx2">
                    <a:lumMod val="60000"/>
                    <a:lumOff val="40000"/>
                  </a:schemeClr>
                </a:solidFill>
              </a:rPr>
              <a:t>neque</a:t>
            </a:r>
            <a:r>
              <a:rPr lang="en-US" sz="800" dirty="0">
                <a:solidFill>
                  <a:schemeClr val="tx2">
                    <a:lumMod val="60000"/>
                    <a:lumOff val="40000"/>
                  </a:schemeClr>
                </a:solidFill>
              </a:rPr>
              <a:t> </a:t>
            </a:r>
            <a:r>
              <a:rPr lang="en-US" sz="800" dirty="0" err="1">
                <a:solidFill>
                  <a:schemeClr val="tx2">
                    <a:lumMod val="60000"/>
                    <a:lumOff val="40000"/>
                  </a:schemeClr>
                </a:solidFill>
              </a:rPr>
              <a:t>quis</a:t>
            </a:r>
            <a:r>
              <a:rPr lang="en-US" sz="800" dirty="0">
                <a:solidFill>
                  <a:schemeClr val="tx2">
                    <a:lumMod val="60000"/>
                    <a:lumOff val="40000"/>
                  </a:schemeClr>
                </a:solidFill>
              </a:rPr>
              <a:t> </a:t>
            </a:r>
            <a:r>
              <a:rPr lang="en-US" sz="800" dirty="0" err="1">
                <a:solidFill>
                  <a:schemeClr val="tx2">
                    <a:lumMod val="60000"/>
                    <a:lumOff val="40000"/>
                  </a:schemeClr>
                </a:solidFill>
              </a:rPr>
              <a:t>purus</a:t>
            </a:r>
            <a:r>
              <a:rPr lang="en-US" sz="800" dirty="0">
                <a:solidFill>
                  <a:schemeClr val="tx2">
                    <a:lumMod val="60000"/>
                    <a:lumOff val="40000"/>
                  </a:schemeClr>
                </a:solidFill>
              </a:rPr>
              <a:t> </a:t>
            </a:r>
            <a:r>
              <a:rPr lang="en-US" sz="800" dirty="0" err="1">
                <a:solidFill>
                  <a:schemeClr val="tx2">
                    <a:lumMod val="60000"/>
                    <a:lumOff val="40000"/>
                  </a:schemeClr>
                </a:solidFill>
              </a:rPr>
              <a:t>euismod</a:t>
            </a:r>
            <a:r>
              <a:rPr lang="en-US" sz="800" dirty="0">
                <a:solidFill>
                  <a:schemeClr val="tx2">
                    <a:lumMod val="60000"/>
                    <a:lumOff val="40000"/>
                  </a:schemeClr>
                </a:solidFill>
              </a:rPr>
              <a:t> </a:t>
            </a:r>
            <a:r>
              <a:rPr lang="en-US" sz="800" dirty="0" err="1">
                <a:solidFill>
                  <a:schemeClr val="tx2">
                    <a:lumMod val="60000"/>
                    <a:lumOff val="40000"/>
                  </a:schemeClr>
                </a:solidFill>
              </a:rPr>
              <a:t>sollicitudin</a:t>
            </a:r>
            <a:r>
              <a:rPr lang="en-US" sz="800" dirty="0">
                <a:solidFill>
                  <a:schemeClr val="tx2">
                    <a:lumMod val="60000"/>
                    <a:lumOff val="40000"/>
                  </a:schemeClr>
                </a:solidFill>
              </a:rPr>
              <a:t>. </a:t>
            </a:r>
            <a:r>
              <a:rPr lang="en-US" sz="800" dirty="0" err="1">
                <a:solidFill>
                  <a:schemeClr val="tx2">
                    <a:lumMod val="60000"/>
                    <a:lumOff val="40000"/>
                  </a:schemeClr>
                </a:solidFill>
              </a:rPr>
              <a:t>Fusce</a:t>
            </a:r>
            <a:r>
              <a:rPr lang="en-US" sz="800" dirty="0">
                <a:solidFill>
                  <a:schemeClr val="tx2">
                    <a:lumMod val="60000"/>
                    <a:lumOff val="40000"/>
                  </a:schemeClr>
                </a:solidFill>
              </a:rPr>
              <a:t> </a:t>
            </a:r>
            <a:r>
              <a:rPr lang="en-US" sz="800" dirty="0" err="1">
                <a:solidFill>
                  <a:schemeClr val="tx2">
                    <a:lumMod val="60000"/>
                    <a:lumOff val="40000"/>
                  </a:schemeClr>
                </a:solidFill>
              </a:rPr>
              <a:t>euismod</a:t>
            </a:r>
            <a:r>
              <a:rPr lang="en-US" sz="800" dirty="0">
                <a:solidFill>
                  <a:schemeClr val="tx2">
                    <a:lumMod val="60000"/>
                    <a:lumOff val="40000"/>
                  </a:schemeClr>
                </a:solidFill>
              </a:rPr>
              <a:t> </a:t>
            </a:r>
            <a:r>
              <a:rPr lang="en-US" sz="800" dirty="0" err="1">
                <a:solidFill>
                  <a:schemeClr val="tx2">
                    <a:lumMod val="60000"/>
                    <a:lumOff val="40000"/>
                  </a:schemeClr>
                </a:solidFill>
              </a:rPr>
              <a:t>nisl</a:t>
            </a:r>
            <a:r>
              <a:rPr lang="en-US" sz="800" dirty="0">
                <a:solidFill>
                  <a:schemeClr val="tx2">
                    <a:lumMod val="60000"/>
                    <a:lumOff val="40000"/>
                  </a:schemeClr>
                </a:solidFill>
              </a:rPr>
              <a:t> vitae mi </a:t>
            </a:r>
            <a:r>
              <a:rPr lang="en-US" sz="800" dirty="0" err="1">
                <a:solidFill>
                  <a:schemeClr val="tx2">
                    <a:lumMod val="60000"/>
                    <a:lumOff val="40000"/>
                  </a:schemeClr>
                </a:solidFill>
              </a:rPr>
              <a:t>ornare</a:t>
            </a:r>
            <a:r>
              <a:rPr lang="en-US" sz="800" dirty="0">
                <a:solidFill>
                  <a:schemeClr val="tx2">
                    <a:lumMod val="60000"/>
                    <a:lumOff val="40000"/>
                  </a:schemeClr>
                </a:solidFill>
              </a:rPr>
              <a:t>, id </a:t>
            </a:r>
            <a:r>
              <a:rPr lang="en-US" sz="800" dirty="0" err="1">
                <a:solidFill>
                  <a:schemeClr val="tx2">
                    <a:lumMod val="60000"/>
                    <a:lumOff val="40000"/>
                  </a:schemeClr>
                </a:solidFill>
              </a:rPr>
              <a:t>porttitor</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gravida</a:t>
            </a:r>
            <a:r>
              <a:rPr lang="en-US" sz="800" dirty="0" smtClean="0">
                <a:solidFill>
                  <a:schemeClr val="tx2">
                    <a:lumMod val="60000"/>
                    <a:lumOff val="40000"/>
                  </a:schemeClr>
                </a:solidFill>
              </a:rPr>
              <a:t>.</a:t>
            </a:r>
            <a:r>
              <a:rPr lang="en-US" sz="800" dirty="0">
                <a:solidFill>
                  <a:schemeClr val="tx2">
                    <a:lumMod val="60000"/>
                    <a:lumOff val="40000"/>
                  </a:schemeClr>
                </a:solidFill>
              </a:rPr>
              <a:t> </a:t>
            </a:r>
            <a:r>
              <a:rPr lang="en-US" sz="800" dirty="0" err="1">
                <a:solidFill>
                  <a:schemeClr val="tx2">
                    <a:lumMod val="60000"/>
                    <a:lumOff val="40000"/>
                  </a:schemeClr>
                </a:solidFill>
              </a:rPr>
              <a:t>Lorem</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dolor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consectetur</a:t>
            </a:r>
            <a:r>
              <a:rPr lang="en-US" sz="800" dirty="0">
                <a:solidFill>
                  <a:schemeClr val="tx2">
                    <a:lumMod val="60000"/>
                    <a:lumOff val="40000"/>
                  </a:schemeClr>
                </a:solidFill>
              </a:rPr>
              <a:t> </a:t>
            </a:r>
            <a:r>
              <a:rPr lang="en-US" sz="800" dirty="0" err="1">
                <a:solidFill>
                  <a:schemeClr val="tx2">
                    <a:lumMod val="60000"/>
                    <a:lumOff val="40000"/>
                  </a:schemeClr>
                </a:solidFill>
              </a:rPr>
              <a:t>adipiscing</a:t>
            </a:r>
            <a:r>
              <a:rPr lang="en-US" sz="800" dirty="0">
                <a:solidFill>
                  <a:schemeClr val="tx2">
                    <a:lumMod val="60000"/>
                    <a:lumOff val="40000"/>
                  </a:schemeClr>
                </a:solidFill>
              </a:rPr>
              <a:t> </a:t>
            </a:r>
            <a:r>
              <a:rPr lang="en-US" sz="800" dirty="0" err="1">
                <a:solidFill>
                  <a:schemeClr val="tx2">
                    <a:lumMod val="60000"/>
                    <a:lumOff val="40000"/>
                  </a:schemeClr>
                </a:solidFill>
              </a:rPr>
              <a:t>elit</a:t>
            </a:r>
            <a:r>
              <a:rPr lang="en-US" sz="800" dirty="0">
                <a:solidFill>
                  <a:schemeClr val="tx2">
                    <a:lumMod val="60000"/>
                    <a:lumOff val="40000"/>
                  </a:schemeClr>
                </a:solidFill>
              </a:rPr>
              <a:t>. </a:t>
            </a:r>
            <a:r>
              <a:rPr lang="en-US" sz="800" dirty="0" err="1">
                <a:solidFill>
                  <a:schemeClr val="tx2">
                    <a:lumMod val="60000"/>
                    <a:lumOff val="40000"/>
                  </a:schemeClr>
                </a:solidFill>
              </a:rPr>
              <a:t>Aenean</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tortor</a:t>
            </a:r>
            <a:r>
              <a:rPr lang="en-US" sz="800" dirty="0">
                <a:solidFill>
                  <a:schemeClr val="tx2">
                    <a:lumMod val="60000"/>
                    <a:lumOff val="40000"/>
                  </a:schemeClr>
                </a:solidFill>
              </a:rPr>
              <a:t> </a:t>
            </a:r>
            <a:r>
              <a:rPr lang="en-US" sz="800" dirty="0" err="1">
                <a:solidFill>
                  <a:schemeClr val="tx2">
                    <a:lumMod val="60000"/>
                    <a:lumOff val="40000"/>
                  </a:schemeClr>
                </a:solidFill>
              </a:rPr>
              <a:t>ut</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tristique</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molestie</a:t>
            </a:r>
            <a:r>
              <a:rPr lang="en-US" sz="800" dirty="0">
                <a:solidFill>
                  <a:schemeClr val="tx2">
                    <a:lumMod val="60000"/>
                    <a:lumOff val="40000"/>
                  </a:schemeClr>
                </a:solidFill>
              </a:rPr>
              <a:t> mi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interdum</a:t>
            </a:r>
            <a:r>
              <a:rPr lang="en-US" sz="800" dirty="0">
                <a:solidFill>
                  <a:schemeClr val="tx2">
                    <a:lumMod val="60000"/>
                    <a:lumOff val="40000"/>
                  </a:schemeClr>
                </a:solidFill>
              </a:rPr>
              <a:t> ante </a:t>
            </a:r>
            <a:r>
              <a:rPr lang="en-US" sz="800" dirty="0" err="1">
                <a:solidFill>
                  <a:schemeClr val="tx2">
                    <a:lumMod val="60000"/>
                    <a:lumOff val="40000"/>
                  </a:schemeClr>
                </a:solidFill>
              </a:rPr>
              <a:t>fermentum</a:t>
            </a:r>
            <a:r>
              <a:rPr lang="en-US" sz="800" dirty="0">
                <a:solidFill>
                  <a:schemeClr val="tx2">
                    <a:lumMod val="60000"/>
                    <a:lumOff val="40000"/>
                  </a:schemeClr>
                </a:solidFill>
              </a:rPr>
              <a:t>, in </a:t>
            </a:r>
            <a:r>
              <a:rPr lang="en-US" sz="800" dirty="0" err="1">
                <a:solidFill>
                  <a:schemeClr val="tx2">
                    <a:lumMod val="60000"/>
                    <a:lumOff val="40000"/>
                  </a:schemeClr>
                </a:solidFill>
              </a:rPr>
              <a:t>luctus</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auctor</a:t>
            </a:r>
            <a:r>
              <a:rPr lang="en-US" sz="800" dirty="0">
                <a:solidFill>
                  <a:schemeClr val="tx2">
                    <a:lumMod val="60000"/>
                    <a:lumOff val="40000"/>
                  </a:schemeClr>
                </a:solidFill>
              </a:rPr>
              <a:t>.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diam</a:t>
            </a:r>
            <a:r>
              <a:rPr lang="en-US" sz="800" dirty="0">
                <a:solidFill>
                  <a:schemeClr val="tx2">
                    <a:lumMod val="60000"/>
                    <a:lumOff val="40000"/>
                  </a:schemeClr>
                </a:solidFill>
              </a:rPr>
              <a:t> </a:t>
            </a:r>
            <a:r>
              <a:rPr lang="en-US" sz="800" dirty="0" err="1">
                <a:solidFill>
                  <a:schemeClr val="tx2">
                    <a:lumMod val="60000"/>
                    <a:lumOff val="40000"/>
                  </a:schemeClr>
                </a:solidFill>
              </a:rPr>
              <a:t>metus</a:t>
            </a:r>
            <a:r>
              <a:rPr lang="en-US" sz="800" dirty="0">
                <a:solidFill>
                  <a:schemeClr val="tx2">
                    <a:lumMod val="60000"/>
                    <a:lumOff val="40000"/>
                  </a:schemeClr>
                </a:solidFill>
              </a:rPr>
              <a:t>, </a:t>
            </a:r>
            <a:r>
              <a:rPr lang="en-US" sz="800" dirty="0" err="1">
                <a:solidFill>
                  <a:schemeClr val="tx2">
                    <a:lumMod val="60000"/>
                    <a:lumOff val="40000"/>
                  </a:schemeClr>
                </a:solidFill>
              </a:rPr>
              <a:t>commodo</a:t>
            </a:r>
            <a:r>
              <a:rPr lang="en-US" sz="800" dirty="0">
                <a:solidFill>
                  <a:schemeClr val="tx2">
                    <a:lumMod val="60000"/>
                    <a:lumOff val="40000"/>
                  </a:schemeClr>
                </a:solidFill>
              </a:rPr>
              <a:t> et </a:t>
            </a:r>
            <a:r>
              <a:rPr lang="en-US" sz="800" dirty="0" err="1">
                <a:solidFill>
                  <a:schemeClr val="tx2">
                    <a:lumMod val="60000"/>
                    <a:lumOff val="40000"/>
                  </a:schemeClr>
                </a:solidFill>
              </a:rPr>
              <a:t>nunc</a:t>
            </a:r>
            <a:r>
              <a:rPr lang="en-US" sz="800" dirty="0">
                <a:solidFill>
                  <a:schemeClr val="tx2">
                    <a:lumMod val="60000"/>
                    <a:lumOff val="40000"/>
                  </a:schemeClr>
                </a:solidFill>
              </a:rPr>
              <a:t> ac, </a:t>
            </a:r>
            <a:r>
              <a:rPr lang="en-US" sz="800" dirty="0" err="1">
                <a:solidFill>
                  <a:schemeClr val="tx2">
                    <a:lumMod val="60000"/>
                    <a:lumOff val="40000"/>
                  </a:schemeClr>
                </a:solidFill>
              </a:rPr>
              <a:t>molestie</a:t>
            </a:r>
            <a:r>
              <a:rPr lang="en-US" sz="800" dirty="0">
                <a:solidFill>
                  <a:schemeClr val="tx2">
                    <a:lumMod val="60000"/>
                    <a:lumOff val="40000"/>
                  </a:schemeClr>
                </a:solidFill>
              </a:rPr>
              <a:t> </a:t>
            </a:r>
            <a:r>
              <a:rPr lang="en-US" sz="800" dirty="0" err="1">
                <a:solidFill>
                  <a:schemeClr val="tx2">
                    <a:lumMod val="60000"/>
                    <a:lumOff val="40000"/>
                  </a:schemeClr>
                </a:solidFill>
              </a:rPr>
              <a:t>mattis</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In in dictum </a:t>
            </a:r>
            <a:r>
              <a:rPr lang="en-US" sz="800" dirty="0" err="1">
                <a:solidFill>
                  <a:schemeClr val="tx2">
                    <a:lumMod val="60000"/>
                    <a:lumOff val="40000"/>
                  </a:schemeClr>
                </a:solidFill>
              </a:rPr>
              <a:t>arcu</a:t>
            </a:r>
            <a:r>
              <a:rPr lang="en-US" sz="800" dirty="0">
                <a:solidFill>
                  <a:schemeClr val="tx2">
                    <a:lumMod val="60000"/>
                    <a:lumOff val="40000"/>
                  </a:schemeClr>
                </a:solidFill>
              </a:rPr>
              <a:t>. </a:t>
            </a:r>
            <a:r>
              <a:rPr lang="en-US" sz="800" dirty="0" err="1">
                <a:solidFill>
                  <a:schemeClr val="tx2">
                    <a:lumMod val="60000"/>
                    <a:lumOff val="40000"/>
                  </a:schemeClr>
                </a:solidFill>
              </a:rPr>
              <a:t>Nulla</a:t>
            </a:r>
            <a:r>
              <a:rPr lang="en-US" sz="800" dirty="0">
                <a:solidFill>
                  <a:schemeClr val="tx2">
                    <a:lumMod val="60000"/>
                    <a:lumOff val="40000"/>
                  </a:schemeClr>
                </a:solidFill>
              </a:rPr>
              <a:t> </a:t>
            </a:r>
            <a:r>
              <a:rPr lang="en-US" sz="800" dirty="0" err="1">
                <a:solidFill>
                  <a:schemeClr val="tx2">
                    <a:lumMod val="60000"/>
                    <a:lumOff val="40000"/>
                  </a:schemeClr>
                </a:solidFill>
              </a:rPr>
              <a:t>pulvinar</a:t>
            </a:r>
            <a:r>
              <a:rPr lang="en-US" sz="800" dirty="0">
                <a:solidFill>
                  <a:schemeClr val="tx2">
                    <a:lumMod val="60000"/>
                    <a:lumOff val="40000"/>
                  </a:schemeClr>
                </a:solidFill>
              </a:rPr>
              <a:t> </a:t>
            </a:r>
            <a:r>
              <a:rPr lang="en-US" sz="800" dirty="0" err="1">
                <a:solidFill>
                  <a:schemeClr val="tx2">
                    <a:lumMod val="60000"/>
                    <a:lumOff val="40000"/>
                  </a:schemeClr>
                </a:solidFill>
              </a:rPr>
              <a:t>leo</a:t>
            </a:r>
            <a:r>
              <a:rPr lang="en-US" sz="800" dirty="0">
                <a:solidFill>
                  <a:schemeClr val="tx2">
                    <a:lumMod val="60000"/>
                    <a:lumOff val="40000"/>
                  </a:schemeClr>
                </a:solidFill>
              </a:rPr>
              <a:t> at </a:t>
            </a:r>
            <a:r>
              <a:rPr lang="en-US" sz="800" dirty="0" err="1">
                <a:solidFill>
                  <a:schemeClr val="tx2">
                    <a:lumMod val="60000"/>
                    <a:lumOff val="40000"/>
                  </a:schemeClr>
                </a:solidFill>
              </a:rPr>
              <a:t>vulputate</a:t>
            </a:r>
            <a:r>
              <a:rPr lang="en-US" sz="800" dirty="0">
                <a:solidFill>
                  <a:schemeClr val="tx2">
                    <a:lumMod val="60000"/>
                    <a:lumOff val="40000"/>
                  </a:schemeClr>
                </a:solidFill>
              </a:rPr>
              <a:t> </a:t>
            </a:r>
            <a:r>
              <a:rPr lang="en-US" sz="800" dirty="0" err="1">
                <a:solidFill>
                  <a:schemeClr val="tx2">
                    <a:lumMod val="60000"/>
                    <a:lumOff val="40000"/>
                  </a:schemeClr>
                </a:solidFill>
              </a:rPr>
              <a:t>vestibulum</a:t>
            </a:r>
            <a:r>
              <a:rPr lang="en-US" sz="800" dirty="0">
                <a:solidFill>
                  <a:schemeClr val="tx2">
                    <a:lumMod val="60000"/>
                    <a:lumOff val="40000"/>
                  </a:schemeClr>
                </a:solidFill>
              </a:rPr>
              <a:t>. </a:t>
            </a:r>
            <a:r>
              <a:rPr lang="en-US" sz="800" dirty="0" err="1">
                <a:solidFill>
                  <a:schemeClr val="tx2">
                    <a:lumMod val="60000"/>
                    <a:lumOff val="40000"/>
                  </a:schemeClr>
                </a:solidFill>
              </a:rPr>
              <a:t>Mauris</a:t>
            </a:r>
            <a:r>
              <a:rPr lang="en-US" sz="800" dirty="0">
                <a:solidFill>
                  <a:schemeClr val="tx2">
                    <a:lumMod val="60000"/>
                    <a:lumOff val="40000"/>
                  </a:schemeClr>
                </a:solidFill>
              </a:rPr>
              <a:t> </a:t>
            </a:r>
            <a:r>
              <a:rPr lang="en-US" sz="800" dirty="0" err="1">
                <a:solidFill>
                  <a:schemeClr val="tx2">
                    <a:lumMod val="60000"/>
                    <a:lumOff val="40000"/>
                  </a:schemeClr>
                </a:solidFill>
              </a:rPr>
              <a:t>laoreet</a:t>
            </a:r>
            <a:r>
              <a:rPr lang="en-US" sz="800" dirty="0">
                <a:solidFill>
                  <a:schemeClr val="tx2">
                    <a:lumMod val="60000"/>
                    <a:lumOff val="40000"/>
                  </a:schemeClr>
                </a:solidFill>
              </a:rPr>
              <a:t> </a:t>
            </a:r>
            <a:r>
              <a:rPr lang="en-US" sz="800" dirty="0" err="1">
                <a:solidFill>
                  <a:schemeClr val="tx2">
                    <a:lumMod val="60000"/>
                    <a:lumOff val="40000"/>
                  </a:schemeClr>
                </a:solidFill>
              </a:rPr>
              <a:t>risus</a:t>
            </a:r>
            <a:r>
              <a:rPr lang="en-US" sz="800" dirty="0">
                <a:solidFill>
                  <a:schemeClr val="tx2">
                    <a:lumMod val="60000"/>
                    <a:lumOff val="40000"/>
                  </a:schemeClr>
                </a:solidFill>
              </a:rPr>
              <a:t> magna,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fermentum</a:t>
            </a:r>
            <a:r>
              <a:rPr lang="en-US" sz="800" dirty="0">
                <a:solidFill>
                  <a:schemeClr val="tx2">
                    <a:lumMod val="60000"/>
                    <a:lumOff val="40000"/>
                  </a:schemeClr>
                </a:solidFill>
              </a:rPr>
              <a:t> </a:t>
            </a:r>
            <a:r>
              <a:rPr lang="en-US" sz="800" dirty="0" err="1">
                <a:solidFill>
                  <a:schemeClr val="tx2">
                    <a:lumMod val="60000"/>
                    <a:lumOff val="40000"/>
                  </a:schemeClr>
                </a:solidFill>
              </a:rPr>
              <a:t>urna</a:t>
            </a:r>
            <a:r>
              <a:rPr lang="en-US" sz="800" dirty="0">
                <a:solidFill>
                  <a:schemeClr val="tx2">
                    <a:lumMod val="60000"/>
                    <a:lumOff val="40000"/>
                  </a:schemeClr>
                </a:solidFill>
              </a:rPr>
              <a:t> </a:t>
            </a:r>
            <a:r>
              <a:rPr lang="en-US" sz="800" dirty="0" err="1">
                <a:solidFill>
                  <a:schemeClr val="tx2">
                    <a:lumMod val="60000"/>
                    <a:lumOff val="40000"/>
                  </a:schemeClr>
                </a:solidFill>
              </a:rPr>
              <a:t>vulputate</a:t>
            </a:r>
            <a:r>
              <a:rPr lang="en-US" sz="800" dirty="0">
                <a:solidFill>
                  <a:schemeClr val="tx2">
                    <a:lumMod val="60000"/>
                    <a:lumOff val="40000"/>
                  </a:schemeClr>
                </a:solidFill>
              </a:rPr>
              <a:t> non.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eget</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erat</a:t>
            </a:r>
            <a:r>
              <a:rPr lang="en-US" sz="800" dirty="0">
                <a:solidFill>
                  <a:schemeClr val="tx2">
                    <a:lumMod val="60000"/>
                    <a:lumOff val="40000"/>
                  </a:schemeClr>
                </a:solidFill>
              </a:rPr>
              <a:t>. </a:t>
            </a:r>
            <a:r>
              <a:rPr lang="en-US" sz="800" dirty="0" err="1">
                <a:solidFill>
                  <a:schemeClr val="tx2">
                    <a:lumMod val="60000"/>
                    <a:lumOff val="40000"/>
                  </a:schemeClr>
                </a:solidFill>
              </a:rPr>
              <a:t>Donec</a:t>
            </a:r>
            <a:r>
              <a:rPr lang="en-US" sz="800" dirty="0">
                <a:solidFill>
                  <a:schemeClr val="tx2">
                    <a:lumMod val="60000"/>
                    <a:lumOff val="40000"/>
                  </a:schemeClr>
                </a:solidFill>
              </a:rPr>
              <a:t> id </a:t>
            </a:r>
            <a:r>
              <a:rPr lang="en-US" sz="800" dirty="0" err="1">
                <a:solidFill>
                  <a:schemeClr val="tx2">
                    <a:lumMod val="60000"/>
                    <a:lumOff val="40000"/>
                  </a:schemeClr>
                </a:solidFill>
              </a:rPr>
              <a:t>neque</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Aliquam</a:t>
            </a:r>
            <a:r>
              <a:rPr lang="en-US" sz="800" dirty="0">
                <a:solidFill>
                  <a:schemeClr val="tx2">
                    <a:lumMod val="60000"/>
                    <a:lumOff val="40000"/>
                  </a:schemeClr>
                </a:solidFill>
              </a:rPr>
              <a:t> </a:t>
            </a:r>
            <a:r>
              <a:rPr lang="en-US" sz="800" dirty="0" err="1">
                <a:solidFill>
                  <a:schemeClr val="tx2">
                    <a:lumMod val="60000"/>
                    <a:lumOff val="40000"/>
                  </a:schemeClr>
                </a:solidFill>
              </a:rPr>
              <a:t>condimentum</a:t>
            </a:r>
            <a:r>
              <a:rPr lang="en-US" sz="800" dirty="0">
                <a:solidFill>
                  <a:schemeClr val="tx2">
                    <a:lumMod val="60000"/>
                    <a:lumOff val="40000"/>
                  </a:schemeClr>
                </a:solidFill>
              </a:rPr>
              <a:t> in </a:t>
            </a:r>
            <a:r>
              <a:rPr lang="en-US" sz="800" dirty="0" err="1">
                <a:solidFill>
                  <a:schemeClr val="tx2">
                    <a:lumMod val="60000"/>
                    <a:lumOff val="40000"/>
                  </a:schemeClr>
                </a:solidFill>
              </a:rPr>
              <a:t>lectus</a:t>
            </a:r>
            <a:r>
              <a:rPr lang="en-US" sz="800" dirty="0">
                <a:solidFill>
                  <a:schemeClr val="tx2">
                    <a:lumMod val="60000"/>
                    <a:lumOff val="40000"/>
                  </a:schemeClr>
                </a:solidFill>
              </a:rPr>
              <a:t>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eleifend</a:t>
            </a:r>
            <a:r>
              <a:rPr lang="en-US" sz="800" dirty="0">
                <a:solidFill>
                  <a:schemeClr val="tx2">
                    <a:lumMod val="60000"/>
                    <a:lumOff val="40000"/>
                  </a:schemeClr>
                </a:solidFill>
              </a:rPr>
              <a:t>. </a:t>
            </a:r>
            <a:r>
              <a:rPr lang="en-US" sz="800" dirty="0" err="1">
                <a:solidFill>
                  <a:schemeClr val="tx2">
                    <a:lumMod val="60000"/>
                    <a:lumOff val="40000"/>
                  </a:schemeClr>
                </a:solidFill>
              </a:rPr>
              <a:t>Donec</a:t>
            </a:r>
            <a:r>
              <a:rPr lang="en-US" sz="800" dirty="0">
                <a:solidFill>
                  <a:schemeClr val="tx2">
                    <a:lumMod val="60000"/>
                    <a:lumOff val="40000"/>
                  </a:schemeClr>
                </a:solidFill>
              </a:rPr>
              <a:t> </a:t>
            </a:r>
            <a:r>
              <a:rPr lang="en-US" sz="800" dirty="0" err="1">
                <a:solidFill>
                  <a:schemeClr val="tx2">
                    <a:lumMod val="60000"/>
                    <a:lumOff val="40000"/>
                  </a:schemeClr>
                </a:solidFill>
              </a:rPr>
              <a:t>condimentum</a:t>
            </a:r>
            <a:r>
              <a:rPr lang="en-US" sz="800" dirty="0">
                <a:solidFill>
                  <a:schemeClr val="tx2">
                    <a:lumMod val="60000"/>
                    <a:lumOff val="40000"/>
                  </a:schemeClr>
                </a:solidFill>
              </a:rPr>
              <a:t> </a:t>
            </a:r>
            <a:r>
              <a:rPr lang="en-US" sz="800" dirty="0" err="1">
                <a:solidFill>
                  <a:schemeClr val="tx2">
                    <a:lumMod val="60000"/>
                    <a:lumOff val="40000"/>
                  </a:schemeClr>
                </a:solidFill>
              </a:rPr>
              <a:t>neque</a:t>
            </a:r>
            <a:r>
              <a:rPr lang="en-US" sz="800" dirty="0">
                <a:solidFill>
                  <a:schemeClr val="tx2">
                    <a:lumMod val="60000"/>
                    <a:lumOff val="40000"/>
                  </a:schemeClr>
                </a:solidFill>
              </a:rPr>
              <a:t> </a:t>
            </a:r>
            <a:r>
              <a:rPr lang="en-US" sz="800" dirty="0" err="1">
                <a:solidFill>
                  <a:schemeClr val="tx2">
                    <a:lumMod val="60000"/>
                    <a:lumOff val="40000"/>
                  </a:schemeClr>
                </a:solidFill>
              </a:rPr>
              <a:t>quis</a:t>
            </a:r>
            <a:r>
              <a:rPr lang="en-US" sz="800" dirty="0">
                <a:solidFill>
                  <a:schemeClr val="tx2">
                    <a:lumMod val="60000"/>
                    <a:lumOff val="40000"/>
                  </a:schemeClr>
                </a:solidFill>
              </a:rPr>
              <a:t> </a:t>
            </a:r>
            <a:r>
              <a:rPr lang="en-US" sz="800" dirty="0" err="1">
                <a:solidFill>
                  <a:schemeClr val="tx2">
                    <a:lumMod val="60000"/>
                    <a:lumOff val="40000"/>
                  </a:schemeClr>
                </a:solidFill>
              </a:rPr>
              <a:t>purus</a:t>
            </a:r>
            <a:r>
              <a:rPr lang="en-US" sz="800" dirty="0">
                <a:solidFill>
                  <a:schemeClr val="tx2">
                    <a:lumMod val="60000"/>
                    <a:lumOff val="40000"/>
                  </a:schemeClr>
                </a:solidFill>
              </a:rPr>
              <a:t> </a:t>
            </a:r>
            <a:r>
              <a:rPr lang="en-US" sz="800" dirty="0" err="1">
                <a:solidFill>
                  <a:schemeClr val="tx2">
                    <a:lumMod val="60000"/>
                    <a:lumOff val="40000"/>
                  </a:schemeClr>
                </a:solidFill>
              </a:rPr>
              <a:t>euismod</a:t>
            </a:r>
            <a:r>
              <a:rPr lang="en-US" sz="800" dirty="0">
                <a:solidFill>
                  <a:schemeClr val="tx2">
                    <a:lumMod val="60000"/>
                    <a:lumOff val="40000"/>
                  </a:schemeClr>
                </a:solidFill>
              </a:rPr>
              <a:t> </a:t>
            </a:r>
            <a:r>
              <a:rPr lang="en-US" sz="800" dirty="0" err="1">
                <a:solidFill>
                  <a:schemeClr val="tx2">
                    <a:lumMod val="60000"/>
                    <a:lumOff val="40000"/>
                  </a:schemeClr>
                </a:solidFill>
              </a:rPr>
              <a:t>sollicitudin</a:t>
            </a:r>
            <a:r>
              <a:rPr lang="en-US" sz="800" dirty="0">
                <a:solidFill>
                  <a:schemeClr val="tx2">
                    <a:lumMod val="60000"/>
                    <a:lumOff val="40000"/>
                  </a:schemeClr>
                </a:solidFill>
              </a:rPr>
              <a:t>. </a:t>
            </a:r>
            <a:r>
              <a:rPr lang="en-US" sz="800" dirty="0" err="1">
                <a:solidFill>
                  <a:schemeClr val="tx2">
                    <a:lumMod val="60000"/>
                    <a:lumOff val="40000"/>
                  </a:schemeClr>
                </a:solidFill>
              </a:rPr>
              <a:t>Fusce</a:t>
            </a:r>
            <a:r>
              <a:rPr lang="en-US" sz="800" dirty="0">
                <a:solidFill>
                  <a:schemeClr val="tx2">
                    <a:lumMod val="60000"/>
                    <a:lumOff val="40000"/>
                  </a:schemeClr>
                </a:solidFill>
              </a:rPr>
              <a:t> </a:t>
            </a:r>
            <a:r>
              <a:rPr lang="en-US" sz="800" dirty="0" err="1">
                <a:solidFill>
                  <a:schemeClr val="tx2">
                    <a:lumMod val="60000"/>
                    <a:lumOff val="40000"/>
                  </a:schemeClr>
                </a:solidFill>
              </a:rPr>
              <a:t>euismod</a:t>
            </a:r>
            <a:r>
              <a:rPr lang="en-US" sz="800" dirty="0">
                <a:solidFill>
                  <a:schemeClr val="tx2">
                    <a:lumMod val="60000"/>
                    <a:lumOff val="40000"/>
                  </a:schemeClr>
                </a:solidFill>
              </a:rPr>
              <a:t> </a:t>
            </a:r>
            <a:r>
              <a:rPr lang="en-US" sz="800" dirty="0" err="1">
                <a:solidFill>
                  <a:schemeClr val="tx2">
                    <a:lumMod val="60000"/>
                    <a:lumOff val="40000"/>
                  </a:schemeClr>
                </a:solidFill>
              </a:rPr>
              <a:t>nisl</a:t>
            </a:r>
            <a:r>
              <a:rPr lang="en-US" sz="800" dirty="0">
                <a:solidFill>
                  <a:schemeClr val="tx2">
                    <a:lumMod val="60000"/>
                    <a:lumOff val="40000"/>
                  </a:schemeClr>
                </a:solidFill>
              </a:rPr>
              <a:t> vitae mi </a:t>
            </a:r>
            <a:r>
              <a:rPr lang="en-US" sz="800" dirty="0" err="1">
                <a:solidFill>
                  <a:schemeClr val="tx2">
                    <a:lumMod val="60000"/>
                    <a:lumOff val="40000"/>
                  </a:schemeClr>
                </a:solidFill>
              </a:rPr>
              <a:t>ornare</a:t>
            </a:r>
            <a:r>
              <a:rPr lang="en-US" sz="800" dirty="0">
                <a:solidFill>
                  <a:schemeClr val="tx2">
                    <a:lumMod val="60000"/>
                    <a:lumOff val="40000"/>
                  </a:schemeClr>
                </a:solidFill>
              </a:rPr>
              <a:t>, id </a:t>
            </a:r>
            <a:r>
              <a:rPr lang="en-US" sz="800" dirty="0" err="1">
                <a:solidFill>
                  <a:schemeClr val="tx2">
                    <a:lumMod val="60000"/>
                    <a:lumOff val="40000"/>
                  </a:schemeClr>
                </a:solidFill>
              </a:rPr>
              <a:t>porttitor</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gravida</a:t>
            </a:r>
            <a:r>
              <a:rPr lang="en-US" sz="800" dirty="0">
                <a:solidFill>
                  <a:schemeClr val="tx2">
                    <a:lumMod val="60000"/>
                    <a:lumOff val="40000"/>
                  </a:schemeClr>
                </a:solidFill>
              </a:rPr>
              <a:t>.</a:t>
            </a:r>
          </a:p>
          <a:p>
            <a:pPr marL="0" indent="0">
              <a:buNone/>
            </a:pPr>
            <a:endParaRPr lang="en-US" sz="800" dirty="0" smtClean="0">
              <a:solidFill>
                <a:schemeClr val="tx2">
                  <a:lumMod val="60000"/>
                  <a:lumOff val="40000"/>
                </a:schemeClr>
              </a:solidFill>
            </a:endParaRPr>
          </a:p>
          <a:p>
            <a:pPr marL="0" indent="0">
              <a:buNone/>
            </a:pPr>
            <a:r>
              <a:rPr lang="en-US" sz="800" dirty="0" err="1">
                <a:solidFill>
                  <a:schemeClr val="tx2">
                    <a:lumMod val="60000"/>
                    <a:lumOff val="40000"/>
                  </a:schemeClr>
                </a:solidFill>
              </a:rPr>
              <a:t>Lorem</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dolor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consectetur</a:t>
            </a:r>
            <a:r>
              <a:rPr lang="en-US" sz="800" dirty="0">
                <a:solidFill>
                  <a:schemeClr val="tx2">
                    <a:lumMod val="60000"/>
                    <a:lumOff val="40000"/>
                  </a:schemeClr>
                </a:solidFill>
              </a:rPr>
              <a:t> </a:t>
            </a:r>
            <a:r>
              <a:rPr lang="en-US" sz="800" dirty="0" err="1">
                <a:solidFill>
                  <a:schemeClr val="tx2">
                    <a:lumMod val="60000"/>
                    <a:lumOff val="40000"/>
                  </a:schemeClr>
                </a:solidFill>
              </a:rPr>
              <a:t>adipiscing</a:t>
            </a:r>
            <a:r>
              <a:rPr lang="en-US" sz="800" dirty="0">
                <a:solidFill>
                  <a:schemeClr val="tx2">
                    <a:lumMod val="60000"/>
                    <a:lumOff val="40000"/>
                  </a:schemeClr>
                </a:solidFill>
              </a:rPr>
              <a:t> </a:t>
            </a:r>
            <a:r>
              <a:rPr lang="en-US" sz="800" dirty="0" err="1">
                <a:solidFill>
                  <a:schemeClr val="tx2">
                    <a:lumMod val="60000"/>
                    <a:lumOff val="40000"/>
                  </a:schemeClr>
                </a:solidFill>
              </a:rPr>
              <a:t>elit</a:t>
            </a:r>
            <a:r>
              <a:rPr lang="en-US" sz="800" dirty="0">
                <a:solidFill>
                  <a:schemeClr val="tx2">
                    <a:lumMod val="60000"/>
                    <a:lumOff val="40000"/>
                  </a:schemeClr>
                </a:solidFill>
              </a:rPr>
              <a:t>. </a:t>
            </a:r>
            <a:r>
              <a:rPr lang="en-US" sz="800" dirty="0" err="1">
                <a:solidFill>
                  <a:schemeClr val="tx2">
                    <a:lumMod val="60000"/>
                    <a:lumOff val="40000"/>
                  </a:schemeClr>
                </a:solidFill>
              </a:rPr>
              <a:t>Aenean</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tortor</a:t>
            </a:r>
            <a:r>
              <a:rPr lang="en-US" sz="800" dirty="0">
                <a:solidFill>
                  <a:schemeClr val="tx2">
                    <a:lumMod val="60000"/>
                    <a:lumOff val="40000"/>
                  </a:schemeClr>
                </a:solidFill>
              </a:rPr>
              <a:t> </a:t>
            </a:r>
            <a:r>
              <a:rPr lang="en-US" sz="800" dirty="0" err="1">
                <a:solidFill>
                  <a:schemeClr val="tx2">
                    <a:lumMod val="60000"/>
                    <a:lumOff val="40000"/>
                  </a:schemeClr>
                </a:solidFill>
              </a:rPr>
              <a:t>ut</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tristique</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molestie</a:t>
            </a:r>
            <a:r>
              <a:rPr lang="en-US" sz="800" dirty="0">
                <a:solidFill>
                  <a:schemeClr val="tx2">
                    <a:lumMod val="60000"/>
                    <a:lumOff val="40000"/>
                  </a:schemeClr>
                </a:solidFill>
              </a:rPr>
              <a:t> mi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interdum</a:t>
            </a:r>
            <a:r>
              <a:rPr lang="en-US" sz="800" dirty="0">
                <a:solidFill>
                  <a:schemeClr val="tx2">
                    <a:lumMod val="60000"/>
                    <a:lumOff val="40000"/>
                  </a:schemeClr>
                </a:solidFill>
              </a:rPr>
              <a:t> ante </a:t>
            </a:r>
            <a:r>
              <a:rPr lang="en-US" sz="800" dirty="0" err="1">
                <a:solidFill>
                  <a:schemeClr val="tx2">
                    <a:lumMod val="60000"/>
                    <a:lumOff val="40000"/>
                  </a:schemeClr>
                </a:solidFill>
              </a:rPr>
              <a:t>fermentum</a:t>
            </a:r>
            <a:r>
              <a:rPr lang="en-US" sz="800" dirty="0">
                <a:solidFill>
                  <a:schemeClr val="tx2">
                    <a:lumMod val="60000"/>
                    <a:lumOff val="40000"/>
                  </a:schemeClr>
                </a:solidFill>
              </a:rPr>
              <a:t>, in </a:t>
            </a:r>
            <a:r>
              <a:rPr lang="en-US" sz="800" dirty="0" err="1">
                <a:solidFill>
                  <a:schemeClr val="tx2">
                    <a:lumMod val="60000"/>
                    <a:lumOff val="40000"/>
                  </a:schemeClr>
                </a:solidFill>
              </a:rPr>
              <a:t>luctus</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auctor</a:t>
            </a:r>
            <a:r>
              <a:rPr lang="en-US" sz="800" dirty="0">
                <a:solidFill>
                  <a:schemeClr val="tx2">
                    <a:lumMod val="60000"/>
                    <a:lumOff val="40000"/>
                  </a:schemeClr>
                </a:solidFill>
              </a:rPr>
              <a:t>.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diam</a:t>
            </a:r>
            <a:r>
              <a:rPr lang="en-US" sz="800" dirty="0">
                <a:solidFill>
                  <a:schemeClr val="tx2">
                    <a:lumMod val="60000"/>
                    <a:lumOff val="40000"/>
                  </a:schemeClr>
                </a:solidFill>
              </a:rPr>
              <a:t> </a:t>
            </a:r>
            <a:r>
              <a:rPr lang="en-US" sz="800" dirty="0" err="1">
                <a:solidFill>
                  <a:schemeClr val="tx2">
                    <a:lumMod val="60000"/>
                    <a:lumOff val="40000"/>
                  </a:schemeClr>
                </a:solidFill>
              </a:rPr>
              <a:t>metus</a:t>
            </a:r>
            <a:r>
              <a:rPr lang="en-US" sz="800" dirty="0">
                <a:solidFill>
                  <a:schemeClr val="tx2">
                    <a:lumMod val="60000"/>
                    <a:lumOff val="40000"/>
                  </a:schemeClr>
                </a:solidFill>
              </a:rPr>
              <a:t>, </a:t>
            </a:r>
            <a:r>
              <a:rPr lang="en-US" sz="800" dirty="0" err="1">
                <a:solidFill>
                  <a:schemeClr val="tx2">
                    <a:lumMod val="60000"/>
                    <a:lumOff val="40000"/>
                  </a:schemeClr>
                </a:solidFill>
              </a:rPr>
              <a:t>commodo</a:t>
            </a:r>
            <a:r>
              <a:rPr lang="en-US" sz="800" dirty="0">
                <a:solidFill>
                  <a:schemeClr val="tx2">
                    <a:lumMod val="60000"/>
                    <a:lumOff val="40000"/>
                  </a:schemeClr>
                </a:solidFill>
              </a:rPr>
              <a:t> et </a:t>
            </a:r>
            <a:r>
              <a:rPr lang="en-US" sz="800" dirty="0" err="1">
                <a:solidFill>
                  <a:schemeClr val="tx2">
                    <a:lumMod val="60000"/>
                    <a:lumOff val="40000"/>
                  </a:schemeClr>
                </a:solidFill>
              </a:rPr>
              <a:t>nunc</a:t>
            </a:r>
            <a:r>
              <a:rPr lang="en-US" sz="800" dirty="0">
                <a:solidFill>
                  <a:schemeClr val="tx2">
                    <a:lumMod val="60000"/>
                    <a:lumOff val="40000"/>
                  </a:schemeClr>
                </a:solidFill>
              </a:rPr>
              <a:t> ac, </a:t>
            </a:r>
            <a:r>
              <a:rPr lang="en-US" sz="800" dirty="0" err="1">
                <a:solidFill>
                  <a:schemeClr val="tx2">
                    <a:lumMod val="60000"/>
                    <a:lumOff val="40000"/>
                  </a:schemeClr>
                </a:solidFill>
              </a:rPr>
              <a:t>molestie</a:t>
            </a:r>
            <a:r>
              <a:rPr lang="en-US" sz="800" dirty="0">
                <a:solidFill>
                  <a:schemeClr val="tx2">
                    <a:lumMod val="60000"/>
                    <a:lumOff val="40000"/>
                  </a:schemeClr>
                </a:solidFill>
              </a:rPr>
              <a:t> </a:t>
            </a:r>
            <a:r>
              <a:rPr lang="en-US" sz="800" dirty="0" err="1">
                <a:solidFill>
                  <a:schemeClr val="tx2">
                    <a:lumMod val="60000"/>
                    <a:lumOff val="40000"/>
                  </a:schemeClr>
                </a:solidFill>
              </a:rPr>
              <a:t>mattis</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In in dictum </a:t>
            </a:r>
            <a:r>
              <a:rPr lang="en-US" sz="800" dirty="0" err="1">
                <a:solidFill>
                  <a:schemeClr val="tx2">
                    <a:lumMod val="60000"/>
                    <a:lumOff val="40000"/>
                  </a:schemeClr>
                </a:solidFill>
              </a:rPr>
              <a:t>arcu</a:t>
            </a:r>
            <a:r>
              <a:rPr lang="en-US" sz="800" dirty="0">
                <a:solidFill>
                  <a:schemeClr val="tx2">
                    <a:lumMod val="60000"/>
                    <a:lumOff val="40000"/>
                  </a:schemeClr>
                </a:solidFill>
              </a:rPr>
              <a:t>. </a:t>
            </a:r>
            <a:r>
              <a:rPr lang="en-US" sz="800" dirty="0" err="1">
                <a:solidFill>
                  <a:schemeClr val="tx2">
                    <a:lumMod val="60000"/>
                    <a:lumOff val="40000"/>
                  </a:schemeClr>
                </a:solidFill>
              </a:rPr>
              <a:t>Nulla</a:t>
            </a:r>
            <a:r>
              <a:rPr lang="en-US" sz="800" dirty="0">
                <a:solidFill>
                  <a:schemeClr val="tx2">
                    <a:lumMod val="60000"/>
                    <a:lumOff val="40000"/>
                  </a:schemeClr>
                </a:solidFill>
              </a:rPr>
              <a:t> </a:t>
            </a:r>
            <a:r>
              <a:rPr lang="en-US" sz="800" dirty="0" err="1">
                <a:solidFill>
                  <a:schemeClr val="tx2">
                    <a:lumMod val="60000"/>
                    <a:lumOff val="40000"/>
                  </a:schemeClr>
                </a:solidFill>
              </a:rPr>
              <a:t>pulvinar</a:t>
            </a:r>
            <a:r>
              <a:rPr lang="en-US" sz="800" dirty="0">
                <a:solidFill>
                  <a:schemeClr val="tx2">
                    <a:lumMod val="60000"/>
                    <a:lumOff val="40000"/>
                  </a:schemeClr>
                </a:solidFill>
              </a:rPr>
              <a:t> </a:t>
            </a:r>
            <a:r>
              <a:rPr lang="en-US" sz="800" dirty="0" err="1">
                <a:solidFill>
                  <a:schemeClr val="tx2">
                    <a:lumMod val="60000"/>
                    <a:lumOff val="40000"/>
                  </a:schemeClr>
                </a:solidFill>
              </a:rPr>
              <a:t>leo</a:t>
            </a:r>
            <a:r>
              <a:rPr lang="en-US" sz="800" dirty="0">
                <a:solidFill>
                  <a:schemeClr val="tx2">
                    <a:lumMod val="60000"/>
                    <a:lumOff val="40000"/>
                  </a:schemeClr>
                </a:solidFill>
              </a:rPr>
              <a:t> at </a:t>
            </a:r>
            <a:r>
              <a:rPr lang="en-US" sz="800" dirty="0" err="1">
                <a:solidFill>
                  <a:schemeClr val="tx2">
                    <a:lumMod val="60000"/>
                    <a:lumOff val="40000"/>
                  </a:schemeClr>
                </a:solidFill>
              </a:rPr>
              <a:t>vulputate</a:t>
            </a:r>
            <a:r>
              <a:rPr lang="en-US" sz="800" dirty="0">
                <a:solidFill>
                  <a:schemeClr val="tx2">
                    <a:lumMod val="60000"/>
                    <a:lumOff val="40000"/>
                  </a:schemeClr>
                </a:solidFill>
              </a:rPr>
              <a:t> </a:t>
            </a:r>
            <a:r>
              <a:rPr lang="en-US" sz="800" dirty="0" err="1">
                <a:solidFill>
                  <a:schemeClr val="tx2">
                    <a:lumMod val="60000"/>
                    <a:lumOff val="40000"/>
                  </a:schemeClr>
                </a:solidFill>
              </a:rPr>
              <a:t>vestibulum</a:t>
            </a:r>
            <a:r>
              <a:rPr lang="en-US" sz="800" dirty="0">
                <a:solidFill>
                  <a:schemeClr val="tx2">
                    <a:lumMod val="60000"/>
                    <a:lumOff val="40000"/>
                  </a:schemeClr>
                </a:solidFill>
              </a:rPr>
              <a:t>. </a:t>
            </a:r>
            <a:r>
              <a:rPr lang="en-US" sz="800" dirty="0" err="1">
                <a:solidFill>
                  <a:schemeClr val="tx2">
                    <a:lumMod val="60000"/>
                    <a:lumOff val="40000"/>
                  </a:schemeClr>
                </a:solidFill>
              </a:rPr>
              <a:t>Mauris</a:t>
            </a:r>
            <a:r>
              <a:rPr lang="en-US" sz="800" dirty="0">
                <a:solidFill>
                  <a:schemeClr val="tx2">
                    <a:lumMod val="60000"/>
                    <a:lumOff val="40000"/>
                  </a:schemeClr>
                </a:solidFill>
              </a:rPr>
              <a:t> </a:t>
            </a:r>
            <a:r>
              <a:rPr lang="en-US" sz="800" dirty="0" err="1">
                <a:solidFill>
                  <a:schemeClr val="tx2">
                    <a:lumMod val="60000"/>
                    <a:lumOff val="40000"/>
                  </a:schemeClr>
                </a:solidFill>
              </a:rPr>
              <a:t>laoreet</a:t>
            </a:r>
            <a:r>
              <a:rPr lang="en-US" sz="800" dirty="0">
                <a:solidFill>
                  <a:schemeClr val="tx2">
                    <a:lumMod val="60000"/>
                    <a:lumOff val="40000"/>
                  </a:schemeClr>
                </a:solidFill>
              </a:rPr>
              <a:t> </a:t>
            </a:r>
            <a:r>
              <a:rPr lang="en-US" sz="800" dirty="0" err="1">
                <a:solidFill>
                  <a:schemeClr val="tx2">
                    <a:lumMod val="60000"/>
                    <a:lumOff val="40000"/>
                  </a:schemeClr>
                </a:solidFill>
              </a:rPr>
              <a:t>risus</a:t>
            </a:r>
            <a:r>
              <a:rPr lang="en-US" sz="800" dirty="0">
                <a:solidFill>
                  <a:schemeClr val="tx2">
                    <a:lumMod val="60000"/>
                    <a:lumOff val="40000"/>
                  </a:schemeClr>
                </a:solidFill>
              </a:rPr>
              <a:t> magna,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fermentum</a:t>
            </a:r>
            <a:r>
              <a:rPr lang="en-US" sz="800" dirty="0">
                <a:solidFill>
                  <a:schemeClr val="tx2">
                    <a:lumMod val="60000"/>
                    <a:lumOff val="40000"/>
                  </a:schemeClr>
                </a:solidFill>
              </a:rPr>
              <a:t> </a:t>
            </a:r>
            <a:r>
              <a:rPr lang="en-US" sz="800" dirty="0" err="1">
                <a:solidFill>
                  <a:schemeClr val="tx2">
                    <a:lumMod val="60000"/>
                    <a:lumOff val="40000"/>
                  </a:schemeClr>
                </a:solidFill>
              </a:rPr>
              <a:t>urna</a:t>
            </a:r>
            <a:r>
              <a:rPr lang="en-US" sz="800" dirty="0">
                <a:solidFill>
                  <a:schemeClr val="tx2">
                    <a:lumMod val="60000"/>
                    <a:lumOff val="40000"/>
                  </a:schemeClr>
                </a:solidFill>
              </a:rPr>
              <a:t> </a:t>
            </a:r>
            <a:r>
              <a:rPr lang="en-US" sz="800" dirty="0" err="1">
                <a:solidFill>
                  <a:schemeClr val="tx2">
                    <a:lumMod val="60000"/>
                    <a:lumOff val="40000"/>
                  </a:schemeClr>
                </a:solidFill>
              </a:rPr>
              <a:t>vulputate</a:t>
            </a:r>
            <a:r>
              <a:rPr lang="en-US" sz="800" dirty="0">
                <a:solidFill>
                  <a:schemeClr val="tx2">
                    <a:lumMod val="60000"/>
                    <a:lumOff val="40000"/>
                  </a:schemeClr>
                </a:solidFill>
              </a:rPr>
              <a:t> non.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eget</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erat</a:t>
            </a:r>
            <a:r>
              <a:rPr lang="en-US" sz="800" dirty="0">
                <a:solidFill>
                  <a:schemeClr val="tx2">
                    <a:lumMod val="60000"/>
                    <a:lumOff val="40000"/>
                  </a:schemeClr>
                </a:solidFill>
              </a:rPr>
              <a:t>. </a:t>
            </a:r>
            <a:r>
              <a:rPr lang="en-US" sz="800" dirty="0" err="1">
                <a:solidFill>
                  <a:schemeClr val="tx2">
                    <a:lumMod val="60000"/>
                    <a:lumOff val="40000"/>
                  </a:schemeClr>
                </a:solidFill>
              </a:rPr>
              <a:t>Donec</a:t>
            </a:r>
            <a:r>
              <a:rPr lang="en-US" sz="800" dirty="0">
                <a:solidFill>
                  <a:schemeClr val="tx2">
                    <a:lumMod val="60000"/>
                    <a:lumOff val="40000"/>
                  </a:schemeClr>
                </a:solidFill>
              </a:rPr>
              <a:t> id </a:t>
            </a:r>
            <a:r>
              <a:rPr lang="en-US" sz="800" dirty="0" err="1">
                <a:solidFill>
                  <a:schemeClr val="tx2">
                    <a:lumMod val="60000"/>
                    <a:lumOff val="40000"/>
                  </a:schemeClr>
                </a:solidFill>
              </a:rPr>
              <a:t>neque</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Aliquam</a:t>
            </a:r>
            <a:r>
              <a:rPr lang="en-US" sz="800" dirty="0">
                <a:solidFill>
                  <a:schemeClr val="tx2">
                    <a:lumMod val="60000"/>
                    <a:lumOff val="40000"/>
                  </a:schemeClr>
                </a:solidFill>
              </a:rPr>
              <a:t> </a:t>
            </a:r>
            <a:r>
              <a:rPr lang="en-US" sz="800" dirty="0" err="1">
                <a:solidFill>
                  <a:schemeClr val="tx2">
                    <a:lumMod val="60000"/>
                    <a:lumOff val="40000"/>
                  </a:schemeClr>
                </a:solidFill>
              </a:rPr>
              <a:t>condimentum</a:t>
            </a:r>
            <a:r>
              <a:rPr lang="en-US" sz="800" dirty="0">
                <a:solidFill>
                  <a:schemeClr val="tx2">
                    <a:lumMod val="60000"/>
                    <a:lumOff val="40000"/>
                  </a:schemeClr>
                </a:solidFill>
              </a:rPr>
              <a:t> in </a:t>
            </a:r>
            <a:r>
              <a:rPr lang="en-US" sz="800" dirty="0" err="1">
                <a:solidFill>
                  <a:schemeClr val="tx2">
                    <a:lumMod val="60000"/>
                    <a:lumOff val="40000"/>
                  </a:schemeClr>
                </a:solidFill>
              </a:rPr>
              <a:t>lectus</a:t>
            </a:r>
            <a:r>
              <a:rPr lang="en-US" sz="800" dirty="0">
                <a:solidFill>
                  <a:schemeClr val="tx2">
                    <a:lumMod val="60000"/>
                    <a:lumOff val="40000"/>
                  </a:schemeClr>
                </a:solidFill>
              </a:rPr>
              <a:t>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eleifend</a:t>
            </a:r>
            <a:r>
              <a:rPr lang="en-US" sz="800" dirty="0">
                <a:solidFill>
                  <a:schemeClr val="tx2">
                    <a:lumMod val="60000"/>
                    <a:lumOff val="40000"/>
                  </a:schemeClr>
                </a:solidFill>
              </a:rPr>
              <a:t>. </a:t>
            </a:r>
            <a:r>
              <a:rPr lang="en-US" sz="800" dirty="0" err="1">
                <a:solidFill>
                  <a:schemeClr val="tx2">
                    <a:lumMod val="60000"/>
                    <a:lumOff val="40000"/>
                  </a:schemeClr>
                </a:solidFill>
              </a:rPr>
              <a:t>Donec</a:t>
            </a:r>
            <a:r>
              <a:rPr lang="en-US" sz="800" dirty="0">
                <a:solidFill>
                  <a:schemeClr val="tx2">
                    <a:lumMod val="60000"/>
                    <a:lumOff val="40000"/>
                  </a:schemeClr>
                </a:solidFill>
              </a:rPr>
              <a:t> </a:t>
            </a:r>
            <a:r>
              <a:rPr lang="en-US" sz="800" dirty="0" err="1">
                <a:solidFill>
                  <a:schemeClr val="tx2">
                    <a:lumMod val="60000"/>
                    <a:lumOff val="40000"/>
                  </a:schemeClr>
                </a:solidFill>
              </a:rPr>
              <a:t>condimentum</a:t>
            </a:r>
            <a:r>
              <a:rPr lang="en-US" sz="800" dirty="0">
                <a:solidFill>
                  <a:schemeClr val="tx2">
                    <a:lumMod val="60000"/>
                    <a:lumOff val="40000"/>
                  </a:schemeClr>
                </a:solidFill>
              </a:rPr>
              <a:t> </a:t>
            </a:r>
            <a:r>
              <a:rPr lang="en-US" sz="800" dirty="0" err="1">
                <a:solidFill>
                  <a:schemeClr val="tx2">
                    <a:lumMod val="60000"/>
                    <a:lumOff val="40000"/>
                  </a:schemeClr>
                </a:solidFill>
              </a:rPr>
              <a:t>neque</a:t>
            </a:r>
            <a:r>
              <a:rPr lang="en-US" sz="800" dirty="0">
                <a:solidFill>
                  <a:schemeClr val="tx2">
                    <a:lumMod val="60000"/>
                    <a:lumOff val="40000"/>
                  </a:schemeClr>
                </a:solidFill>
              </a:rPr>
              <a:t> </a:t>
            </a:r>
            <a:r>
              <a:rPr lang="en-US" sz="800" dirty="0" err="1">
                <a:solidFill>
                  <a:schemeClr val="tx2">
                    <a:lumMod val="60000"/>
                    <a:lumOff val="40000"/>
                  </a:schemeClr>
                </a:solidFill>
              </a:rPr>
              <a:t>quis</a:t>
            </a:r>
            <a:r>
              <a:rPr lang="en-US" sz="800" dirty="0">
                <a:solidFill>
                  <a:schemeClr val="tx2">
                    <a:lumMod val="60000"/>
                    <a:lumOff val="40000"/>
                  </a:schemeClr>
                </a:solidFill>
              </a:rPr>
              <a:t> </a:t>
            </a:r>
            <a:r>
              <a:rPr lang="en-US" sz="800" dirty="0" err="1">
                <a:solidFill>
                  <a:schemeClr val="tx2">
                    <a:lumMod val="60000"/>
                    <a:lumOff val="40000"/>
                  </a:schemeClr>
                </a:solidFill>
              </a:rPr>
              <a:t>purus</a:t>
            </a:r>
            <a:r>
              <a:rPr lang="en-US" sz="800" dirty="0">
                <a:solidFill>
                  <a:schemeClr val="tx2">
                    <a:lumMod val="60000"/>
                    <a:lumOff val="40000"/>
                  </a:schemeClr>
                </a:solidFill>
              </a:rPr>
              <a:t> </a:t>
            </a:r>
            <a:r>
              <a:rPr lang="en-US" sz="800" dirty="0" err="1">
                <a:solidFill>
                  <a:schemeClr val="tx2">
                    <a:lumMod val="60000"/>
                    <a:lumOff val="40000"/>
                  </a:schemeClr>
                </a:solidFill>
              </a:rPr>
              <a:t>euismod</a:t>
            </a:r>
            <a:r>
              <a:rPr lang="en-US" sz="800" dirty="0">
                <a:solidFill>
                  <a:schemeClr val="tx2">
                    <a:lumMod val="60000"/>
                    <a:lumOff val="40000"/>
                  </a:schemeClr>
                </a:solidFill>
              </a:rPr>
              <a:t> </a:t>
            </a:r>
            <a:r>
              <a:rPr lang="en-US" sz="800" dirty="0" err="1">
                <a:solidFill>
                  <a:schemeClr val="tx2">
                    <a:lumMod val="60000"/>
                    <a:lumOff val="40000"/>
                  </a:schemeClr>
                </a:solidFill>
              </a:rPr>
              <a:t>sollicitudin</a:t>
            </a:r>
            <a:r>
              <a:rPr lang="en-US" sz="800" dirty="0">
                <a:solidFill>
                  <a:schemeClr val="tx2">
                    <a:lumMod val="60000"/>
                    <a:lumOff val="40000"/>
                  </a:schemeClr>
                </a:solidFill>
              </a:rPr>
              <a:t>. </a:t>
            </a:r>
            <a:r>
              <a:rPr lang="en-US" sz="800" dirty="0" err="1">
                <a:solidFill>
                  <a:schemeClr val="tx2">
                    <a:lumMod val="60000"/>
                    <a:lumOff val="40000"/>
                  </a:schemeClr>
                </a:solidFill>
              </a:rPr>
              <a:t>Fusce</a:t>
            </a:r>
            <a:r>
              <a:rPr lang="en-US" sz="800" dirty="0">
                <a:solidFill>
                  <a:schemeClr val="tx2">
                    <a:lumMod val="60000"/>
                    <a:lumOff val="40000"/>
                  </a:schemeClr>
                </a:solidFill>
              </a:rPr>
              <a:t> </a:t>
            </a:r>
            <a:r>
              <a:rPr lang="en-US" sz="800" dirty="0" err="1">
                <a:solidFill>
                  <a:schemeClr val="tx2">
                    <a:lumMod val="60000"/>
                    <a:lumOff val="40000"/>
                  </a:schemeClr>
                </a:solidFill>
              </a:rPr>
              <a:t>euismod</a:t>
            </a:r>
            <a:r>
              <a:rPr lang="en-US" sz="800" dirty="0">
                <a:solidFill>
                  <a:schemeClr val="tx2">
                    <a:lumMod val="60000"/>
                    <a:lumOff val="40000"/>
                  </a:schemeClr>
                </a:solidFill>
              </a:rPr>
              <a:t> </a:t>
            </a:r>
            <a:r>
              <a:rPr lang="en-US" sz="800" dirty="0" err="1">
                <a:solidFill>
                  <a:schemeClr val="tx2">
                    <a:lumMod val="60000"/>
                    <a:lumOff val="40000"/>
                  </a:schemeClr>
                </a:solidFill>
              </a:rPr>
              <a:t>nisl</a:t>
            </a:r>
            <a:r>
              <a:rPr lang="en-US" sz="800" dirty="0">
                <a:solidFill>
                  <a:schemeClr val="tx2">
                    <a:lumMod val="60000"/>
                    <a:lumOff val="40000"/>
                  </a:schemeClr>
                </a:solidFill>
              </a:rPr>
              <a:t> vitae mi </a:t>
            </a:r>
            <a:r>
              <a:rPr lang="en-US" sz="800" dirty="0" err="1">
                <a:solidFill>
                  <a:schemeClr val="tx2">
                    <a:lumMod val="60000"/>
                    <a:lumOff val="40000"/>
                  </a:schemeClr>
                </a:solidFill>
              </a:rPr>
              <a:t>ornare</a:t>
            </a:r>
            <a:r>
              <a:rPr lang="en-US" sz="800" dirty="0">
                <a:solidFill>
                  <a:schemeClr val="tx2">
                    <a:lumMod val="60000"/>
                    <a:lumOff val="40000"/>
                  </a:schemeClr>
                </a:solidFill>
              </a:rPr>
              <a:t>, id </a:t>
            </a:r>
            <a:r>
              <a:rPr lang="en-US" sz="800" dirty="0" err="1">
                <a:solidFill>
                  <a:schemeClr val="tx2">
                    <a:lumMod val="60000"/>
                    <a:lumOff val="40000"/>
                  </a:schemeClr>
                </a:solidFill>
              </a:rPr>
              <a:t>porttitor</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gravida</a:t>
            </a:r>
            <a:r>
              <a:rPr lang="en-US" sz="800" dirty="0">
                <a:solidFill>
                  <a:schemeClr val="tx2">
                    <a:lumMod val="60000"/>
                    <a:lumOff val="40000"/>
                  </a:schemeClr>
                </a:solidFill>
              </a:rPr>
              <a:t>.</a:t>
            </a:r>
          </a:p>
          <a:p>
            <a:pPr marL="0" indent="0">
              <a:buNone/>
            </a:pPr>
            <a:endParaRPr lang="en-US" sz="800" dirty="0" smtClean="0">
              <a:solidFill>
                <a:schemeClr val="tx2">
                  <a:lumMod val="60000"/>
                  <a:lumOff val="40000"/>
                </a:schemeClr>
              </a:solidFill>
            </a:endParaRPr>
          </a:p>
          <a:p>
            <a:pPr marL="0" indent="0">
              <a:buNone/>
            </a:pPr>
            <a:r>
              <a:rPr lang="en-US" sz="800" dirty="0" err="1">
                <a:solidFill>
                  <a:schemeClr val="tx2">
                    <a:lumMod val="60000"/>
                    <a:lumOff val="40000"/>
                  </a:schemeClr>
                </a:solidFill>
              </a:rPr>
              <a:t>Lorem</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dolor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consectetur</a:t>
            </a:r>
            <a:r>
              <a:rPr lang="en-US" sz="800" dirty="0">
                <a:solidFill>
                  <a:schemeClr val="tx2">
                    <a:lumMod val="60000"/>
                    <a:lumOff val="40000"/>
                  </a:schemeClr>
                </a:solidFill>
              </a:rPr>
              <a:t> </a:t>
            </a:r>
            <a:r>
              <a:rPr lang="en-US" sz="800" dirty="0" err="1">
                <a:solidFill>
                  <a:schemeClr val="tx2">
                    <a:lumMod val="60000"/>
                    <a:lumOff val="40000"/>
                  </a:schemeClr>
                </a:solidFill>
              </a:rPr>
              <a:t>adipiscing</a:t>
            </a:r>
            <a:r>
              <a:rPr lang="en-US" sz="800" dirty="0">
                <a:solidFill>
                  <a:schemeClr val="tx2">
                    <a:lumMod val="60000"/>
                    <a:lumOff val="40000"/>
                  </a:schemeClr>
                </a:solidFill>
              </a:rPr>
              <a:t> </a:t>
            </a:r>
            <a:r>
              <a:rPr lang="en-US" sz="800" dirty="0" err="1">
                <a:solidFill>
                  <a:schemeClr val="tx2">
                    <a:lumMod val="60000"/>
                    <a:lumOff val="40000"/>
                  </a:schemeClr>
                </a:solidFill>
              </a:rPr>
              <a:t>elit</a:t>
            </a:r>
            <a:r>
              <a:rPr lang="en-US" sz="800" dirty="0">
                <a:solidFill>
                  <a:schemeClr val="tx2">
                    <a:lumMod val="60000"/>
                    <a:lumOff val="40000"/>
                  </a:schemeClr>
                </a:solidFill>
              </a:rPr>
              <a:t>. </a:t>
            </a:r>
            <a:r>
              <a:rPr lang="en-US" sz="800" dirty="0" err="1">
                <a:solidFill>
                  <a:schemeClr val="tx2">
                    <a:lumMod val="60000"/>
                    <a:lumOff val="40000"/>
                  </a:schemeClr>
                </a:solidFill>
              </a:rPr>
              <a:t>Aenean</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tortor</a:t>
            </a:r>
            <a:r>
              <a:rPr lang="en-US" sz="800" dirty="0">
                <a:solidFill>
                  <a:schemeClr val="tx2">
                    <a:lumMod val="60000"/>
                    <a:lumOff val="40000"/>
                  </a:schemeClr>
                </a:solidFill>
              </a:rPr>
              <a:t> </a:t>
            </a:r>
            <a:r>
              <a:rPr lang="en-US" sz="800" dirty="0" err="1">
                <a:solidFill>
                  <a:schemeClr val="tx2">
                    <a:lumMod val="60000"/>
                    <a:lumOff val="40000"/>
                  </a:schemeClr>
                </a:solidFill>
              </a:rPr>
              <a:t>ut</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tristique</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molestie</a:t>
            </a:r>
            <a:r>
              <a:rPr lang="en-US" sz="800" dirty="0">
                <a:solidFill>
                  <a:schemeClr val="tx2">
                    <a:lumMod val="60000"/>
                    <a:lumOff val="40000"/>
                  </a:schemeClr>
                </a:solidFill>
              </a:rPr>
              <a:t> mi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Sed</a:t>
            </a:r>
            <a:r>
              <a:rPr lang="en-US" sz="800" dirty="0">
                <a:solidFill>
                  <a:schemeClr val="tx2">
                    <a:lumMod val="60000"/>
                    <a:lumOff val="40000"/>
                  </a:schemeClr>
                </a:solidFill>
              </a:rPr>
              <a:t> </a:t>
            </a:r>
            <a:r>
              <a:rPr lang="en-US" sz="800" dirty="0" err="1">
                <a:solidFill>
                  <a:schemeClr val="tx2">
                    <a:lumMod val="60000"/>
                    <a:lumOff val="40000"/>
                  </a:schemeClr>
                </a:solidFill>
              </a:rPr>
              <a:t>convallis</a:t>
            </a:r>
            <a:r>
              <a:rPr lang="en-US" sz="800" dirty="0">
                <a:solidFill>
                  <a:schemeClr val="tx2">
                    <a:lumMod val="60000"/>
                    <a:lumOff val="40000"/>
                  </a:schemeClr>
                </a:solidFill>
              </a:rPr>
              <a:t> </a:t>
            </a:r>
            <a:r>
              <a:rPr lang="en-US" sz="800" dirty="0" err="1">
                <a:solidFill>
                  <a:schemeClr val="tx2">
                    <a:lumMod val="60000"/>
                    <a:lumOff val="40000"/>
                  </a:schemeClr>
                </a:solidFill>
              </a:rPr>
              <a:t>massa</a:t>
            </a:r>
            <a:r>
              <a:rPr lang="en-US" sz="800" dirty="0">
                <a:solidFill>
                  <a:schemeClr val="tx2">
                    <a:lumMod val="60000"/>
                    <a:lumOff val="40000"/>
                  </a:schemeClr>
                </a:solidFill>
              </a:rPr>
              <a:t> </a:t>
            </a:r>
            <a:r>
              <a:rPr lang="en-US" sz="800" dirty="0" err="1">
                <a:solidFill>
                  <a:schemeClr val="tx2">
                    <a:lumMod val="60000"/>
                    <a:lumOff val="40000"/>
                  </a:schemeClr>
                </a:solidFill>
              </a:rPr>
              <a:t>interdum</a:t>
            </a:r>
            <a:r>
              <a:rPr lang="en-US" sz="800" dirty="0">
                <a:solidFill>
                  <a:schemeClr val="tx2">
                    <a:lumMod val="60000"/>
                    <a:lumOff val="40000"/>
                  </a:schemeClr>
                </a:solidFill>
              </a:rPr>
              <a:t> ante </a:t>
            </a:r>
            <a:r>
              <a:rPr lang="en-US" sz="800" dirty="0" err="1">
                <a:solidFill>
                  <a:schemeClr val="tx2">
                    <a:lumMod val="60000"/>
                    <a:lumOff val="40000"/>
                  </a:schemeClr>
                </a:solidFill>
              </a:rPr>
              <a:t>fermentum</a:t>
            </a:r>
            <a:r>
              <a:rPr lang="en-US" sz="800" dirty="0">
                <a:solidFill>
                  <a:schemeClr val="tx2">
                    <a:lumMod val="60000"/>
                    <a:lumOff val="40000"/>
                  </a:schemeClr>
                </a:solidFill>
              </a:rPr>
              <a:t>, in </a:t>
            </a:r>
            <a:r>
              <a:rPr lang="en-US" sz="800" dirty="0" err="1">
                <a:solidFill>
                  <a:schemeClr val="tx2">
                    <a:lumMod val="60000"/>
                    <a:lumOff val="40000"/>
                  </a:schemeClr>
                </a:solidFill>
              </a:rPr>
              <a:t>luctus</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auctor</a:t>
            </a:r>
            <a:r>
              <a:rPr lang="en-US" sz="800" dirty="0">
                <a:solidFill>
                  <a:schemeClr val="tx2">
                    <a:lumMod val="60000"/>
                    <a:lumOff val="40000"/>
                  </a:schemeClr>
                </a:solidFill>
              </a:rPr>
              <a:t>.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diam</a:t>
            </a:r>
            <a:r>
              <a:rPr lang="en-US" sz="800" dirty="0">
                <a:solidFill>
                  <a:schemeClr val="tx2">
                    <a:lumMod val="60000"/>
                    <a:lumOff val="40000"/>
                  </a:schemeClr>
                </a:solidFill>
              </a:rPr>
              <a:t> </a:t>
            </a:r>
            <a:r>
              <a:rPr lang="en-US" sz="800" dirty="0" err="1">
                <a:solidFill>
                  <a:schemeClr val="tx2">
                    <a:lumMod val="60000"/>
                    <a:lumOff val="40000"/>
                  </a:schemeClr>
                </a:solidFill>
              </a:rPr>
              <a:t>metus</a:t>
            </a:r>
            <a:r>
              <a:rPr lang="en-US" sz="800" dirty="0">
                <a:solidFill>
                  <a:schemeClr val="tx2">
                    <a:lumMod val="60000"/>
                    <a:lumOff val="40000"/>
                  </a:schemeClr>
                </a:solidFill>
              </a:rPr>
              <a:t>, </a:t>
            </a:r>
            <a:r>
              <a:rPr lang="en-US" sz="800" dirty="0" err="1">
                <a:solidFill>
                  <a:schemeClr val="tx2">
                    <a:lumMod val="60000"/>
                    <a:lumOff val="40000"/>
                  </a:schemeClr>
                </a:solidFill>
              </a:rPr>
              <a:t>commodo</a:t>
            </a:r>
            <a:r>
              <a:rPr lang="en-US" sz="800" dirty="0">
                <a:solidFill>
                  <a:schemeClr val="tx2">
                    <a:lumMod val="60000"/>
                    <a:lumOff val="40000"/>
                  </a:schemeClr>
                </a:solidFill>
              </a:rPr>
              <a:t> et </a:t>
            </a:r>
            <a:r>
              <a:rPr lang="en-US" sz="800" dirty="0" err="1">
                <a:solidFill>
                  <a:schemeClr val="tx2">
                    <a:lumMod val="60000"/>
                    <a:lumOff val="40000"/>
                  </a:schemeClr>
                </a:solidFill>
              </a:rPr>
              <a:t>nunc</a:t>
            </a:r>
            <a:r>
              <a:rPr lang="en-US" sz="800" dirty="0">
                <a:solidFill>
                  <a:schemeClr val="tx2">
                    <a:lumMod val="60000"/>
                    <a:lumOff val="40000"/>
                  </a:schemeClr>
                </a:solidFill>
              </a:rPr>
              <a:t> ac, </a:t>
            </a:r>
            <a:r>
              <a:rPr lang="en-US" sz="800" dirty="0" err="1">
                <a:solidFill>
                  <a:schemeClr val="tx2">
                    <a:lumMod val="60000"/>
                    <a:lumOff val="40000"/>
                  </a:schemeClr>
                </a:solidFill>
              </a:rPr>
              <a:t>molestie</a:t>
            </a:r>
            <a:r>
              <a:rPr lang="en-US" sz="800" dirty="0">
                <a:solidFill>
                  <a:schemeClr val="tx2">
                    <a:lumMod val="60000"/>
                    <a:lumOff val="40000"/>
                  </a:schemeClr>
                </a:solidFill>
              </a:rPr>
              <a:t> </a:t>
            </a:r>
            <a:r>
              <a:rPr lang="en-US" sz="800" dirty="0" err="1">
                <a:solidFill>
                  <a:schemeClr val="tx2">
                    <a:lumMod val="60000"/>
                    <a:lumOff val="40000"/>
                  </a:schemeClr>
                </a:solidFill>
              </a:rPr>
              <a:t>mattis</a:t>
            </a:r>
            <a:r>
              <a:rPr lang="en-US" sz="800" dirty="0">
                <a:solidFill>
                  <a:schemeClr val="tx2">
                    <a:lumMod val="60000"/>
                    <a:lumOff val="40000"/>
                  </a:schemeClr>
                </a:solidFill>
              </a:rPr>
              <a:t> </a:t>
            </a:r>
            <a:r>
              <a:rPr lang="en-US" sz="800" dirty="0" err="1">
                <a:solidFill>
                  <a:schemeClr val="tx2">
                    <a:lumMod val="60000"/>
                    <a:lumOff val="40000"/>
                  </a:schemeClr>
                </a:solidFill>
              </a:rPr>
              <a:t>ipsum</a:t>
            </a:r>
            <a:r>
              <a:rPr lang="en-US" sz="800" dirty="0">
                <a:solidFill>
                  <a:schemeClr val="tx2">
                    <a:lumMod val="60000"/>
                    <a:lumOff val="40000"/>
                  </a:schemeClr>
                </a:solidFill>
              </a:rPr>
              <a:t>. In in dictum </a:t>
            </a:r>
            <a:r>
              <a:rPr lang="en-US" sz="800" dirty="0" err="1">
                <a:solidFill>
                  <a:schemeClr val="tx2">
                    <a:lumMod val="60000"/>
                    <a:lumOff val="40000"/>
                  </a:schemeClr>
                </a:solidFill>
              </a:rPr>
              <a:t>arcu</a:t>
            </a:r>
            <a:r>
              <a:rPr lang="en-US" sz="800" dirty="0">
                <a:solidFill>
                  <a:schemeClr val="tx2">
                    <a:lumMod val="60000"/>
                    <a:lumOff val="40000"/>
                  </a:schemeClr>
                </a:solidFill>
              </a:rPr>
              <a:t>. </a:t>
            </a:r>
            <a:r>
              <a:rPr lang="en-US" sz="800" dirty="0" err="1">
                <a:solidFill>
                  <a:schemeClr val="tx2">
                    <a:lumMod val="60000"/>
                    <a:lumOff val="40000"/>
                  </a:schemeClr>
                </a:solidFill>
              </a:rPr>
              <a:t>Nulla</a:t>
            </a:r>
            <a:r>
              <a:rPr lang="en-US" sz="800" dirty="0">
                <a:solidFill>
                  <a:schemeClr val="tx2">
                    <a:lumMod val="60000"/>
                    <a:lumOff val="40000"/>
                  </a:schemeClr>
                </a:solidFill>
              </a:rPr>
              <a:t> </a:t>
            </a:r>
            <a:r>
              <a:rPr lang="en-US" sz="800" dirty="0" err="1">
                <a:solidFill>
                  <a:schemeClr val="tx2">
                    <a:lumMod val="60000"/>
                    <a:lumOff val="40000"/>
                  </a:schemeClr>
                </a:solidFill>
              </a:rPr>
              <a:t>pulvinar</a:t>
            </a:r>
            <a:r>
              <a:rPr lang="en-US" sz="800" dirty="0">
                <a:solidFill>
                  <a:schemeClr val="tx2">
                    <a:lumMod val="60000"/>
                    <a:lumOff val="40000"/>
                  </a:schemeClr>
                </a:solidFill>
              </a:rPr>
              <a:t> </a:t>
            </a:r>
            <a:r>
              <a:rPr lang="en-US" sz="800" dirty="0" err="1">
                <a:solidFill>
                  <a:schemeClr val="tx2">
                    <a:lumMod val="60000"/>
                    <a:lumOff val="40000"/>
                  </a:schemeClr>
                </a:solidFill>
              </a:rPr>
              <a:t>leo</a:t>
            </a:r>
            <a:r>
              <a:rPr lang="en-US" sz="800" dirty="0">
                <a:solidFill>
                  <a:schemeClr val="tx2">
                    <a:lumMod val="60000"/>
                    <a:lumOff val="40000"/>
                  </a:schemeClr>
                </a:solidFill>
              </a:rPr>
              <a:t> at </a:t>
            </a:r>
            <a:r>
              <a:rPr lang="en-US" sz="800" dirty="0" err="1">
                <a:solidFill>
                  <a:schemeClr val="tx2">
                    <a:lumMod val="60000"/>
                    <a:lumOff val="40000"/>
                  </a:schemeClr>
                </a:solidFill>
              </a:rPr>
              <a:t>vulputate</a:t>
            </a:r>
            <a:r>
              <a:rPr lang="en-US" sz="800" dirty="0">
                <a:solidFill>
                  <a:schemeClr val="tx2">
                    <a:lumMod val="60000"/>
                    <a:lumOff val="40000"/>
                  </a:schemeClr>
                </a:solidFill>
              </a:rPr>
              <a:t> </a:t>
            </a:r>
            <a:r>
              <a:rPr lang="en-US" sz="800" dirty="0" err="1">
                <a:solidFill>
                  <a:schemeClr val="tx2">
                    <a:lumMod val="60000"/>
                    <a:lumOff val="40000"/>
                  </a:schemeClr>
                </a:solidFill>
              </a:rPr>
              <a:t>vestibulum</a:t>
            </a:r>
            <a:r>
              <a:rPr lang="en-US" sz="800" dirty="0">
                <a:solidFill>
                  <a:schemeClr val="tx2">
                    <a:lumMod val="60000"/>
                    <a:lumOff val="40000"/>
                  </a:schemeClr>
                </a:solidFill>
              </a:rPr>
              <a:t>. </a:t>
            </a:r>
            <a:r>
              <a:rPr lang="en-US" sz="800" dirty="0" err="1">
                <a:solidFill>
                  <a:schemeClr val="tx2">
                    <a:lumMod val="60000"/>
                    <a:lumOff val="40000"/>
                  </a:schemeClr>
                </a:solidFill>
              </a:rPr>
              <a:t>Mauris</a:t>
            </a:r>
            <a:r>
              <a:rPr lang="en-US" sz="800" dirty="0">
                <a:solidFill>
                  <a:schemeClr val="tx2">
                    <a:lumMod val="60000"/>
                    <a:lumOff val="40000"/>
                  </a:schemeClr>
                </a:solidFill>
              </a:rPr>
              <a:t> </a:t>
            </a:r>
            <a:r>
              <a:rPr lang="en-US" sz="800" dirty="0" err="1">
                <a:solidFill>
                  <a:schemeClr val="tx2">
                    <a:lumMod val="60000"/>
                    <a:lumOff val="40000"/>
                  </a:schemeClr>
                </a:solidFill>
              </a:rPr>
              <a:t>laoreet</a:t>
            </a:r>
            <a:r>
              <a:rPr lang="en-US" sz="800" dirty="0">
                <a:solidFill>
                  <a:schemeClr val="tx2">
                    <a:lumMod val="60000"/>
                    <a:lumOff val="40000"/>
                  </a:schemeClr>
                </a:solidFill>
              </a:rPr>
              <a:t> </a:t>
            </a:r>
            <a:r>
              <a:rPr lang="en-US" sz="800" dirty="0" err="1">
                <a:solidFill>
                  <a:schemeClr val="tx2">
                    <a:lumMod val="60000"/>
                    <a:lumOff val="40000"/>
                  </a:schemeClr>
                </a:solidFill>
              </a:rPr>
              <a:t>risus</a:t>
            </a:r>
            <a:r>
              <a:rPr lang="en-US" sz="800" dirty="0">
                <a:solidFill>
                  <a:schemeClr val="tx2">
                    <a:lumMod val="60000"/>
                    <a:lumOff val="40000"/>
                  </a:schemeClr>
                </a:solidFill>
              </a:rPr>
              <a:t> magna, sit </a:t>
            </a:r>
            <a:r>
              <a:rPr lang="en-US" sz="800" dirty="0" err="1">
                <a:solidFill>
                  <a:schemeClr val="tx2">
                    <a:lumMod val="60000"/>
                    <a:lumOff val="40000"/>
                  </a:schemeClr>
                </a:solidFill>
              </a:rPr>
              <a:t>amet</a:t>
            </a:r>
            <a:r>
              <a:rPr lang="en-US" sz="800" dirty="0">
                <a:solidFill>
                  <a:schemeClr val="tx2">
                    <a:lumMod val="60000"/>
                    <a:lumOff val="40000"/>
                  </a:schemeClr>
                </a:solidFill>
              </a:rPr>
              <a:t> </a:t>
            </a:r>
            <a:r>
              <a:rPr lang="en-US" sz="800" dirty="0" err="1">
                <a:solidFill>
                  <a:schemeClr val="tx2">
                    <a:lumMod val="60000"/>
                    <a:lumOff val="40000"/>
                  </a:schemeClr>
                </a:solidFill>
              </a:rPr>
              <a:t>fermentum</a:t>
            </a:r>
            <a:r>
              <a:rPr lang="en-US" sz="800" dirty="0">
                <a:solidFill>
                  <a:schemeClr val="tx2">
                    <a:lumMod val="60000"/>
                    <a:lumOff val="40000"/>
                  </a:schemeClr>
                </a:solidFill>
              </a:rPr>
              <a:t> </a:t>
            </a:r>
            <a:r>
              <a:rPr lang="en-US" sz="800" dirty="0" err="1">
                <a:solidFill>
                  <a:schemeClr val="tx2">
                    <a:lumMod val="60000"/>
                    <a:lumOff val="40000"/>
                  </a:schemeClr>
                </a:solidFill>
              </a:rPr>
              <a:t>urna</a:t>
            </a:r>
            <a:r>
              <a:rPr lang="en-US" sz="800" dirty="0">
                <a:solidFill>
                  <a:schemeClr val="tx2">
                    <a:lumMod val="60000"/>
                    <a:lumOff val="40000"/>
                  </a:schemeClr>
                </a:solidFill>
              </a:rPr>
              <a:t> </a:t>
            </a:r>
            <a:r>
              <a:rPr lang="en-US" sz="800" dirty="0" err="1">
                <a:solidFill>
                  <a:schemeClr val="tx2">
                    <a:lumMod val="60000"/>
                    <a:lumOff val="40000"/>
                  </a:schemeClr>
                </a:solidFill>
              </a:rPr>
              <a:t>vulputate</a:t>
            </a:r>
            <a:r>
              <a:rPr lang="en-US" sz="800" dirty="0">
                <a:solidFill>
                  <a:schemeClr val="tx2">
                    <a:lumMod val="60000"/>
                    <a:lumOff val="40000"/>
                  </a:schemeClr>
                </a:solidFill>
              </a:rPr>
              <a:t> non. </a:t>
            </a:r>
            <a:r>
              <a:rPr lang="en-US" sz="800" dirty="0" err="1">
                <a:solidFill>
                  <a:schemeClr val="tx2">
                    <a:lumMod val="60000"/>
                    <a:lumOff val="40000"/>
                  </a:schemeClr>
                </a:solidFill>
              </a:rPr>
              <a:t>Curabitur</a:t>
            </a:r>
            <a:r>
              <a:rPr lang="en-US" sz="800" dirty="0">
                <a:solidFill>
                  <a:schemeClr val="tx2">
                    <a:lumMod val="60000"/>
                    <a:lumOff val="40000"/>
                  </a:schemeClr>
                </a:solidFill>
              </a:rPr>
              <a:t> </a:t>
            </a:r>
            <a:r>
              <a:rPr lang="en-US" sz="800" dirty="0" err="1">
                <a:solidFill>
                  <a:schemeClr val="tx2">
                    <a:lumMod val="60000"/>
                    <a:lumOff val="40000"/>
                  </a:schemeClr>
                </a:solidFill>
              </a:rPr>
              <a:t>eget</a:t>
            </a:r>
            <a:r>
              <a:rPr lang="en-US" sz="800" dirty="0">
                <a:solidFill>
                  <a:schemeClr val="tx2">
                    <a:lumMod val="60000"/>
                    <a:lumOff val="40000"/>
                  </a:schemeClr>
                </a:solidFill>
              </a:rPr>
              <a:t> </a:t>
            </a:r>
            <a:r>
              <a:rPr lang="en-US" sz="800" dirty="0" err="1">
                <a:solidFill>
                  <a:schemeClr val="tx2">
                    <a:lumMod val="60000"/>
                    <a:lumOff val="40000"/>
                  </a:schemeClr>
                </a:solidFill>
              </a:rPr>
              <a:t>sagittis</a:t>
            </a:r>
            <a:r>
              <a:rPr lang="en-US" sz="800" dirty="0">
                <a:solidFill>
                  <a:schemeClr val="tx2">
                    <a:lumMod val="60000"/>
                    <a:lumOff val="40000"/>
                  </a:schemeClr>
                </a:solidFill>
              </a:rPr>
              <a:t> </a:t>
            </a:r>
            <a:r>
              <a:rPr lang="en-US" sz="800" dirty="0" err="1">
                <a:solidFill>
                  <a:schemeClr val="tx2">
                    <a:lumMod val="60000"/>
                    <a:lumOff val="40000"/>
                  </a:schemeClr>
                </a:solidFill>
              </a:rPr>
              <a:t>erat</a:t>
            </a:r>
            <a:r>
              <a:rPr lang="en-US" sz="800" dirty="0">
                <a:solidFill>
                  <a:schemeClr val="tx2">
                    <a:lumMod val="60000"/>
                    <a:lumOff val="40000"/>
                  </a:schemeClr>
                </a:solidFill>
              </a:rPr>
              <a:t>. </a:t>
            </a:r>
            <a:r>
              <a:rPr lang="en-US" sz="800" dirty="0" err="1">
                <a:solidFill>
                  <a:schemeClr val="tx2">
                    <a:lumMod val="60000"/>
                    <a:lumOff val="40000"/>
                  </a:schemeClr>
                </a:solidFill>
              </a:rPr>
              <a:t>Donec</a:t>
            </a:r>
            <a:r>
              <a:rPr lang="en-US" sz="800" dirty="0">
                <a:solidFill>
                  <a:schemeClr val="tx2">
                    <a:lumMod val="60000"/>
                    <a:lumOff val="40000"/>
                  </a:schemeClr>
                </a:solidFill>
              </a:rPr>
              <a:t> id </a:t>
            </a:r>
            <a:r>
              <a:rPr lang="en-US" sz="800" dirty="0" err="1">
                <a:solidFill>
                  <a:schemeClr val="tx2">
                    <a:lumMod val="60000"/>
                    <a:lumOff val="40000"/>
                  </a:schemeClr>
                </a:solidFill>
              </a:rPr>
              <a:t>neque</a:t>
            </a:r>
            <a:r>
              <a:rPr lang="en-US" sz="800" dirty="0">
                <a:solidFill>
                  <a:schemeClr val="tx2">
                    <a:lumMod val="60000"/>
                    <a:lumOff val="40000"/>
                  </a:schemeClr>
                </a:solidFill>
              </a:rPr>
              <a:t> </a:t>
            </a:r>
            <a:r>
              <a:rPr lang="en-US" sz="800" dirty="0" err="1">
                <a:solidFill>
                  <a:schemeClr val="tx2">
                    <a:lumMod val="60000"/>
                    <a:lumOff val="40000"/>
                  </a:schemeClr>
                </a:solidFill>
              </a:rPr>
              <a:t>augue</a:t>
            </a:r>
            <a:r>
              <a:rPr lang="en-US" sz="800" dirty="0">
                <a:solidFill>
                  <a:schemeClr val="tx2">
                    <a:lumMod val="60000"/>
                    <a:lumOff val="40000"/>
                  </a:schemeClr>
                </a:solidFill>
              </a:rPr>
              <a:t>. </a:t>
            </a:r>
            <a:r>
              <a:rPr lang="en-US" sz="800" dirty="0" err="1">
                <a:solidFill>
                  <a:schemeClr val="tx2">
                    <a:lumMod val="60000"/>
                    <a:lumOff val="40000"/>
                  </a:schemeClr>
                </a:solidFill>
              </a:rPr>
              <a:t>Aliquam</a:t>
            </a:r>
            <a:r>
              <a:rPr lang="en-US" sz="800" dirty="0">
                <a:solidFill>
                  <a:schemeClr val="tx2">
                    <a:lumMod val="60000"/>
                    <a:lumOff val="40000"/>
                  </a:schemeClr>
                </a:solidFill>
              </a:rPr>
              <a:t> </a:t>
            </a:r>
            <a:r>
              <a:rPr lang="en-US" sz="800" dirty="0" err="1">
                <a:solidFill>
                  <a:schemeClr val="tx2">
                    <a:lumMod val="60000"/>
                    <a:lumOff val="40000"/>
                  </a:schemeClr>
                </a:solidFill>
              </a:rPr>
              <a:t>condimentum</a:t>
            </a:r>
            <a:r>
              <a:rPr lang="en-US" sz="800" dirty="0">
                <a:solidFill>
                  <a:schemeClr val="tx2">
                    <a:lumMod val="60000"/>
                    <a:lumOff val="40000"/>
                  </a:schemeClr>
                </a:solidFill>
              </a:rPr>
              <a:t> in </a:t>
            </a:r>
            <a:r>
              <a:rPr lang="en-US" sz="800" dirty="0" err="1">
                <a:solidFill>
                  <a:schemeClr val="tx2">
                    <a:lumMod val="60000"/>
                    <a:lumOff val="40000"/>
                  </a:schemeClr>
                </a:solidFill>
              </a:rPr>
              <a:t>lectus</a:t>
            </a:r>
            <a:r>
              <a:rPr lang="en-US" sz="800" dirty="0">
                <a:solidFill>
                  <a:schemeClr val="tx2">
                    <a:lumMod val="60000"/>
                    <a:lumOff val="40000"/>
                  </a:schemeClr>
                </a:solidFill>
              </a:rPr>
              <a:t> </a:t>
            </a:r>
            <a:r>
              <a:rPr lang="en-US" sz="800" dirty="0" err="1" smtClean="0">
                <a:solidFill>
                  <a:schemeClr val="tx2">
                    <a:lumMod val="60000"/>
                    <a:lumOff val="40000"/>
                  </a:schemeClr>
                </a:solidFill>
              </a:rPr>
              <a:t>si</a:t>
            </a:r>
            <a:endParaRPr lang="en-US" sz="800" dirty="0"/>
          </a:p>
        </p:txBody>
      </p:sp>
      <p:sp>
        <p:nvSpPr>
          <p:cNvPr id="7" name="Content Placeholder 6"/>
          <p:cNvSpPr>
            <a:spLocks noGrp="1"/>
          </p:cNvSpPr>
          <p:nvPr>
            <p:ph sz="quarter" idx="4"/>
          </p:nvPr>
        </p:nvSpPr>
        <p:spPr>
          <a:xfrm>
            <a:off x="4648200" y="2209800"/>
            <a:ext cx="4041775" cy="3951288"/>
          </a:xfrm>
          <a:ln>
            <a:solidFill>
              <a:schemeClr val="tx1"/>
            </a:solidFill>
          </a:ln>
        </p:spPr>
        <p:txBody>
          <a:bodyPr>
            <a:noAutofit/>
          </a:bodyPr>
          <a:lstStyle/>
          <a:p>
            <a:pPr marL="0" indent="0">
              <a:buNone/>
            </a:pPr>
            <a:r>
              <a:rPr lang="en-US" sz="2800" dirty="0" err="1"/>
              <a:t>Lorem</a:t>
            </a:r>
            <a:r>
              <a:rPr lang="en-US" sz="2800" dirty="0"/>
              <a:t> </a:t>
            </a:r>
            <a:r>
              <a:rPr lang="en-US" sz="2800" dirty="0" err="1"/>
              <a:t>ipsum</a:t>
            </a:r>
            <a:r>
              <a:rPr lang="en-US" sz="2800" dirty="0"/>
              <a:t> dolor sit </a:t>
            </a:r>
            <a:r>
              <a:rPr lang="en-US" sz="2800" dirty="0" err="1"/>
              <a:t>amet</a:t>
            </a:r>
            <a:r>
              <a:rPr lang="en-US" sz="2800" dirty="0"/>
              <a:t>, </a:t>
            </a:r>
            <a:r>
              <a:rPr lang="en-US" sz="2800" dirty="0" err="1"/>
              <a:t>consectetur</a:t>
            </a:r>
            <a:r>
              <a:rPr lang="en-US" sz="2800" dirty="0"/>
              <a:t> </a:t>
            </a:r>
            <a:r>
              <a:rPr lang="en-US" sz="2800" dirty="0" err="1"/>
              <a:t>adipiscing</a:t>
            </a:r>
            <a:r>
              <a:rPr lang="en-US" sz="2800" dirty="0"/>
              <a:t> </a:t>
            </a:r>
            <a:r>
              <a:rPr lang="en-US" sz="2800" dirty="0" err="1"/>
              <a:t>elit</a:t>
            </a:r>
            <a:r>
              <a:rPr lang="en-US" sz="2800" dirty="0"/>
              <a:t>. </a:t>
            </a:r>
            <a:r>
              <a:rPr lang="en-US" sz="2800" dirty="0" err="1"/>
              <a:t>Aenean</a:t>
            </a:r>
            <a:r>
              <a:rPr lang="en-US" sz="2800" dirty="0"/>
              <a:t> </a:t>
            </a:r>
            <a:r>
              <a:rPr lang="en-US" sz="2800" dirty="0" err="1"/>
              <a:t>sagittis</a:t>
            </a:r>
            <a:r>
              <a:rPr lang="en-US" sz="2800" dirty="0"/>
              <a:t> </a:t>
            </a:r>
            <a:r>
              <a:rPr lang="en-US" sz="2800" dirty="0" err="1"/>
              <a:t>tortor</a:t>
            </a:r>
            <a:r>
              <a:rPr lang="en-US" sz="2800" dirty="0"/>
              <a:t> </a:t>
            </a:r>
            <a:r>
              <a:rPr lang="en-US" sz="2800" dirty="0" err="1"/>
              <a:t>ut</a:t>
            </a:r>
            <a:r>
              <a:rPr lang="en-US" sz="2800" dirty="0"/>
              <a:t> </a:t>
            </a:r>
            <a:r>
              <a:rPr lang="en-US" sz="2800" dirty="0" err="1"/>
              <a:t>massa</a:t>
            </a:r>
            <a:r>
              <a:rPr lang="en-US" sz="2800" dirty="0"/>
              <a:t> </a:t>
            </a:r>
            <a:r>
              <a:rPr lang="en-US" sz="2800" dirty="0" err="1"/>
              <a:t>tristique</a:t>
            </a:r>
            <a:r>
              <a:rPr lang="en-US" sz="2800" dirty="0"/>
              <a:t>, </a:t>
            </a:r>
            <a:r>
              <a:rPr lang="en-US" sz="2800" dirty="0" err="1"/>
              <a:t>sed</a:t>
            </a:r>
            <a:r>
              <a:rPr lang="en-US" sz="2800" dirty="0"/>
              <a:t> </a:t>
            </a:r>
            <a:r>
              <a:rPr lang="en-US" sz="2800" dirty="0" err="1"/>
              <a:t>molestie</a:t>
            </a:r>
            <a:r>
              <a:rPr lang="en-US" sz="2800" dirty="0"/>
              <a:t> mi </a:t>
            </a:r>
            <a:r>
              <a:rPr lang="en-US" sz="2800" dirty="0" err="1"/>
              <a:t>convallis</a:t>
            </a:r>
            <a:r>
              <a:rPr lang="en-US" sz="2800" dirty="0"/>
              <a:t>. </a:t>
            </a:r>
            <a:r>
              <a:rPr lang="en-US" sz="2800" dirty="0" err="1"/>
              <a:t>Sed</a:t>
            </a:r>
            <a:r>
              <a:rPr lang="en-US" sz="2800" dirty="0"/>
              <a:t> convallis </a:t>
            </a:r>
            <a:r>
              <a:rPr lang="en-US" sz="2800" dirty="0" err="1"/>
              <a:t>massa</a:t>
            </a:r>
            <a:r>
              <a:rPr lang="en-US" sz="2800" dirty="0"/>
              <a:t> </a:t>
            </a:r>
            <a:r>
              <a:rPr lang="en-US" sz="2800" dirty="0" err="1"/>
              <a:t>interdum</a:t>
            </a:r>
            <a:r>
              <a:rPr lang="en-US" sz="2800" dirty="0"/>
              <a:t> ante </a:t>
            </a:r>
            <a:r>
              <a:rPr lang="en-US" sz="2800" dirty="0" err="1"/>
              <a:t>fermentum</a:t>
            </a:r>
            <a:r>
              <a:rPr lang="en-US" sz="2800" dirty="0"/>
              <a:t>, </a:t>
            </a:r>
            <a:r>
              <a:rPr lang="en-US" sz="2800" dirty="0" smtClean="0"/>
              <a:t>in</a:t>
            </a:r>
            <a:endParaRPr lang="en-US" sz="2800" dirty="0"/>
          </a:p>
        </p:txBody>
      </p:sp>
    </p:spTree>
    <p:extLst>
      <p:ext uri="{BB962C8B-B14F-4D97-AF65-F5344CB8AC3E}">
        <p14:creationId xmlns:p14="http://schemas.microsoft.com/office/powerpoint/2010/main" val="1059517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156"/>
            <a:ext cx="8534400" cy="1054250"/>
          </a:xfrm>
        </p:spPr>
        <p:txBody>
          <a:bodyPr>
            <a:noAutofit/>
          </a:bodyPr>
          <a:lstStyle/>
          <a:p>
            <a:r>
              <a:rPr lang="en-US" sz="3200" dirty="0" smtClean="0">
                <a:solidFill>
                  <a:srgbClr val="C00000"/>
                </a:solidFill>
              </a:rPr>
              <a:t>Navigable without vision</a:t>
            </a:r>
            <a:endParaRPr lang="en-US" sz="3200" dirty="0">
              <a:solidFill>
                <a:srgbClr val="C00000"/>
              </a:solidFill>
            </a:endParaRPr>
          </a:p>
        </p:txBody>
      </p:sp>
      <p:pic>
        <p:nvPicPr>
          <p:cNvPr id="4" name="Content Placeholder 3" descr="a photo of a textured floor intended to help blind people navigate" title="textured walkway"/>
          <p:cNvPicPr>
            <a:picLocks noGrp="1" noChangeAspect="1"/>
          </p:cNvPicPr>
          <p:nvPr>
            <p:ph idx="1"/>
          </p:nvPr>
        </p:nvPicPr>
        <p:blipFill>
          <a:blip r:embed="rId3"/>
          <a:srcRect t="13336" b="13336"/>
          <a:stretch>
            <a:fillRect/>
          </a:stretch>
        </p:blipFill>
        <p:spPr/>
      </p:pic>
      <p:sp>
        <p:nvSpPr>
          <p:cNvPr id="5" name="TextBox 4"/>
          <p:cNvSpPr txBox="1"/>
          <p:nvPr/>
        </p:nvSpPr>
        <p:spPr>
          <a:xfrm>
            <a:off x="685800" y="5502905"/>
            <a:ext cx="4800600" cy="461665"/>
          </a:xfrm>
          <a:prstGeom prst="rect">
            <a:avLst/>
          </a:prstGeom>
          <a:noFill/>
        </p:spPr>
        <p:txBody>
          <a:bodyPr wrap="square" rtlCol="0">
            <a:spAutoFit/>
          </a:bodyPr>
          <a:lstStyle/>
          <a:p>
            <a:r>
              <a:rPr lang="en-US" sz="1200" dirty="0" smtClean="0"/>
              <a:t>“Assistance for the blind” by Jason </a:t>
            </a:r>
            <a:r>
              <a:rPr lang="en-US" sz="1200" dirty="0" err="1" smtClean="0"/>
              <a:t>Riedy</a:t>
            </a:r>
            <a:r>
              <a:rPr lang="en-US" sz="1200" dirty="0" smtClean="0"/>
              <a:t>, http</a:t>
            </a:r>
            <a:r>
              <a:rPr lang="en-US" sz="1200" dirty="0"/>
              <a:t>://www.flickr.com/photos/jason-riedy/6883248388</a:t>
            </a:r>
            <a:r>
              <a:rPr lang="en-US" sz="1200" dirty="0" smtClean="0"/>
              <a:t>/ (CC BY)</a:t>
            </a:r>
            <a:endParaRPr lang="en-US" sz="1200" dirty="0"/>
          </a:p>
        </p:txBody>
      </p:sp>
    </p:spTree>
    <p:extLst>
      <p:ext uri="{BB962C8B-B14F-4D97-AF65-F5344CB8AC3E}">
        <p14:creationId xmlns:p14="http://schemas.microsoft.com/office/powerpoint/2010/main" val="2745953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fallsofsound.com.au/wp-content/uploads/2013/10/Man-on-mobile-phone-in-nois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28600"/>
            <a:ext cx="3143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ASEBUUEBAQDxAPEA8PDw8QDxAPDw8PFRQWFhQUFBQYHCggGBolHBQUITEhJSkrLi4uFx8zODMsNygtLisBCgoKDg0OGhAQGiwkHyQsLCwsLCwsLCwsLCwsLCwsLCwsLCwsLCwsLCwsLCwsLCwsLCwsLCwsLCwsLCwsLCwsLP/AABEIALcBEwMBIgACEQEDEQH/xAAcAAABBQEBAQAAAAAAAAAAAAAAAQMEBQYCBwj/xAA8EAABAwIEAwYEAgkFAQEAAAABAAIDBBEFEiExQVFhBiJxgZGhEzKxwVJyB0JigrLR4fDxFCNDkqLCFf/EABoBAAIDAQEAAAAAAAAAAAAAAAADAQIEBQb/xAAjEQEBAAIDAAEEAwEAAAAAAAAAAQIRAyExEgQiMkETUXFh/9oADAMBAAIRAxEAPwDyMBPRBLFFdToaMlV2dMbUnD91t8AdssjSUxB2WrwTQhLyMxmm5gk7qlUbblVcL9ArzCo1GA5LqLeBlgn2tSRtTgC0MRQnWBNBdtKEnULkFKgFSpEqEhCEIBUIQgBKkSoAQhCAEIQgBCEIASJUIBEiVCARIlSIDkpCuiuShDhCVCA+WsNpLrTUeG6bKHgUN7LcUVHosGfJ27HHxTW1CMO6KVRQ5XK8fShRTFYqcctqZ4SLKkF7LU4bHos5hrbkLV0LdFo44xc1TWhdICE5mCUFCEB0CjOuJHhoJOgAJJ5ALy7He39Q6VzaYtijaSA4tDnutx12Up1a9XBXS8gpP0gV7fmdFIP2ogPdpCuKX9JUn/JTMPWORzfYgo0t8a9IQsdTfpDpXfPFNH5NePYq1p+19C//AJw3o9rmfZRoaq9CFFp8Rgf8k0TvCRpPpdSghASoQhIQhKgEQlQoBEJUiAEIQpBEIQhASJUhQHJSFdFclCHKEIQHgGBR7Ld0A7qxmCt2WyojouTnfuehk+1IlaoMjNVNkKYLdU3Bn5FhhEa01OLKmwmLRX0TVtwnTl8t3TwSoAShMKFkqEqApe11T8OimfyZlH7xAPsSvD2L1j9KVTlow3jLK0eLQDf6heUsUr4nGhXzaZtgC0bAE2VLA25A5kBXEl9w66NtPDPaky4WALgH3XFPQFxsLjyupFHjEgGU2cNgSNU9HWuDrtsCpWuP/DDsPLeN/IhSKZ8zPkke38ryE/JWueNQEQhQJhKsqbFa5o+eRw/aaHj1sp8HaaoHzCN3i0tPsVWROI4lWOH0jpn24DVzjs0KE3ix9qyg7TX+aLza77EKwgxuJ3B7fFtx7Kvnpoho1rbN47uJ8UkVMDwt4KnyU/iws2um4hCf1x53CfZK07OafAgqhNIuX0qsreGfqtGkWZu9uznDwcUzJiNQzaQkcMwDkbReC/qtYhZEdpZ27tjd5Fv0KeZ2vt88J8Wv+xClS8WUadCiYbiUc7c0ZOm7TuFLQXQkKEFCCFcldFclAIhIhCHhmEcFqaV+iyeFu2Wkp36Lk5Tt6KfisLpyNlymIlPpmap3HGTmyXWGx6BW8YUGiZorFi3Y+OVley2QlQrKgJUBI5wG6EvNf0uVN5II/wALHSEfmNh/CsExaD9IdaJa99jdsbWMb5AX97rPsUryaSqRt3DzKnKNQDUnpb+/RSwFFa+Kfa6aFdUcObu5Lu8bKFR0zjY8BrrtYKyyPb3g7U8t0Reyx0/D5G7tspmGRZtNB4psTOI7zzfkQiEEKRJVk6hI1uPJXOD9xnLOHOLugIDR/EqSCTnqr5gGRo/VdEw+YBd9yq5VGUutV2IwevFOws1XBYL2GgFuuvFSYBqqSF5Xo42C64lp1NZsklGisRM7tSzxqvnbofVW1SFWTD6FS2cdUtUNVAlCsKlQJUIyXvYi/wAR3LK76sWxWa7FQ2a935W+5J9sq0qliz/IiChBQoQrkpUhQhyhCEB4FhblpKQrL4W7ZaihC59x7dv+Tpa04VtQs1VdTtV1hzE3jnbJy5dLimbopgTEOgXRnaFp3J6w/G3w8kJUOStHBRJq26peWTw7H6fK+rKSqaOqqcXrS1jjqNDvoigdmcTe4b6XT2M0nxoHsFg5zDkJ2D+Cp8rlDpjjxZebeM1keeV7nG5c4lDIGrt7HBzg4EOa5wcDuHA6hdtC0MNytq0wrDszCeZI9E+zDiTyHNSMIxpkcTY308cjW37wJbIbknfzVk19PKCYHOY+1zDJx/K7iq3bbx5SYyVXvu1mUcTw/DyU+krSGAZGke6jPpnj5reqKaIOcATbqrSaWucy9Ph+Z99lqKaja6MFzWtBHdO5cOduSy9M+DMPiF7G3GY2zC3G1tfZauOuikPcewgaNaDawHRRldJvfhk4Y0n5j/1/qphYGtYM2rdBfc2vZOxi2pUWscC4G5FgeOhI4EceKr3fUbtp+2twN0/TyanwVeyqBFwdDx2sU5FIbbWvuT9lAuO4t45eCSSTR37OijUbu8PMpt8/+09w4vsrQn4dmZ5FBmOhPRcSyk8dFFqptNFO2rGaiFO5QZSn5XqONXAcyAfC6FMq3XZiLLTj9pzj6Wb/APKtlFwxmWGMccjSfE6n3KkqWG3sJEqQoQQrkpSkKEESISKQ+e8KdstdhxWHwqVbDDZdljyjozLppKdX1CLDVUNEbq5hcrY3Rec+XSwdITtsoVdK5ut9OPQpwzaKvrqmwIJ5qmd32fxYa6cOrRfcHzTctSDZrT3nHKPErJyySmQkON7kWaNwOYCvOytM90hkfqGDK3Y947+31S/WnKTHtpaXutsNgpLJuHNNNJGgGiC8Nueht0T5ZrTHlNvMu1RArZgNszD5mNpPuVXNK7xOo+JUTP8AxTPt4N7o/hTN9Fox8jn5flUhr09HMRx2UEPTjXKTdtFh+JgXzl2Y2AO45n6AeZVixxJGVpLSTbNYts3ezr24u9lkmPU2lrHN0BNju39U+IQtMl5JDfw12UdvdKKHEWtBDwdSTfceiSplB28QiG45rOmr5G7PcOl7j0Oinx4mTo5ua/FpLXfceyzlJIXbWFtLk2F+AVhROJcebBsfxE2H1v5K+4ZpdQVkTWjM2S+ouGtt6+YXb678AsOpuVV2OUuymwt3rju3cQLjyK7kkF9+A/kl2JjQYKblzzwBG/gUV8rG07cmrXP0vfXfX2UbBnWild0t6NP80zir7QRN8D/5/qoL9zQZZySos8iQO11Uaok1Um29EkeuKbV4voNbnlfT7pl71f4N2fzxh8jnNzgFrW2+W4IvfnYeSPCcr/baxPaQMu1tPBdKtp35Tl5Ka2VVmW2fPj14cQhIrlkK5K6K5KEOUISKQ+YcNnWvwqo2Xn9JNZajCKnZZ7GzGvR8Nk0VyJDbSxPIm3us1hM4sNVdNmuND66JVp2GLmbExctcCxw/Vd/eqqq3EQdLqwrQ17bPAcP/AEPA8FmzROZJcEvaT3Cdx06lL7rZjqTawipWkAFxL5Ldxulydhda/CqH4MTWN1sNTobu4nqmez+E/CbmeLyuHjkHIdeat32HAJkx/bJycm+jD5VU41V5IXv/AAscR1NtB62VhO9p3CqqmAz3aLZGEFw3uRqB9/RRaMcXmkEbrd6M/mBy36kbK2p8BnkF2RSOB27rTf3W6dg7C22UA25W0V5gbCxnw9wz5egPBaMM7bqsnLx44zceTz4FOz54ZG+LHj3Iso3+lPXysfovc7pmejif88cb/wA7Gu+oTWfdeJfAI6eIITjWOXrU3Zykd/whv5HOZ7A2VfP2Mpz8rpG+OR/1F/dSn5V520nkVr8Aw+nlga58d3Xc1xzvFyD0PKyfl7EEfJK0/ma5vuCVEd2Wq2fJr1ZIB9bIW+aFi8McU2WBjjduZ7bl+l+F9f8AKaEwcCBcOFvm0Pgf6p2ow+sjJdklzWs5xYX3Hjqo/wDr5ho9rHdHMA9tFFjRhy9FZUvuAL8gLEcb628VaRk5Re1zy/vxVaMR0t8IC17FpcACehvyRBiDQ7M9hdpbR5FvDgo1TZnF/E97WFt7B4dmHSw26qBX1J0bmuG5rDgATz4ofikJbo6RptqHNBN+FiOGqq6icE3Bv0IsQibEsPOlTD5Ew6ZNukUq5ZLXBaL48uU/I0Zn9RwHn/NbwPA/vQLMdkYrQufxkkDf3Wj+ZKv8pS8u6iSfsVTrd4fq7/lXcdTdRw7uuvtayqsHxEPbqdQSD4hJvVPmG8f8amGZSA8KniqBzUiOoB0GpV5npnz4ViuSoUkxGxRTVwc7KdHG9uqZM5SMuKybS0iEK5T5Fp3K9wyaxCz8CtaR1kqtWL0TCJA5u5Hor2nY8bEPHofRYXCauy1uH1t7JGUauPJaRxPe6zWm/Ll43WhwrCWss59nPGo00aenXqq2kqdNFcUs2ijGSDlzys0naBR5pVxLIVCll1V7SccUPGsRbDGXOOp0aOLnclU9mcS0Nzcue5xPUlUPaKu/1Etrn4cd7D6nz+gTuE0726s0HK2iXWniehU9SSdNQQRbgCeKuaOEtFzxt6LK4UX271vILU0ct2+GidxZbrL9TNeJF0hKQlItDE6QuUXQh0lXN0XQC3XMkbXfM1rhycA4e6UlJdSlBmwSldvBGPyjJ/DZQZ+yVK7b4jPB2Yf+gVeXRdCdslVdjGgEtm24OZ9wfsqibszOPlyPHR9j6OA+q3mIOIidbhb6qkFV1S887K1cGFzm2LqsPmj+eN4HPLmb6tuoJfyLT4Efdb11XzWexekjlPdaM7jYWHEqs5f7OvBWi7Ox5aaMc25vNxJ+6sHNTFJDlY1o2a0NA6AWC6sf7ul27EmjVZMQ0rEUz3xm42OpWpxea0bugKzAqQBrsqb21cfUWdPiL3lrW/M5wb4X4ra0sQa23HieJWFwIXnabaNub9bLbsfopxL57vUdy+SgRaTMP7VvUEfdTXDRV1QbOB/C4H0N1O9UjW5Yv0qS6Fqc98jQhWMAUGIKfAlVpxWdI+yv6GqIWegVrRqlOxbPDavbVaaimuN1gaCWxWqwyq8PMpel7dxoDY75h5qJiNNnje1kha9zXBriAbEjon45vypzOSNx9FbRe3muG0veyHQ651ssMoRa/Aeyoamlc2clv4nDyutDQ192ZHDvDS4uD4FUl77ardYdLCmYeAuTtZXlJFlbrud+nRRMLjsMx3dt0CngrTx4a7c3m5fldTx1dC5ui6aQ6QkQgFui6RCAUlJdIUiA6ukJSIuoSZkqW6jRxtq242WdxSnI1iDvyGxH/b/Kn4vG5rs7b5Tvbgeqp6jETxWfkt8rpfTYST5Y1V1ZqPwtH739E1gYkkqmhwIDbvJvcaf1IT1TXX8Fc9l6bumS2shsPyj+t1SNHJdYr1rdEzLspWVRqrZWynTHje2W7SS/7ZAOpI38VlC45hfQ8OV1o8b1IG+pKoqlmUg8LjyVMfG2L/DmuGXLq7Sw5rVU0T/1nfut4eJVD2ajJGc7Ed3wWkpCL6AnrwRiXzZHJNlWVh0Ktqh2m1lU1QuppGLQN2HgELiF12g82j6IWtz3yhCpsSiRhS40qtOKxpyrSmNlT05VvTJdNi2p3q7o6iyz0LlYU0vVVq7W0lVcdVPimWapJ7K4p6gHZTFMpp2+EF5O9ybqVRUd5b20t3/Ebe30VfHKQ6z9CdQeB8Ff4eRlvxJ19Ecc3Rz5XHBYAroFMgrsFa3OOXXWZNpUJONXaZTgQHSRF0iEhCEl0AFJdF0IBCoVRhcD/mjFzxb3T7KYVy4gDXgos/tMtnlZzE+zcdm/DcW69+5BOXmP74q5pWNY0NaLBoAA5AJJLuN9LckqRdb6bMblcdZOnvTDzuleUgVavOmVxSlkdL3Glwt0H1Ub/wDAnk0c1rGk6kuBuONrLXy0jHEE7jlopERY0aKkh38up0jUeF5WBpcQALd0AWCmxxNYLAn2Tb6lR5ahT1CrcsvTtTMq2ZyV9Qo8swVbTMZpc0Va0RtBOoFvdCzpqEqZOayEX6aW7eDxhSmNTdIAVOEY4J947SZlIbiKs6aVVpbZSIHpVhsq5hkUyGRVcD1Jjeqr7XdPOFa0k9lmopVZUstiNbqt6WnbVQua8Wd/g8wrfDWFrLHXU+izNJNstDQS93zV+L0j6nrFaNK7BUdj081y0sJ26W65bqlshLoLv4iasUWQDudGYJpIhOz10XTN0hKBs+uUznKT4hQNnrqNPLrbluldPYeCgRPzG97HqqZ3UN4pu7SwAuXOXJcVwXJNrTIRzk2ZbLmRyiySqlpsiU6dMunUV8yjyVCrtOk51QmnzXUIzpp06ratIlSSqHPOmZZ1H+LqiRNulzTYfI9ocBob29bIVhh2LxiJocbECxHghaZhhr1jvJyb8fPNM+ynxPQhaYSdc5DShCpyRfGpcMikCVCEg6H4ZirajchCpTcVvSTLTYdJ3R11QhX4fWf6q/bFnG5PNchC0MR+I6J0FCELQt0t0IQBdBQhAc2C5LQlQgOC1cFpSoQhEryQw+QUGF5QhJ5PWrg/FKDlzI9CEqtGKLI9RJHoQl0yIUsyiyyoQhLgzJsypEKImm5JE2ZEIVopTjZkIQp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83746" y="231006"/>
            <a:ext cx="3431630" cy="228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133600"/>
            <a:ext cx="5181600" cy="388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730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normAutofit/>
          </a:bodyPr>
          <a:lstStyle/>
          <a:p>
            <a:r>
              <a:rPr lang="en-US" sz="2200" b="1" dirty="0" smtClean="0">
                <a:solidFill>
                  <a:schemeClr val="tx1"/>
                </a:solidFill>
                <a:latin typeface="Century Gothic" pitchFamily="34" charset="0"/>
              </a:rPr>
              <a:t>Legal Issues:</a:t>
            </a:r>
          </a:p>
          <a:p>
            <a:pPr lvl="1"/>
            <a:r>
              <a:rPr lang="en-US" sz="2000" dirty="0" smtClean="0">
                <a:solidFill>
                  <a:schemeClr val="tx1"/>
                </a:solidFill>
                <a:latin typeface="Century Gothic" pitchFamily="34" charset="0"/>
              </a:rPr>
              <a:t>Miami University</a:t>
            </a:r>
          </a:p>
          <a:p>
            <a:pPr lvl="1"/>
            <a:r>
              <a:rPr lang="en-US" sz="2000" dirty="0" smtClean="0">
                <a:solidFill>
                  <a:schemeClr val="tx1"/>
                </a:solidFill>
                <a:latin typeface="Century Gothic" pitchFamily="34" charset="0"/>
              </a:rPr>
              <a:t>America Online (AOL)</a:t>
            </a:r>
          </a:p>
          <a:p>
            <a:pPr lvl="1"/>
            <a:r>
              <a:rPr lang="en-US" sz="2000" dirty="0" smtClean="0">
                <a:solidFill>
                  <a:schemeClr val="tx1"/>
                </a:solidFill>
                <a:latin typeface="Century Gothic" pitchFamily="34" charset="0"/>
              </a:rPr>
              <a:t>Penn State University</a:t>
            </a:r>
          </a:p>
          <a:p>
            <a:pPr lvl="1"/>
            <a:r>
              <a:rPr lang="en-US" sz="2000" dirty="0" smtClean="0">
                <a:solidFill>
                  <a:schemeClr val="tx1"/>
                </a:solidFill>
                <a:latin typeface="Century Gothic" pitchFamily="34" charset="0"/>
              </a:rPr>
              <a:t>Amazon Kindle XD</a:t>
            </a:r>
          </a:p>
          <a:p>
            <a:pPr lvl="1"/>
            <a:r>
              <a:rPr lang="en-US" sz="2000" dirty="0" smtClean="0">
                <a:solidFill>
                  <a:schemeClr val="tx1"/>
                </a:solidFill>
                <a:latin typeface="Century Gothic" pitchFamily="34" charset="0"/>
              </a:rPr>
              <a:t>Target</a:t>
            </a:r>
            <a:endParaRPr lang="en-US" sz="2000" dirty="0">
              <a:solidFill>
                <a:schemeClr val="tx1"/>
              </a:solidFill>
              <a:latin typeface="Century Gothic" pitchFamily="34" charset="0"/>
            </a:endParaRPr>
          </a:p>
          <a:p>
            <a:pPr lvl="1"/>
            <a:r>
              <a:rPr lang="en-US" sz="2000" dirty="0" smtClean="0">
                <a:solidFill>
                  <a:schemeClr val="tx1"/>
                </a:solidFill>
                <a:latin typeface="Century Gothic" pitchFamily="34" charset="0"/>
                <a:hlinkClick r:id="rId3"/>
              </a:rPr>
              <a:t>Few other settlements</a:t>
            </a:r>
            <a:endParaRPr lang="en-US" sz="2000" dirty="0">
              <a:solidFill>
                <a:schemeClr val="tx1"/>
              </a:solidFill>
              <a:latin typeface="Century Gothic" pitchFamily="34" charset="0"/>
            </a:endParaRPr>
          </a:p>
          <a:p>
            <a:r>
              <a:rPr lang="en-US" sz="2200" dirty="0" smtClean="0">
                <a:solidFill>
                  <a:schemeClr val="tx1"/>
                </a:solidFill>
                <a:latin typeface="Century Gothic" pitchFamily="34" charset="0"/>
                <a:hlinkClick r:id="rId4"/>
              </a:rPr>
              <a:t>Office of Civil Rights</a:t>
            </a:r>
            <a:endParaRPr lang="en-US" sz="2200" dirty="0" smtClean="0">
              <a:solidFill>
                <a:schemeClr val="tx1"/>
              </a:solidFill>
              <a:latin typeface="Century Gothic" pitchFamily="34" charset="0"/>
            </a:endParaRPr>
          </a:p>
          <a:p>
            <a:r>
              <a:rPr lang="en-US" sz="2200" dirty="0" smtClean="0">
                <a:solidFill>
                  <a:schemeClr val="tx1"/>
                </a:solidFill>
                <a:latin typeface="Century Gothic" pitchFamily="34" charset="0"/>
                <a:hlinkClick r:id="rId5"/>
              </a:rPr>
              <a:t>U.S. Equal Employment Opportunity Commission</a:t>
            </a:r>
            <a:endParaRPr lang="en-US" sz="2200" dirty="0" smtClean="0">
              <a:solidFill>
                <a:schemeClr val="tx1"/>
              </a:solidFill>
              <a:latin typeface="Century Gothic" pitchFamily="34" charset="0"/>
            </a:endParaRPr>
          </a:p>
          <a:p>
            <a:r>
              <a:rPr lang="en-US" sz="2200" dirty="0" smtClean="0">
                <a:solidFill>
                  <a:schemeClr val="tx1"/>
                </a:solidFill>
                <a:latin typeface="Century Gothic" pitchFamily="34" charset="0"/>
                <a:hlinkClick r:id="rId6"/>
              </a:rPr>
              <a:t>Office of Federal Contract Compliance Programs</a:t>
            </a:r>
            <a:endParaRPr lang="en-US" sz="2200" dirty="0">
              <a:solidFill>
                <a:schemeClr val="tx1"/>
              </a:solidFill>
              <a:latin typeface="Century Gothic" pitchFamily="34" charset="0"/>
            </a:endParaRPr>
          </a:p>
        </p:txBody>
      </p:sp>
      <p:sp>
        <p:nvSpPr>
          <p:cNvPr id="2" name="Title 1"/>
          <p:cNvSpPr>
            <a:spLocks noGrp="1"/>
          </p:cNvSpPr>
          <p:nvPr>
            <p:ph type="title"/>
          </p:nvPr>
        </p:nvSpPr>
        <p:spPr/>
        <p:txBody>
          <a:bodyPr>
            <a:noAutofit/>
          </a:bodyPr>
          <a:lstStyle/>
          <a:p>
            <a:r>
              <a:rPr lang="en-US" sz="3200" dirty="0" smtClean="0">
                <a:solidFill>
                  <a:srgbClr val="C00000"/>
                </a:solidFill>
              </a:rPr>
              <a:t>Policies, Procedures, and Legal Issues</a:t>
            </a:r>
            <a:endParaRPr lang="en-US" sz="3200" dirty="0">
              <a:solidFill>
                <a:srgbClr val="C00000"/>
              </a:solidFill>
            </a:endParaRPr>
          </a:p>
        </p:txBody>
      </p:sp>
    </p:spTree>
    <p:extLst>
      <p:ext uri="{BB962C8B-B14F-4D97-AF65-F5344CB8AC3E}">
        <p14:creationId xmlns:p14="http://schemas.microsoft.com/office/powerpoint/2010/main" val="311319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2800" b="1" u="sng" dirty="0" smtClean="0"/>
              <a:t>4 Principles of Accessibility</a:t>
            </a:r>
          </a:p>
          <a:p>
            <a:pPr marL="0" indent="0" algn="ctr">
              <a:buNone/>
            </a:pPr>
            <a:r>
              <a:rPr lang="en-US" sz="2800" dirty="0" smtClean="0"/>
              <a:t>Perceivable</a:t>
            </a:r>
          </a:p>
          <a:p>
            <a:pPr marL="0" indent="0" algn="ctr">
              <a:buNone/>
            </a:pPr>
            <a:r>
              <a:rPr lang="en-US" sz="2800" dirty="0" smtClean="0"/>
              <a:t>Operable</a:t>
            </a:r>
          </a:p>
          <a:p>
            <a:pPr marL="0" indent="0" algn="ctr">
              <a:buNone/>
            </a:pPr>
            <a:r>
              <a:rPr lang="en-US" sz="2800" dirty="0" smtClean="0"/>
              <a:t>Understandable</a:t>
            </a:r>
          </a:p>
          <a:p>
            <a:pPr marL="0" indent="0" algn="ctr">
              <a:buNone/>
            </a:pPr>
            <a:r>
              <a:rPr lang="en-US" sz="2800" dirty="0" smtClean="0"/>
              <a:t>Robust</a:t>
            </a:r>
            <a:endParaRPr lang="en-US" sz="2800" dirty="0"/>
          </a:p>
        </p:txBody>
      </p:sp>
      <p:sp>
        <p:nvSpPr>
          <p:cNvPr id="2" name="Title 1"/>
          <p:cNvSpPr>
            <a:spLocks noGrp="1"/>
          </p:cNvSpPr>
          <p:nvPr>
            <p:ph type="title"/>
          </p:nvPr>
        </p:nvSpPr>
        <p:spPr/>
        <p:txBody>
          <a:bodyPr/>
          <a:lstStyle/>
          <a:p>
            <a:r>
              <a:rPr lang="en-US" sz="3200" dirty="0" smtClean="0">
                <a:solidFill>
                  <a:srgbClr val="C00000"/>
                </a:solidFill>
              </a:rPr>
              <a:t>Basic Design Principles</a:t>
            </a:r>
            <a:endParaRPr lang="en-US" sz="3200" dirty="0">
              <a:solidFill>
                <a:srgbClr val="C00000"/>
              </a:solidFill>
            </a:endParaRPr>
          </a:p>
        </p:txBody>
      </p:sp>
      <p:sp>
        <p:nvSpPr>
          <p:cNvPr id="4" name="TextBox 3"/>
          <p:cNvSpPr txBox="1"/>
          <p:nvPr/>
        </p:nvSpPr>
        <p:spPr>
          <a:xfrm>
            <a:off x="6781799" y="5939135"/>
            <a:ext cx="1676401" cy="369332"/>
          </a:xfrm>
          <a:prstGeom prst="rect">
            <a:avLst/>
          </a:prstGeom>
          <a:noFill/>
        </p:spPr>
        <p:txBody>
          <a:bodyPr wrap="square" rtlCol="0">
            <a:spAutoFit/>
          </a:bodyPr>
          <a:lstStyle/>
          <a:p>
            <a:r>
              <a:rPr lang="en-US" dirty="0" err="1" smtClean="0">
                <a:hlinkClick r:id="rId3" action="ppaction://hlinkfile"/>
              </a:rPr>
              <a:t>WebAIM</a:t>
            </a:r>
            <a:endParaRPr lang="en-US" dirty="0"/>
          </a:p>
        </p:txBody>
      </p:sp>
    </p:spTree>
    <p:extLst>
      <p:ext uri="{BB962C8B-B14F-4D97-AF65-F5344CB8AC3E}">
        <p14:creationId xmlns:p14="http://schemas.microsoft.com/office/powerpoint/2010/main" val="2439084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sz="2800" dirty="0" smtClean="0"/>
              <a:t>Provide </a:t>
            </a:r>
            <a:r>
              <a:rPr lang="en-US" sz="2800" dirty="0"/>
              <a:t>appropriate alternative </a:t>
            </a:r>
            <a:r>
              <a:rPr lang="en-US" sz="2800" dirty="0" smtClean="0"/>
              <a:t>text(s)</a:t>
            </a:r>
            <a:endParaRPr lang="en-US" sz="2800" dirty="0"/>
          </a:p>
          <a:p>
            <a:pPr marL="514350" indent="-514350">
              <a:lnSpc>
                <a:spcPct val="120000"/>
              </a:lnSpc>
              <a:buFont typeface="+mj-lt"/>
              <a:buAutoNum type="arabicPeriod"/>
            </a:pPr>
            <a:r>
              <a:rPr lang="en-US" sz="2800" dirty="0" smtClean="0"/>
              <a:t>Make sure content is well structured and clearly written</a:t>
            </a:r>
          </a:p>
          <a:p>
            <a:pPr marL="514350" indent="-514350">
              <a:lnSpc>
                <a:spcPct val="120000"/>
              </a:lnSpc>
              <a:buFont typeface="+mj-lt"/>
              <a:buAutoNum type="arabicPeriod"/>
            </a:pPr>
            <a:r>
              <a:rPr lang="en-US" sz="2800" dirty="0" smtClean="0"/>
              <a:t>Help users navigate to relevant content</a:t>
            </a:r>
          </a:p>
          <a:p>
            <a:pPr marL="514350" indent="-514350">
              <a:lnSpc>
                <a:spcPct val="120000"/>
              </a:lnSpc>
              <a:buFont typeface="+mj-lt"/>
              <a:buAutoNum type="arabicPeriod"/>
            </a:pPr>
            <a:r>
              <a:rPr lang="en-US" sz="2800" dirty="0" smtClean="0"/>
              <a:t>Provide </a:t>
            </a:r>
            <a:r>
              <a:rPr lang="en-US" sz="2800" dirty="0"/>
              <a:t>headings for data tables</a:t>
            </a:r>
          </a:p>
          <a:p>
            <a:pPr marL="514350" indent="-514350">
              <a:buFont typeface="+mj-lt"/>
              <a:buAutoNum type="arabicPeriod"/>
            </a:pPr>
            <a:r>
              <a:rPr lang="en-US" sz="2800" dirty="0"/>
              <a:t>Ensure users can complete and submit all forms</a:t>
            </a:r>
          </a:p>
          <a:p>
            <a:pPr marL="514350" indent="-514350">
              <a:buFont typeface="+mj-lt"/>
              <a:buAutoNum type="arabicPeriod"/>
            </a:pPr>
            <a:r>
              <a:rPr lang="en-US" sz="2800" dirty="0"/>
              <a:t>Ensure links make sense out of context</a:t>
            </a:r>
          </a:p>
          <a:p>
            <a:pPr marL="514350" indent="-514350">
              <a:buFont typeface="+mj-lt"/>
              <a:buAutoNum type="arabicPeriod"/>
            </a:pPr>
            <a:r>
              <a:rPr lang="en-US" sz="2800" dirty="0"/>
              <a:t>Caption video, provide transcripts for audio	</a:t>
            </a:r>
          </a:p>
          <a:p>
            <a:pPr marL="514350" indent="-514350">
              <a:buFont typeface="+mj-lt"/>
              <a:buAutoNum type="arabicPeriod"/>
            </a:pPr>
            <a:r>
              <a:rPr lang="en-US" sz="2800" dirty="0" smtClean="0"/>
              <a:t>Ensure accessibility of non-HTML content (e.g</a:t>
            </a:r>
            <a:r>
              <a:rPr lang="en-US" sz="2800" dirty="0"/>
              <a:t>., Word </a:t>
            </a:r>
            <a:r>
              <a:rPr lang="en-US" sz="2800" dirty="0" smtClean="0"/>
              <a:t>docs, PPTs, PDFs)</a:t>
            </a:r>
          </a:p>
          <a:p>
            <a:pPr marL="514350" indent="-514350">
              <a:lnSpc>
                <a:spcPct val="90000"/>
              </a:lnSpc>
              <a:buFont typeface="+mj-lt"/>
              <a:buAutoNum type="arabicPeriod"/>
            </a:pPr>
            <a:r>
              <a:rPr lang="en-US" sz="2800" dirty="0" smtClean="0"/>
              <a:t>Do </a:t>
            </a:r>
            <a:r>
              <a:rPr lang="en-US" sz="2800" dirty="0"/>
              <a:t>not rely </a:t>
            </a:r>
            <a:r>
              <a:rPr lang="en-US" sz="2800" dirty="0" smtClean="0"/>
              <a:t>solely on </a:t>
            </a:r>
            <a:r>
              <a:rPr lang="en-US" sz="2800" dirty="0"/>
              <a:t>color </a:t>
            </a:r>
            <a:r>
              <a:rPr lang="en-US" sz="2800" dirty="0" smtClean="0"/>
              <a:t>to </a:t>
            </a:r>
            <a:r>
              <a:rPr lang="en-US" sz="2800" dirty="0"/>
              <a:t>convey meaning</a:t>
            </a:r>
          </a:p>
          <a:p>
            <a:pPr marL="514350" indent="-514350">
              <a:lnSpc>
                <a:spcPct val="90000"/>
              </a:lnSpc>
              <a:buFont typeface="+mj-lt"/>
              <a:buAutoNum type="arabicPeriod"/>
            </a:pPr>
            <a:r>
              <a:rPr lang="en-US" sz="2800" dirty="0" smtClean="0"/>
              <a:t>Miscellaneous (design to standards)</a:t>
            </a:r>
            <a:endParaRPr lang="en-US" sz="2800" dirty="0"/>
          </a:p>
        </p:txBody>
      </p:sp>
      <p:sp>
        <p:nvSpPr>
          <p:cNvPr id="2" name="Title 1"/>
          <p:cNvSpPr>
            <a:spLocks noGrp="1"/>
          </p:cNvSpPr>
          <p:nvPr>
            <p:ph type="title"/>
          </p:nvPr>
        </p:nvSpPr>
        <p:spPr/>
        <p:txBody>
          <a:bodyPr/>
          <a:lstStyle/>
          <a:p>
            <a:r>
              <a:rPr lang="en-US" sz="3200" dirty="0" smtClean="0">
                <a:solidFill>
                  <a:srgbClr val="C00000"/>
                </a:solidFill>
              </a:rPr>
              <a:t>Basic Design Principles</a:t>
            </a:r>
            <a:endParaRPr lang="en-US" sz="3200" dirty="0">
              <a:solidFill>
                <a:srgbClr val="C00000"/>
              </a:solidFill>
            </a:endParaRPr>
          </a:p>
        </p:txBody>
      </p:sp>
      <p:sp>
        <p:nvSpPr>
          <p:cNvPr id="4" name="TextBox 3"/>
          <p:cNvSpPr txBox="1"/>
          <p:nvPr/>
        </p:nvSpPr>
        <p:spPr>
          <a:xfrm>
            <a:off x="6705600" y="6026156"/>
            <a:ext cx="1600200" cy="369332"/>
          </a:xfrm>
          <a:prstGeom prst="rect">
            <a:avLst/>
          </a:prstGeom>
          <a:noFill/>
        </p:spPr>
        <p:txBody>
          <a:bodyPr wrap="square" rtlCol="0">
            <a:spAutoFit/>
          </a:bodyPr>
          <a:lstStyle/>
          <a:p>
            <a:r>
              <a:rPr lang="en-US" dirty="0" err="1" smtClean="0">
                <a:hlinkClick r:id="rId3"/>
              </a:rPr>
              <a:t>WebAIM</a:t>
            </a:r>
            <a:endParaRPr lang="en-US" dirty="0"/>
          </a:p>
        </p:txBody>
      </p:sp>
    </p:spTree>
    <p:extLst>
      <p:ext uri="{BB962C8B-B14F-4D97-AF65-F5344CB8AC3E}">
        <p14:creationId xmlns:p14="http://schemas.microsoft.com/office/powerpoint/2010/main" val="2737544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4076253"/>
          </a:xfrm>
        </p:spPr>
        <p:txBody>
          <a:bodyPr>
            <a:normAutofit fontScale="70000" lnSpcReduction="20000"/>
          </a:bodyPr>
          <a:lstStyle/>
          <a:p>
            <a:pPr>
              <a:lnSpc>
                <a:spcPct val="120000"/>
              </a:lnSpc>
            </a:pPr>
            <a:r>
              <a:rPr lang="en-US" sz="2600" dirty="0" smtClean="0"/>
              <a:t>The </a:t>
            </a:r>
            <a:r>
              <a:rPr lang="en-US" sz="2600" dirty="0"/>
              <a:t>World Wide Web Consortium (</a:t>
            </a:r>
            <a:r>
              <a:rPr lang="en-US" sz="2600" dirty="0">
                <a:hlinkClick r:id="rId3"/>
              </a:rPr>
              <a:t>W3C</a:t>
            </a:r>
            <a:r>
              <a:rPr lang="en-US" sz="2600" dirty="0"/>
              <a:t>) </a:t>
            </a:r>
            <a:r>
              <a:rPr lang="en-US" sz="2600" dirty="0" smtClean="0"/>
              <a:t>and Web </a:t>
            </a:r>
            <a:r>
              <a:rPr lang="en-US" sz="2600" dirty="0"/>
              <a:t>Accessibility Initiative (</a:t>
            </a:r>
            <a:r>
              <a:rPr lang="en-US" sz="2600" dirty="0">
                <a:hlinkClick r:id="rId4"/>
              </a:rPr>
              <a:t>WAI</a:t>
            </a:r>
            <a:r>
              <a:rPr lang="en-US" sz="2600" dirty="0"/>
              <a:t>) </a:t>
            </a:r>
            <a:r>
              <a:rPr lang="en-US" sz="2600" dirty="0" smtClean="0"/>
              <a:t>develop </a:t>
            </a:r>
            <a:r>
              <a:rPr lang="en-US" sz="2600" b="1" dirty="0"/>
              <a:t>Web accessibility guidelines</a:t>
            </a:r>
            <a:r>
              <a:rPr lang="en-US" sz="2600" dirty="0"/>
              <a:t> for the different components</a:t>
            </a:r>
            <a:r>
              <a:rPr lang="en-US" sz="2600" dirty="0" smtClean="0"/>
              <a:t>.</a:t>
            </a:r>
          </a:p>
          <a:p>
            <a:pPr>
              <a:lnSpc>
                <a:spcPct val="120000"/>
              </a:lnSpc>
            </a:pPr>
            <a:r>
              <a:rPr lang="en-US" altLang="zh-CN" sz="2600" b="1" dirty="0">
                <a:ea typeface="SimSun" pitchFamily="2" charset="-122"/>
                <a:hlinkClick r:id="rId5"/>
              </a:rPr>
              <a:t>Section 508 </a:t>
            </a:r>
            <a:r>
              <a:rPr lang="en-US" altLang="zh-CN" sz="2600" b="1" dirty="0" smtClean="0">
                <a:ea typeface="SimSun" pitchFamily="2" charset="-122"/>
                <a:hlinkClick r:id="rId5"/>
              </a:rPr>
              <a:t>Guidelines</a:t>
            </a:r>
            <a:r>
              <a:rPr lang="en-US" altLang="zh-CN" sz="2600" b="1" dirty="0" smtClean="0">
                <a:ea typeface="SimSun" pitchFamily="2" charset="-122"/>
              </a:rPr>
              <a:t> </a:t>
            </a:r>
            <a:r>
              <a:rPr lang="en-US" altLang="zh-CN" sz="2600" dirty="0" smtClean="0">
                <a:ea typeface="SimSun" pitchFamily="2" charset="-122"/>
              </a:rPr>
              <a:t>is the Federal regulation supporting W3C</a:t>
            </a:r>
            <a:endParaRPr lang="en-US" altLang="zh-CN" sz="2600" dirty="0">
              <a:ea typeface="SimSun" pitchFamily="2" charset="-122"/>
            </a:endParaRPr>
          </a:p>
          <a:p>
            <a:pPr>
              <a:lnSpc>
                <a:spcPct val="120000"/>
              </a:lnSpc>
            </a:pPr>
            <a:r>
              <a:rPr lang="en-US" sz="2600" dirty="0">
                <a:hlinkClick r:id="rId6"/>
              </a:rPr>
              <a:t>Web Content Accessibility Guidelines (</a:t>
            </a:r>
            <a:r>
              <a:rPr lang="en-US" sz="2600" b="1" dirty="0">
                <a:hlinkClick r:id="rId6"/>
              </a:rPr>
              <a:t>WCAG</a:t>
            </a:r>
            <a:r>
              <a:rPr lang="en-US" sz="2600" dirty="0">
                <a:hlinkClick r:id="rId6"/>
              </a:rPr>
              <a:t>)</a:t>
            </a:r>
            <a:r>
              <a:rPr lang="en-US" sz="2600" dirty="0"/>
              <a:t> addresses Web content, and is used by developers, authoring tools, and accessibility evaluation tools </a:t>
            </a:r>
            <a:endParaRPr lang="en-US" sz="2600" dirty="0" smtClean="0">
              <a:hlinkClick r:id="rId7"/>
            </a:endParaRPr>
          </a:p>
          <a:p>
            <a:pPr>
              <a:lnSpc>
                <a:spcPct val="120000"/>
              </a:lnSpc>
            </a:pPr>
            <a:r>
              <a:rPr lang="en-US" sz="2600" dirty="0" smtClean="0">
                <a:hlinkClick r:id="rId7"/>
              </a:rPr>
              <a:t>Authoring </a:t>
            </a:r>
            <a:r>
              <a:rPr lang="en-US" sz="2600" dirty="0">
                <a:hlinkClick r:id="rId7"/>
              </a:rPr>
              <a:t>Tool Accessibility Guidelines (</a:t>
            </a:r>
            <a:r>
              <a:rPr lang="en-US" sz="2600" b="1" dirty="0">
                <a:hlinkClick r:id="rId7"/>
              </a:rPr>
              <a:t>ATAG</a:t>
            </a:r>
            <a:r>
              <a:rPr lang="en-US" sz="2600" dirty="0">
                <a:hlinkClick r:id="rId7"/>
              </a:rPr>
              <a:t>)</a:t>
            </a:r>
            <a:r>
              <a:rPr lang="en-US" sz="2600" dirty="0"/>
              <a:t> addresses authoring tools </a:t>
            </a:r>
          </a:p>
          <a:p>
            <a:pPr>
              <a:lnSpc>
                <a:spcPct val="120000"/>
              </a:lnSpc>
            </a:pPr>
            <a:r>
              <a:rPr lang="en-US" sz="2600" dirty="0" smtClean="0">
                <a:hlinkClick r:id="rId8"/>
              </a:rPr>
              <a:t>User </a:t>
            </a:r>
            <a:r>
              <a:rPr lang="en-US" sz="2600" dirty="0">
                <a:hlinkClick r:id="rId8"/>
              </a:rPr>
              <a:t>Agent Accessibility Guidelines (</a:t>
            </a:r>
            <a:r>
              <a:rPr lang="en-US" sz="2600" b="1" dirty="0">
                <a:hlinkClick r:id="rId8"/>
              </a:rPr>
              <a:t>UAAG</a:t>
            </a:r>
            <a:r>
              <a:rPr lang="en-US" sz="2600" dirty="0">
                <a:hlinkClick r:id="rId8"/>
              </a:rPr>
              <a:t>)</a:t>
            </a:r>
            <a:r>
              <a:rPr lang="en-US" sz="2600" dirty="0"/>
              <a:t> addresses Web browsers and media players, including some aspects of assistive technologies </a:t>
            </a:r>
          </a:p>
          <a:p>
            <a:endParaRPr lang="en-US" dirty="0"/>
          </a:p>
        </p:txBody>
      </p:sp>
      <p:sp>
        <p:nvSpPr>
          <p:cNvPr id="2" name="Title 1"/>
          <p:cNvSpPr>
            <a:spLocks noGrp="1"/>
          </p:cNvSpPr>
          <p:nvPr>
            <p:ph type="title"/>
          </p:nvPr>
        </p:nvSpPr>
        <p:spPr/>
        <p:txBody>
          <a:bodyPr>
            <a:normAutofit/>
          </a:bodyPr>
          <a:lstStyle/>
          <a:p>
            <a:r>
              <a:rPr lang="en-US" sz="3200" dirty="0" smtClean="0">
                <a:solidFill>
                  <a:srgbClr val="C00000"/>
                </a:solidFill>
              </a:rPr>
              <a:t>Guidelines for Different Components</a:t>
            </a:r>
            <a:endParaRPr lang="en-US" sz="3200" dirty="0">
              <a:solidFill>
                <a:srgbClr val="C00000"/>
              </a:solidFill>
            </a:endParaRPr>
          </a:p>
        </p:txBody>
      </p:sp>
    </p:spTree>
    <p:extLst>
      <p:ext uri="{BB962C8B-B14F-4D97-AF65-F5344CB8AC3E}">
        <p14:creationId xmlns:p14="http://schemas.microsoft.com/office/powerpoint/2010/main" val="9464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48347"/>
            <a:ext cx="7225552" cy="3877815"/>
          </a:xfrm>
        </p:spPr>
        <p:txBody>
          <a:bodyPr>
            <a:normAutofit/>
          </a:bodyPr>
          <a:lstStyle/>
          <a:p>
            <a:r>
              <a:rPr lang="en-US" b="1" dirty="0"/>
              <a:t>Automatic web accessibility testing</a:t>
            </a:r>
          </a:p>
          <a:p>
            <a:pPr lvl="1"/>
            <a:r>
              <a:rPr lang="en-US" sz="2000" dirty="0"/>
              <a:t>Free 1-page tools</a:t>
            </a:r>
          </a:p>
          <a:p>
            <a:pPr lvl="1"/>
            <a:r>
              <a:rPr lang="en-US" sz="2000" dirty="0"/>
              <a:t>More general free tools</a:t>
            </a:r>
          </a:p>
          <a:p>
            <a:pPr lvl="1"/>
            <a:r>
              <a:rPr lang="en-US" sz="2000" dirty="0"/>
              <a:t>Desktop tools</a:t>
            </a:r>
          </a:p>
          <a:p>
            <a:pPr lvl="1"/>
            <a:r>
              <a:rPr lang="en-US" sz="2000" dirty="0"/>
              <a:t>Enterprise </a:t>
            </a:r>
            <a:r>
              <a:rPr lang="en-US" sz="2000" dirty="0" smtClean="0"/>
              <a:t>tools</a:t>
            </a:r>
          </a:p>
          <a:p>
            <a:r>
              <a:rPr lang="en-US" b="1" dirty="0" smtClean="0"/>
              <a:t>Tool lists</a:t>
            </a:r>
          </a:p>
          <a:p>
            <a:pPr lvl="1"/>
            <a:r>
              <a:rPr lang="en-US" sz="2000" dirty="0" smtClean="0">
                <a:hlinkClick r:id="rId3"/>
              </a:rPr>
              <a:t>W3C Web Accessibility Initiative </a:t>
            </a:r>
            <a:r>
              <a:rPr lang="en-US" sz="2000" dirty="0" smtClean="0"/>
              <a:t> </a:t>
            </a:r>
          </a:p>
          <a:p>
            <a:pPr lvl="1"/>
            <a:r>
              <a:rPr lang="en-US" sz="2000" dirty="0" err="1">
                <a:hlinkClick r:id="rId4"/>
              </a:rPr>
              <a:t>WebAIM</a:t>
            </a:r>
            <a:r>
              <a:rPr lang="en-US" sz="2000" dirty="0">
                <a:hlinkClick r:id="rId4"/>
              </a:rPr>
              <a:t> </a:t>
            </a:r>
            <a:r>
              <a:rPr lang="en-US" sz="2000" dirty="0" smtClean="0"/>
              <a:t>(Web Accessibility in Mind)</a:t>
            </a:r>
          </a:p>
          <a:p>
            <a:pPr lvl="1"/>
            <a:r>
              <a:rPr lang="en-US" sz="2000" dirty="0" smtClean="0">
                <a:hlinkClick r:id="rId5"/>
              </a:rPr>
              <a:t>Colorado State University - Assistive Technology Resource Center</a:t>
            </a:r>
            <a:r>
              <a:rPr lang="en-US" sz="2000" dirty="0" smtClean="0">
                <a:hlinkClick r:id="rId4"/>
              </a:rPr>
              <a:t> </a:t>
            </a:r>
            <a:endParaRPr lang="en-US" sz="2000" dirty="0"/>
          </a:p>
        </p:txBody>
      </p:sp>
      <p:sp>
        <p:nvSpPr>
          <p:cNvPr id="2" name="Title 1"/>
          <p:cNvSpPr>
            <a:spLocks noGrp="1"/>
          </p:cNvSpPr>
          <p:nvPr>
            <p:ph type="title"/>
          </p:nvPr>
        </p:nvSpPr>
        <p:spPr/>
        <p:txBody>
          <a:bodyPr/>
          <a:lstStyle/>
          <a:p>
            <a:r>
              <a:rPr lang="en-US" sz="3200" dirty="0" smtClean="0">
                <a:solidFill>
                  <a:srgbClr val="C00000"/>
                </a:solidFill>
              </a:rPr>
              <a:t>Automatic Testing</a:t>
            </a:r>
            <a:endParaRPr lang="en-US" sz="3200" dirty="0">
              <a:solidFill>
                <a:srgbClr val="C00000"/>
              </a:solidFill>
            </a:endParaRPr>
          </a:p>
        </p:txBody>
      </p:sp>
    </p:spTree>
    <p:extLst>
      <p:ext uri="{BB962C8B-B14F-4D97-AF65-F5344CB8AC3E}">
        <p14:creationId xmlns:p14="http://schemas.microsoft.com/office/powerpoint/2010/main" val="4035650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48347"/>
            <a:ext cx="7225552" cy="3877815"/>
          </a:xfrm>
        </p:spPr>
        <p:txBody>
          <a:bodyPr/>
          <a:lstStyle/>
          <a:p>
            <a:r>
              <a:rPr lang="en-US" b="1" dirty="0"/>
              <a:t>Human Review</a:t>
            </a:r>
          </a:p>
          <a:p>
            <a:pPr lvl="1"/>
            <a:r>
              <a:rPr lang="en-US" dirty="0"/>
              <a:t>Notepad (source code)</a:t>
            </a:r>
          </a:p>
          <a:p>
            <a:pPr lvl="1"/>
            <a:r>
              <a:rPr lang="en-US" dirty="0"/>
              <a:t>Screen Readers and other AT</a:t>
            </a:r>
          </a:p>
          <a:p>
            <a:pPr lvl="1"/>
            <a:r>
              <a:rPr lang="en-US" dirty="0"/>
              <a:t>Special issue tools (like </a:t>
            </a:r>
            <a:r>
              <a:rPr lang="en-US" dirty="0" smtClean="0"/>
              <a:t>color contrast)</a:t>
            </a:r>
            <a:endParaRPr lang="en-US" dirty="0"/>
          </a:p>
        </p:txBody>
      </p:sp>
      <p:sp>
        <p:nvSpPr>
          <p:cNvPr id="2" name="Title 1"/>
          <p:cNvSpPr>
            <a:spLocks noGrp="1"/>
          </p:cNvSpPr>
          <p:nvPr>
            <p:ph type="title"/>
          </p:nvPr>
        </p:nvSpPr>
        <p:spPr/>
        <p:txBody>
          <a:bodyPr/>
          <a:lstStyle/>
          <a:p>
            <a:r>
              <a:rPr lang="en-US" sz="3200" dirty="0" smtClean="0">
                <a:solidFill>
                  <a:srgbClr val="C00000"/>
                </a:solidFill>
              </a:rPr>
              <a:t>Manual Testing</a:t>
            </a:r>
            <a:endParaRPr lang="en-US" sz="3200" dirty="0">
              <a:solidFill>
                <a:srgbClr val="C00000"/>
              </a:solidFill>
            </a:endParaRPr>
          </a:p>
        </p:txBody>
      </p:sp>
    </p:spTree>
    <p:extLst>
      <p:ext uri="{BB962C8B-B14F-4D97-AF65-F5344CB8AC3E}">
        <p14:creationId xmlns:p14="http://schemas.microsoft.com/office/powerpoint/2010/main" val="2617551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48347"/>
            <a:ext cx="7225552" cy="3877815"/>
          </a:xfrm>
        </p:spPr>
        <p:txBody>
          <a:bodyPr/>
          <a:lstStyle/>
          <a:p>
            <a:r>
              <a:rPr lang="en-US" b="1" dirty="0"/>
              <a:t>Planning and </a:t>
            </a:r>
            <a:r>
              <a:rPr lang="en-US" b="1" dirty="0" smtClean="0"/>
              <a:t>Implementation</a:t>
            </a:r>
          </a:p>
          <a:p>
            <a:pPr lvl="1"/>
            <a:r>
              <a:rPr lang="en-US" dirty="0" smtClean="0"/>
              <a:t>Procedure</a:t>
            </a:r>
            <a:endParaRPr lang="en-US" dirty="0"/>
          </a:p>
          <a:p>
            <a:pPr lvl="1"/>
            <a:r>
              <a:rPr lang="en-US" dirty="0" smtClean="0"/>
              <a:t>Key Personnel</a:t>
            </a:r>
          </a:p>
          <a:p>
            <a:pPr lvl="2"/>
            <a:r>
              <a:rPr lang="en-US" dirty="0" smtClean="0"/>
              <a:t>System administrators</a:t>
            </a:r>
          </a:p>
          <a:p>
            <a:pPr lvl="2"/>
            <a:r>
              <a:rPr lang="en-US" dirty="0" smtClean="0"/>
              <a:t>System training personnel</a:t>
            </a:r>
          </a:p>
          <a:p>
            <a:pPr lvl="2"/>
            <a:r>
              <a:rPr lang="en-US" dirty="0" smtClean="0"/>
              <a:t>Web developers</a:t>
            </a:r>
          </a:p>
          <a:p>
            <a:pPr lvl="2"/>
            <a:r>
              <a:rPr lang="en-US" dirty="0" smtClean="0"/>
              <a:t>Content providers (or) vendors</a:t>
            </a:r>
          </a:p>
          <a:p>
            <a:pPr lvl="2"/>
            <a:r>
              <a:rPr lang="en-US" dirty="0" smtClean="0"/>
              <a:t>Faculty &amp; staff</a:t>
            </a:r>
          </a:p>
          <a:p>
            <a:pPr lvl="1"/>
            <a:endParaRPr lang="en-US" dirty="0"/>
          </a:p>
          <a:p>
            <a:pPr lvl="2"/>
            <a:endParaRPr lang="en-US" dirty="0" smtClean="0"/>
          </a:p>
          <a:p>
            <a:pPr lvl="2"/>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WKU Library Accessibility</a:t>
            </a:r>
            <a:endParaRPr lang="en-US" sz="3200" dirty="0">
              <a:solidFill>
                <a:srgbClr val="C00000"/>
              </a:solidFill>
            </a:endParaRPr>
          </a:p>
        </p:txBody>
      </p:sp>
    </p:spTree>
    <p:extLst>
      <p:ext uri="{BB962C8B-B14F-4D97-AF65-F5344CB8AC3E}">
        <p14:creationId xmlns:p14="http://schemas.microsoft.com/office/powerpoint/2010/main" val="3683024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r>
              <a:rPr lang="en-US" b="1" dirty="0"/>
              <a:t>Planning and </a:t>
            </a:r>
            <a:r>
              <a:rPr lang="en-US" b="1" dirty="0" smtClean="0"/>
              <a:t>Implementation</a:t>
            </a:r>
          </a:p>
          <a:p>
            <a:pPr lvl="1"/>
            <a:r>
              <a:rPr lang="en-US" dirty="0" smtClean="0"/>
              <a:t>Vendor webpages</a:t>
            </a:r>
          </a:p>
          <a:p>
            <a:pPr lvl="1"/>
            <a:r>
              <a:rPr lang="en-US" dirty="0" smtClean="0"/>
              <a:t>Electronic content generated internally</a:t>
            </a:r>
          </a:p>
          <a:p>
            <a:pPr lvl="1"/>
            <a:r>
              <a:rPr lang="en-US" dirty="0" smtClean="0"/>
              <a:t>Other electronic content sources</a:t>
            </a:r>
          </a:p>
          <a:p>
            <a:pPr lvl="1"/>
            <a:endParaRPr lang="en-US" dirty="0" smtClean="0"/>
          </a:p>
          <a:p>
            <a:pPr lvl="2"/>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WKU Library Accessibility</a:t>
            </a:r>
            <a:endParaRPr lang="en-US" sz="3200" dirty="0">
              <a:solidFill>
                <a:srgbClr val="C00000"/>
              </a:solidFill>
            </a:endParaRPr>
          </a:p>
        </p:txBody>
      </p:sp>
    </p:spTree>
    <p:extLst>
      <p:ext uri="{BB962C8B-B14F-4D97-AF65-F5344CB8AC3E}">
        <p14:creationId xmlns:p14="http://schemas.microsoft.com/office/powerpoint/2010/main" val="3444749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56263" cy="1054250"/>
          </a:xfrm>
        </p:spPr>
        <p:txBody>
          <a:bodyPr>
            <a:noAutofit/>
          </a:bodyPr>
          <a:lstStyle/>
          <a:p>
            <a:r>
              <a:rPr lang="en-US" sz="3200" dirty="0" smtClean="0">
                <a:solidFill>
                  <a:srgbClr val="C00000"/>
                </a:solidFill>
              </a:rPr>
              <a:t>WKU Libraries’ Accessibility Mission</a:t>
            </a:r>
            <a:endParaRPr lang="en-US" sz="3200" dirty="0">
              <a:solidFill>
                <a:srgbClr val="C00000"/>
              </a:solidFill>
            </a:endParaRPr>
          </a:p>
        </p:txBody>
      </p:sp>
      <p:sp>
        <p:nvSpPr>
          <p:cNvPr id="3" name="Content Placeholder 2"/>
          <p:cNvSpPr>
            <a:spLocks noGrp="1"/>
          </p:cNvSpPr>
          <p:nvPr>
            <p:ph idx="1"/>
          </p:nvPr>
        </p:nvSpPr>
        <p:spPr>
          <a:xfrm>
            <a:off x="762000" y="2556892"/>
            <a:ext cx="7745505" cy="3877815"/>
          </a:xfrm>
          <a:solidFill>
            <a:schemeClr val="accent6">
              <a:lumMod val="20000"/>
              <a:lumOff val="80000"/>
            </a:schemeClr>
          </a:solidFill>
          <a:ln w="38100">
            <a:solidFill>
              <a:schemeClr val="tx2">
                <a:lumMod val="60000"/>
                <a:lumOff val="40000"/>
              </a:schemeClr>
            </a:solidFill>
          </a:ln>
        </p:spPr>
        <p:txBody>
          <a:bodyPr>
            <a:normAutofit lnSpcReduction="10000"/>
          </a:bodyPr>
          <a:lstStyle/>
          <a:p>
            <a:pPr marL="0" indent="0">
              <a:buNone/>
            </a:pPr>
            <a:r>
              <a:rPr lang="en-US" dirty="0" smtClean="0">
                <a:latin typeface="Franklin Gothic Book" panose="020B0503020102020204" pitchFamily="34" charset="0"/>
              </a:rPr>
              <a:t>“Maintaining and creating an accessible website are an ongoing priority and responsibility for WKU Libraries. The goal is:</a:t>
            </a:r>
          </a:p>
          <a:p>
            <a:r>
              <a:rPr lang="en-US" dirty="0" smtClean="0">
                <a:latin typeface="Franklin Gothic Book" panose="020B0503020102020204" pitchFamily="34" charset="0"/>
              </a:rPr>
              <a:t>To offer seamless access for all students, faculty, staff, visitors, and the general public for the University Libraries’ electronic resources.</a:t>
            </a:r>
          </a:p>
          <a:p>
            <a:r>
              <a:rPr lang="en-US" dirty="0" smtClean="0">
                <a:latin typeface="Franklin Gothic Book" panose="020B0503020102020204" pitchFamily="34" charset="0"/>
              </a:rPr>
              <a:t>To foster ownership of accessibility across the Libraries’ web community be ensuring accessibility proactively, rather than addressed in a reactive method for individualized accommodations.”</a:t>
            </a:r>
            <a:endParaRPr lang="en-US" dirty="0">
              <a:latin typeface="Franklin Gothic Book" panose="020B0503020102020204" pitchFamily="34" charset="0"/>
            </a:endParaRPr>
          </a:p>
        </p:txBody>
      </p:sp>
      <p:sp>
        <p:nvSpPr>
          <p:cNvPr id="4" name="Oval 3"/>
          <p:cNvSpPr/>
          <p:nvPr/>
        </p:nvSpPr>
        <p:spPr>
          <a:xfrm>
            <a:off x="6019800" y="4800600"/>
            <a:ext cx="2286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92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pPr marL="411480" lvl="1" indent="0">
              <a:buNone/>
            </a:pPr>
            <a:endParaRPr lang="en-US" dirty="0" smtClean="0"/>
          </a:p>
          <a:p>
            <a:pPr lvl="2"/>
            <a:r>
              <a:rPr lang="en-US" dirty="0" smtClean="0"/>
              <a:t>Conveys importance of accessibility to vendor</a:t>
            </a:r>
          </a:p>
          <a:p>
            <a:pPr lvl="2"/>
            <a:r>
              <a:rPr lang="en-US" dirty="0" smtClean="0"/>
              <a:t>Can be required by license agreement</a:t>
            </a:r>
          </a:p>
          <a:p>
            <a:pPr lvl="2"/>
            <a:r>
              <a:rPr lang="en-US" dirty="0" smtClean="0"/>
              <a:t>Living document: must be current and regularly updated</a:t>
            </a:r>
          </a:p>
        </p:txBody>
      </p:sp>
      <p:sp>
        <p:nvSpPr>
          <p:cNvPr id="2" name="Title 1"/>
          <p:cNvSpPr>
            <a:spLocks noGrp="1"/>
          </p:cNvSpPr>
          <p:nvPr>
            <p:ph type="title"/>
          </p:nvPr>
        </p:nvSpPr>
        <p:spPr/>
        <p:txBody>
          <a:bodyPr/>
          <a:lstStyle/>
          <a:p>
            <a:r>
              <a:rPr lang="en-US" sz="3200" dirty="0" smtClean="0">
                <a:solidFill>
                  <a:srgbClr val="C00000"/>
                </a:solidFill>
              </a:rPr>
              <a:t>Documentation</a:t>
            </a:r>
            <a:endParaRPr lang="en-US" sz="3200" dirty="0">
              <a:solidFill>
                <a:srgbClr val="C00000"/>
              </a:solidFill>
            </a:endParaRPr>
          </a:p>
        </p:txBody>
      </p:sp>
    </p:spTree>
    <p:extLst>
      <p:ext uri="{BB962C8B-B14F-4D97-AF65-F5344CB8AC3E}">
        <p14:creationId xmlns:p14="http://schemas.microsoft.com/office/powerpoint/2010/main" val="3994874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C00000"/>
                </a:solidFill>
              </a:rPr>
              <a:t>Voluntary Product Accessibility Template</a:t>
            </a:r>
            <a:endParaRPr lang="en-US" sz="3200" dirty="0">
              <a:solidFill>
                <a:srgbClr val="C00000"/>
              </a:solidFill>
            </a:endParaRPr>
          </a:p>
        </p:txBody>
      </p:sp>
      <p:sp>
        <p:nvSpPr>
          <p:cNvPr id="5" name="Text Placeholder 4"/>
          <p:cNvSpPr>
            <a:spLocks noGrp="1"/>
          </p:cNvSpPr>
          <p:nvPr>
            <p:ph type="body" idx="1"/>
          </p:nvPr>
        </p:nvSpPr>
        <p:spPr/>
        <p:txBody>
          <a:bodyPr/>
          <a:lstStyle/>
          <a:p>
            <a:r>
              <a:rPr lang="en-US" dirty="0" smtClean="0">
                <a:latin typeface="Franklin Gothic Book" panose="020B0503020102020204" pitchFamily="34" charset="0"/>
              </a:rPr>
              <a:t>Pros</a:t>
            </a:r>
            <a:endParaRPr lang="en-US" dirty="0">
              <a:latin typeface="Franklin Gothic Book" panose="020B0503020102020204" pitchFamily="34" charset="0"/>
            </a:endParaRPr>
          </a:p>
        </p:txBody>
      </p:sp>
      <p:sp>
        <p:nvSpPr>
          <p:cNvPr id="6" name="Content Placeholder 5"/>
          <p:cNvSpPr>
            <a:spLocks noGrp="1"/>
          </p:cNvSpPr>
          <p:nvPr>
            <p:ph sz="half" idx="2"/>
          </p:nvPr>
        </p:nvSpPr>
        <p:spPr/>
        <p:txBody>
          <a:bodyPr/>
          <a:lstStyle/>
          <a:p>
            <a:r>
              <a:rPr lang="en-US" dirty="0" smtClean="0">
                <a:latin typeface="Franklin Gothic Book" panose="020B0503020102020204" pitchFamily="34" charset="0"/>
              </a:rPr>
              <a:t>Standardized document</a:t>
            </a:r>
          </a:p>
          <a:p>
            <a:pPr lvl="1"/>
            <a:r>
              <a:rPr lang="en-US" dirty="0" smtClean="0">
                <a:latin typeface="Franklin Gothic Book" panose="020B0503020102020204" pitchFamily="34" charset="0"/>
              </a:rPr>
              <a:t>Already on hand?</a:t>
            </a:r>
          </a:p>
          <a:p>
            <a:pPr lvl="1"/>
            <a:r>
              <a:rPr lang="en-US" dirty="0" smtClean="0">
                <a:latin typeface="Franklin Gothic Book" panose="020B0503020102020204" pitchFamily="34" charset="0"/>
              </a:rPr>
              <a:t>Every library does not need a custom form</a:t>
            </a:r>
          </a:p>
          <a:p>
            <a:r>
              <a:rPr lang="en-US" dirty="0" smtClean="0">
                <a:latin typeface="Franklin Gothic Book" panose="020B0503020102020204" pitchFamily="34" charset="0"/>
              </a:rPr>
              <a:t>Adheres exactly to section 508 guidelines</a:t>
            </a:r>
            <a:endParaRPr lang="en-US" dirty="0">
              <a:latin typeface="Franklin Gothic Book" panose="020B0503020102020204" pitchFamily="34" charset="0"/>
            </a:endParaRPr>
          </a:p>
        </p:txBody>
      </p:sp>
      <p:sp>
        <p:nvSpPr>
          <p:cNvPr id="7" name="Text Placeholder 6"/>
          <p:cNvSpPr>
            <a:spLocks noGrp="1"/>
          </p:cNvSpPr>
          <p:nvPr>
            <p:ph type="body" sz="quarter" idx="3"/>
          </p:nvPr>
        </p:nvSpPr>
        <p:spPr/>
        <p:txBody>
          <a:bodyPr/>
          <a:lstStyle/>
          <a:p>
            <a:r>
              <a:rPr lang="en-US" dirty="0" smtClean="0">
                <a:latin typeface="Franklin Gothic Book" panose="020B0503020102020204" pitchFamily="34" charset="0"/>
              </a:rPr>
              <a:t>Cons</a:t>
            </a:r>
            <a:endParaRPr lang="en-US" dirty="0">
              <a:latin typeface="Franklin Gothic Book" panose="020B0503020102020204" pitchFamily="34" charset="0"/>
            </a:endParaRPr>
          </a:p>
        </p:txBody>
      </p:sp>
      <p:sp>
        <p:nvSpPr>
          <p:cNvPr id="8" name="Content Placeholder 7"/>
          <p:cNvSpPr>
            <a:spLocks noGrp="1"/>
          </p:cNvSpPr>
          <p:nvPr>
            <p:ph sz="quarter" idx="4"/>
          </p:nvPr>
        </p:nvSpPr>
        <p:spPr/>
        <p:txBody>
          <a:bodyPr/>
          <a:lstStyle/>
          <a:p>
            <a:r>
              <a:rPr lang="en-US" dirty="0" smtClean="0">
                <a:latin typeface="Franklin Gothic Book" panose="020B0503020102020204" pitchFamily="34" charset="0"/>
              </a:rPr>
              <a:t>Section 508 not the most up-to-date guidelines</a:t>
            </a:r>
          </a:p>
          <a:p>
            <a:r>
              <a:rPr lang="en-US" dirty="0" smtClean="0">
                <a:latin typeface="Franklin Gothic Book" panose="020B0503020102020204" pitchFamily="34" charset="0"/>
              </a:rPr>
              <a:t>Requires expertise to complete and interpret</a:t>
            </a:r>
            <a:endParaRPr lang="en-US" dirty="0">
              <a:latin typeface="Franklin Gothic Book" panose="020B0503020102020204" pitchFamily="34" charset="0"/>
            </a:endParaRPr>
          </a:p>
        </p:txBody>
      </p:sp>
      <p:sp>
        <p:nvSpPr>
          <p:cNvPr id="9" name="Rounded Rectangle 8"/>
          <p:cNvSpPr/>
          <p:nvPr/>
        </p:nvSpPr>
        <p:spPr>
          <a:xfrm>
            <a:off x="327285" y="2286000"/>
            <a:ext cx="4114800" cy="35052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0" y="2286000"/>
            <a:ext cx="4114800" cy="3505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994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221163"/>
          </a:xfrm>
        </p:spPr>
        <p:txBody>
          <a:bodyPr/>
          <a:lstStyle/>
          <a:p>
            <a:pPr marL="0" indent="0">
              <a:buNone/>
            </a:pPr>
            <a:r>
              <a:rPr lang="en-US" dirty="0" smtClean="0">
                <a:solidFill>
                  <a:srgbClr val="C00000"/>
                </a:solidFill>
              </a:rPr>
              <a:t> </a:t>
            </a:r>
            <a:endParaRPr lang="en-US" dirty="0">
              <a:solidFill>
                <a:srgbClr val="C00000"/>
              </a:solidFill>
            </a:endParaRPr>
          </a:p>
        </p:txBody>
      </p:sp>
      <p:sp>
        <p:nvSpPr>
          <p:cNvPr id="2" name="Title 1"/>
          <p:cNvSpPr>
            <a:spLocks noGrp="1"/>
          </p:cNvSpPr>
          <p:nvPr>
            <p:ph type="title"/>
          </p:nvPr>
        </p:nvSpPr>
        <p:spPr/>
        <p:txBody>
          <a:bodyPr/>
          <a:lstStyle/>
          <a:p>
            <a:r>
              <a:rPr lang="en-US" sz="3200" dirty="0" smtClean="0">
                <a:solidFill>
                  <a:srgbClr val="C00000"/>
                </a:solidFill>
              </a:rPr>
              <a:t>Benefits from Accessibility</a:t>
            </a:r>
            <a:endParaRPr lang="en-US" sz="3200" dirty="0">
              <a:solidFill>
                <a:srgbClr val="C00000"/>
              </a:solidFill>
            </a:endParaRPr>
          </a:p>
        </p:txBody>
      </p:sp>
      <p:sp>
        <p:nvSpPr>
          <p:cNvPr id="13" name="Text Placeholder 31"/>
          <p:cNvSpPr txBox="1">
            <a:spLocks/>
          </p:cNvSpPr>
          <p:nvPr/>
        </p:nvSpPr>
        <p:spPr>
          <a:xfrm>
            <a:off x="1524000" y="2057400"/>
            <a:ext cx="3276600" cy="34624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en-US" dirty="0" smtClean="0">
                <a:solidFill>
                  <a:srgbClr val="C00000"/>
                </a:solidFill>
                <a:latin typeface="Century Gothic" pitchFamily="34" charset="0"/>
                <a:cs typeface="Arial" pitchFamily="34" charset="0"/>
              </a:rPr>
              <a:t>Traditional Demographics</a:t>
            </a:r>
            <a:endParaRPr lang="en-US" dirty="0">
              <a:solidFill>
                <a:srgbClr val="C00000"/>
              </a:solidFill>
              <a:latin typeface="Century Gothic" pitchFamily="34" charset="0"/>
              <a:cs typeface="Arial" pitchFamily="34" charset="0"/>
            </a:endParaRPr>
          </a:p>
        </p:txBody>
      </p:sp>
      <p:graphicFrame>
        <p:nvGraphicFramePr>
          <p:cNvPr id="14" name="Content Placeholder 35" descr="Visually impaired&#10;hearing impaired&#10;mobility impaired"/>
          <p:cNvGraphicFramePr>
            <a:graphicFrameLocks/>
          </p:cNvGraphicFramePr>
          <p:nvPr>
            <p:extLst>
              <p:ext uri="{D42A27DB-BD31-4B8C-83A1-F6EECF244321}">
                <p14:modId xmlns:p14="http://schemas.microsoft.com/office/powerpoint/2010/main" val="257429161"/>
              </p:ext>
            </p:extLst>
          </p:nvPr>
        </p:nvGraphicFramePr>
        <p:xfrm>
          <a:off x="1219200" y="2667000"/>
          <a:ext cx="3581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33"/>
          <p:cNvSpPr txBox="1">
            <a:spLocks/>
          </p:cNvSpPr>
          <p:nvPr/>
        </p:nvSpPr>
        <p:spPr>
          <a:xfrm>
            <a:off x="4876800" y="2012966"/>
            <a:ext cx="3099303" cy="3462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en-US" sz="2000" dirty="0" smtClean="0">
                <a:solidFill>
                  <a:srgbClr val="C00000"/>
                </a:solidFill>
                <a:latin typeface="Century Gothic" pitchFamily="34" charset="0"/>
                <a:cs typeface="Arial" pitchFamily="34" charset="0"/>
              </a:rPr>
              <a:t>Current Demographics</a:t>
            </a:r>
            <a:endParaRPr lang="en-US" sz="2000" dirty="0">
              <a:solidFill>
                <a:srgbClr val="C00000"/>
              </a:solidFill>
              <a:latin typeface="Century Gothic" pitchFamily="34" charset="0"/>
              <a:cs typeface="Arial" pitchFamily="34" charset="0"/>
            </a:endParaRPr>
          </a:p>
        </p:txBody>
      </p:sp>
      <p:graphicFrame>
        <p:nvGraphicFramePr>
          <p:cNvPr id="16" name="Content Placeholder 36" descr="Temporary disabilities&#10;Situational&#10;Children&#10;Aging Population&#10;Everbody"/>
          <p:cNvGraphicFramePr>
            <a:graphicFrameLocks/>
          </p:cNvGraphicFramePr>
          <p:nvPr>
            <p:extLst>
              <p:ext uri="{D42A27DB-BD31-4B8C-83A1-F6EECF244321}">
                <p14:modId xmlns:p14="http://schemas.microsoft.com/office/powerpoint/2010/main" val="829674646"/>
              </p:ext>
            </p:extLst>
          </p:nvPr>
        </p:nvGraphicFramePr>
        <p:xfrm>
          <a:off x="4419600" y="2590800"/>
          <a:ext cx="3851031"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83064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83233"/>
            <a:ext cx="6858000" cy="6646985"/>
          </a:xfrm>
          <a:prstGeom prst="rect">
            <a:avLst/>
          </a:prstGeom>
          <a:ln>
            <a:noFill/>
          </a:ln>
          <a:effectLst>
            <a:softEdge rad="112500"/>
          </a:effectLst>
        </p:spPr>
      </p:pic>
    </p:spTree>
    <p:extLst>
      <p:ext uri="{BB962C8B-B14F-4D97-AF65-F5344CB8AC3E}">
        <p14:creationId xmlns:p14="http://schemas.microsoft.com/office/powerpoint/2010/main" val="3631742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solidFill>
                  <a:srgbClr val="C00000"/>
                </a:solidFill>
              </a:rPr>
              <a:t>What’s on a VPAT?</a:t>
            </a:r>
            <a:endParaRPr lang="en-US" sz="3200" dirty="0">
              <a:solidFill>
                <a:srgbClr val="C00000"/>
              </a:solidFill>
            </a:endParaRPr>
          </a:p>
        </p:txBody>
      </p:sp>
      <p:sp>
        <p:nvSpPr>
          <p:cNvPr id="8" name="Content Placeholder 7"/>
          <p:cNvSpPr>
            <a:spLocks noGrp="1"/>
          </p:cNvSpPr>
          <p:nvPr>
            <p:ph idx="1"/>
          </p:nvPr>
        </p:nvSpPr>
        <p:spPr>
          <a:ln w="28575">
            <a:noFill/>
          </a:ln>
        </p:spPr>
        <p:txBody>
          <a:bodyPr numCol="2">
            <a:normAutofit fontScale="92500" lnSpcReduction="10000"/>
          </a:bodyPr>
          <a:lstStyle/>
          <a:p>
            <a:r>
              <a:rPr lang="en-US" dirty="0" smtClean="0">
                <a:latin typeface="Franklin Gothic Book" panose="020B0503020102020204" pitchFamily="34" charset="0"/>
              </a:rPr>
              <a:t>Alt text or non-text content</a:t>
            </a:r>
          </a:p>
          <a:p>
            <a:r>
              <a:rPr lang="en-US" dirty="0" smtClean="0">
                <a:latin typeface="Franklin Gothic Book" panose="020B0503020102020204" pitchFamily="34" charset="0"/>
              </a:rPr>
              <a:t>Captions &amp; audio descriptions</a:t>
            </a:r>
          </a:p>
          <a:p>
            <a:r>
              <a:rPr lang="en-US" dirty="0" smtClean="0">
                <a:latin typeface="Franklin Gothic Book" panose="020B0503020102020204" pitchFamily="34" charset="0"/>
              </a:rPr>
              <a:t>Use of color / contrast</a:t>
            </a:r>
          </a:p>
          <a:p>
            <a:r>
              <a:rPr lang="en-US" dirty="0" smtClean="0">
                <a:latin typeface="Franklin Gothic Book" panose="020B0503020102020204" pitchFamily="34" charset="0"/>
              </a:rPr>
              <a:t>Readable without CSS</a:t>
            </a:r>
          </a:p>
          <a:p>
            <a:r>
              <a:rPr lang="en-US" dirty="0" smtClean="0">
                <a:latin typeface="Franklin Gothic Book" panose="020B0503020102020204" pitchFamily="34" charset="0"/>
              </a:rPr>
              <a:t>Text links for image maps</a:t>
            </a:r>
          </a:p>
          <a:p>
            <a:r>
              <a:rPr lang="en-US" dirty="0" smtClean="0">
                <a:latin typeface="Franklin Gothic Book" panose="020B0503020102020204" pitchFamily="34" charset="0"/>
              </a:rPr>
              <a:t>Client side image maps</a:t>
            </a:r>
          </a:p>
          <a:p>
            <a:r>
              <a:rPr lang="en-US" dirty="0" smtClean="0">
                <a:latin typeface="Franklin Gothic Book" panose="020B0503020102020204" pitchFamily="34" charset="0"/>
              </a:rPr>
              <a:t>Data table headers</a:t>
            </a:r>
          </a:p>
          <a:p>
            <a:r>
              <a:rPr lang="en-US" dirty="0" smtClean="0">
                <a:latin typeface="Franklin Gothic Book" panose="020B0503020102020204" pitchFamily="34" charset="0"/>
              </a:rPr>
              <a:t>Scope/id for data tables</a:t>
            </a:r>
          </a:p>
          <a:p>
            <a:r>
              <a:rPr lang="en-US" dirty="0" smtClean="0">
                <a:latin typeface="Franklin Gothic Book" panose="020B0503020102020204" pitchFamily="34" charset="0"/>
              </a:rPr>
              <a:t>Titled frames</a:t>
            </a:r>
          </a:p>
          <a:p>
            <a:r>
              <a:rPr lang="en-US" dirty="0" smtClean="0">
                <a:latin typeface="Franklin Gothic Book" panose="020B0503020102020204" pitchFamily="34" charset="0"/>
              </a:rPr>
              <a:t>No flicker</a:t>
            </a:r>
          </a:p>
          <a:p>
            <a:r>
              <a:rPr lang="en-US" dirty="0" smtClean="0">
                <a:latin typeface="Franklin Gothic Book" panose="020B0503020102020204" pitchFamily="34" charset="0"/>
              </a:rPr>
              <a:t>Text only equivalent if necessary</a:t>
            </a:r>
          </a:p>
          <a:p>
            <a:r>
              <a:rPr lang="en-US" dirty="0" smtClean="0">
                <a:latin typeface="Franklin Gothic Book" panose="020B0503020102020204" pitchFamily="34" charset="0"/>
              </a:rPr>
              <a:t>Accessible scripts</a:t>
            </a:r>
          </a:p>
          <a:p>
            <a:r>
              <a:rPr lang="en-US" dirty="0" smtClean="0">
                <a:latin typeface="Franklin Gothic Book" panose="020B0503020102020204" pitchFamily="34" charset="0"/>
              </a:rPr>
              <a:t>Link to plugins (&amp; accessible PDFs)</a:t>
            </a:r>
          </a:p>
          <a:p>
            <a:r>
              <a:rPr lang="en-US" dirty="0" smtClean="0">
                <a:latin typeface="Franklin Gothic Book" panose="020B0503020102020204" pitchFamily="34" charset="0"/>
              </a:rPr>
              <a:t>Forms with labels</a:t>
            </a:r>
          </a:p>
          <a:p>
            <a:r>
              <a:rPr lang="en-US" dirty="0" smtClean="0">
                <a:latin typeface="Franklin Gothic Book" panose="020B0503020102020204" pitchFamily="34" charset="0"/>
              </a:rPr>
              <a:t>Method of skip navigation</a:t>
            </a:r>
          </a:p>
          <a:p>
            <a:r>
              <a:rPr lang="en-US" dirty="0" smtClean="0">
                <a:latin typeface="Franklin Gothic Book" panose="020B0503020102020204" pitchFamily="34" charset="0"/>
              </a:rPr>
              <a:t>Timed response indicator</a:t>
            </a:r>
            <a:endParaRPr lang="en-US" dirty="0">
              <a:latin typeface="Franklin Gothic Book" panose="020B0503020102020204" pitchFamily="34" charset="0"/>
            </a:endParaRPr>
          </a:p>
        </p:txBody>
      </p:sp>
    </p:spTree>
    <p:extLst>
      <p:ext uri="{BB962C8B-B14F-4D97-AF65-F5344CB8AC3E}">
        <p14:creationId xmlns:p14="http://schemas.microsoft.com/office/powerpoint/2010/main" val="1876590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pPr marL="411480" lvl="1" indent="0">
              <a:buNone/>
            </a:pPr>
            <a:endParaRPr lang="en-US" dirty="0" smtClean="0"/>
          </a:p>
          <a:p>
            <a:pPr lvl="2"/>
            <a:r>
              <a:rPr lang="en-US" dirty="0" smtClean="0"/>
              <a:t>More time consuming than it looks!</a:t>
            </a:r>
          </a:p>
        </p:txBody>
      </p:sp>
      <p:sp>
        <p:nvSpPr>
          <p:cNvPr id="2" name="Title 1"/>
          <p:cNvSpPr>
            <a:spLocks noGrp="1"/>
          </p:cNvSpPr>
          <p:nvPr>
            <p:ph type="title"/>
          </p:nvPr>
        </p:nvSpPr>
        <p:spPr/>
        <p:txBody>
          <a:bodyPr/>
          <a:lstStyle/>
          <a:p>
            <a:r>
              <a:rPr lang="en-US" sz="3200" dirty="0" smtClean="0">
                <a:solidFill>
                  <a:srgbClr val="C00000"/>
                </a:solidFill>
              </a:rPr>
              <a:t>Workflow</a:t>
            </a:r>
            <a:endParaRPr lang="en-US" sz="3200" dirty="0">
              <a:solidFill>
                <a:srgbClr val="C00000"/>
              </a:solidFill>
            </a:endParaRPr>
          </a:p>
        </p:txBody>
      </p:sp>
    </p:spTree>
    <p:extLst>
      <p:ext uri="{BB962C8B-B14F-4D97-AF65-F5344CB8AC3E}">
        <p14:creationId xmlns:p14="http://schemas.microsoft.com/office/powerpoint/2010/main" val="1936761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98034384"/>
              </p:ext>
            </p:extLst>
          </p:nvPr>
        </p:nvGraphicFramePr>
        <p:xfrm>
          <a:off x="3810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939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49807184"/>
              </p:ext>
            </p:extLst>
          </p:nvPr>
        </p:nvGraphicFramePr>
        <p:xfrm>
          <a:off x="3810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410734" y="457200"/>
            <a:ext cx="2882423" cy="4365393"/>
            <a:chOff x="5552744" y="12124"/>
            <a:chExt cx="2882423" cy="4365393"/>
          </a:xfrm>
          <a:scene3d>
            <a:camera prst="orthographicFront"/>
            <a:lightRig rig="flat" dir="t"/>
          </a:scene3d>
        </p:grpSpPr>
        <p:sp>
          <p:nvSpPr>
            <p:cNvPr id="4" name="Rounded Rectangle 3"/>
            <p:cNvSpPr/>
            <p:nvPr/>
          </p:nvSpPr>
          <p:spPr>
            <a:xfrm>
              <a:off x="5552744" y="12124"/>
              <a:ext cx="2650547" cy="2145730"/>
            </a:xfrm>
            <a:prstGeom prst="roundRect">
              <a:avLst/>
            </a:prstGeom>
            <a:blipFill rotWithShape="0">
              <a:blip r:embed="rId7"/>
              <a:stretch>
                <a:fillRect/>
              </a:stretch>
            </a:blipFill>
            <a:sp3d prstMaterial="dkEdge">
              <a:bevelT w="8200" h="38100"/>
            </a:sp3d>
          </p:spPr>
          <p:style>
            <a:lnRef idx="0">
              <a:schemeClr val="lt1">
                <a:hueOff val="0"/>
                <a:satOff val="0"/>
                <a:lumOff val="0"/>
                <a:alphaOff val="0"/>
              </a:schemeClr>
            </a:lnRef>
            <a:fillRef idx="2">
              <a:scrgbClr r="0" g="0" b="0"/>
            </a:fillRef>
            <a:effectRef idx="1">
              <a:schemeClr val="accent3">
                <a:hueOff val="0"/>
                <a:satOff val="0"/>
                <a:lumOff val="0"/>
                <a:alphaOff val="0"/>
              </a:schemeClr>
            </a:effectRef>
            <a:fontRef idx="minor">
              <a:schemeClr val="dk1"/>
            </a:fontRef>
          </p:style>
        </p:sp>
        <p:sp>
          <p:nvSpPr>
            <p:cNvPr id="6" name="Rounded Rectangle 4"/>
            <p:cNvSpPr/>
            <p:nvPr/>
          </p:nvSpPr>
          <p:spPr>
            <a:xfrm>
              <a:off x="5552744" y="1742730"/>
              <a:ext cx="2882423" cy="263478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a:p>
          </p:txBody>
        </p:sp>
      </p:grpSp>
    </p:spTree>
    <p:extLst>
      <p:ext uri="{BB962C8B-B14F-4D97-AF65-F5344CB8AC3E}">
        <p14:creationId xmlns:p14="http://schemas.microsoft.com/office/powerpoint/2010/main" val="3616912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54450665"/>
              </p:ext>
            </p:extLst>
          </p:nvPr>
        </p:nvGraphicFramePr>
        <p:xfrm>
          <a:off x="3810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455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23522986"/>
              </p:ext>
            </p:extLst>
          </p:nvPr>
        </p:nvGraphicFramePr>
        <p:xfrm>
          <a:off x="381000" y="457200"/>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985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446885" y="685800"/>
            <a:ext cx="8250225"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94939" y="1828800"/>
            <a:ext cx="7554116" cy="1107996"/>
          </a:xfrm>
          <a:prstGeom prst="rect">
            <a:avLst/>
          </a:prstGeom>
          <a:noFill/>
        </p:spPr>
        <p:txBody>
          <a:bodyPr wrap="square" rtlCol="0">
            <a:spAutoFit/>
          </a:bodyPr>
          <a:lstStyle/>
          <a:p>
            <a:r>
              <a:rPr lang="en-US" sz="6600" dirty="0" smtClean="0">
                <a:latin typeface="Comic Sans MS" panose="030F0702030302020204" pitchFamily="66" charset="0"/>
              </a:rPr>
              <a:t>&lt;crickets chirping&gt;</a:t>
            </a:r>
            <a:endParaRPr lang="en-US" sz="6600" dirty="0">
              <a:latin typeface="Comic Sans MS" panose="030F0702030302020204" pitchFamily="66" charset="0"/>
            </a:endParaRPr>
          </a:p>
        </p:txBody>
      </p:sp>
    </p:spTree>
    <p:extLst>
      <p:ext uri="{BB962C8B-B14F-4D97-AF65-F5344CB8AC3E}">
        <p14:creationId xmlns:p14="http://schemas.microsoft.com/office/powerpoint/2010/main" val="1049355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073779"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5486400"/>
            <a:ext cx="7772400" cy="369332"/>
          </a:xfrm>
          <a:prstGeom prst="rect">
            <a:avLst/>
          </a:prstGeom>
          <a:noFill/>
        </p:spPr>
        <p:txBody>
          <a:bodyPr wrap="square" rtlCol="0">
            <a:spAutoFit/>
          </a:bodyPr>
          <a:lstStyle/>
          <a:p>
            <a:r>
              <a:rPr lang="en-US" dirty="0"/>
              <a:t>http://uniaccessig.org/lua/vpat-repository/</a:t>
            </a:r>
          </a:p>
        </p:txBody>
      </p:sp>
    </p:spTree>
    <p:extLst>
      <p:ext uri="{BB962C8B-B14F-4D97-AF65-F5344CB8AC3E}">
        <p14:creationId xmlns:p14="http://schemas.microsoft.com/office/powerpoint/2010/main" val="1351789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747"/>
          <a:stretch/>
        </p:blipFill>
        <p:spPr bwMode="auto">
          <a:xfrm>
            <a:off x="857250" y="0"/>
            <a:ext cx="7429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77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685800"/>
            <a:ext cx="7772400" cy="4985980"/>
          </a:xfrm>
          <a:prstGeom prst="rect">
            <a:avLst/>
          </a:prstGeom>
          <a:solidFill>
            <a:srgbClr val="FFFF99"/>
          </a:solidFill>
        </p:spPr>
        <p:txBody>
          <a:bodyPr wrap="square">
            <a:spAutoFit/>
          </a:bodyPr>
          <a:lstStyle/>
          <a:p>
            <a:pPr algn="ctr">
              <a:defRPr/>
            </a:pPr>
            <a:r>
              <a:rPr lang="en-US" sz="3600" b="1" dirty="0">
                <a:solidFill>
                  <a:srgbClr val="C60C30"/>
                </a:solidFill>
              </a:rPr>
              <a:t>Why is accessibility important to students?</a:t>
            </a:r>
          </a:p>
          <a:p>
            <a:pPr>
              <a:defRPr/>
            </a:pPr>
            <a:endParaRPr lang="en-US" sz="3600" b="1" dirty="0">
              <a:solidFill>
                <a:srgbClr val="C60C30"/>
              </a:solidFill>
            </a:endParaRPr>
          </a:p>
          <a:p>
            <a:pPr marL="742950" indent="-742950">
              <a:buFontTx/>
              <a:buAutoNum type="alphaUcPeriod"/>
              <a:defRPr/>
            </a:pPr>
            <a:r>
              <a:rPr lang="en-US" sz="3000" dirty="0"/>
              <a:t>At least 10% of the US population has </a:t>
            </a:r>
            <a:r>
              <a:rPr lang="en-US" sz="3000" dirty="0" smtClean="0"/>
              <a:t>	a </a:t>
            </a:r>
            <a:r>
              <a:rPr lang="en-US" sz="3000" dirty="0"/>
              <a:t>disability affecting computer use.</a:t>
            </a:r>
          </a:p>
          <a:p>
            <a:pPr marL="742950" indent="-742950">
              <a:buFontTx/>
              <a:buAutoNum type="alphaUcPeriod"/>
              <a:defRPr/>
            </a:pPr>
            <a:r>
              <a:rPr lang="en-US" sz="3000" dirty="0"/>
              <a:t>Over 8 million people are blind or </a:t>
            </a:r>
            <a:r>
              <a:rPr lang="en-US" sz="3000" dirty="0" smtClean="0"/>
              <a:t>	visually </a:t>
            </a:r>
            <a:r>
              <a:rPr lang="en-US" sz="3000" dirty="0"/>
              <a:t>impaired.</a:t>
            </a:r>
          </a:p>
          <a:p>
            <a:pPr marL="742950" indent="-742950">
              <a:buFontTx/>
              <a:buAutoNum type="alphaUcPeriod"/>
              <a:defRPr/>
            </a:pPr>
            <a:r>
              <a:rPr lang="en-US" sz="3000" dirty="0"/>
              <a:t>Over 20 million are deaf and hard of </a:t>
            </a:r>
            <a:r>
              <a:rPr lang="en-US" sz="3000" dirty="0" smtClean="0"/>
              <a:t>	hearing</a:t>
            </a:r>
            <a:r>
              <a:rPr lang="en-US" sz="3000" dirty="0"/>
              <a:t>.</a:t>
            </a:r>
          </a:p>
          <a:p>
            <a:pPr marL="742950" indent="-742950">
              <a:buFontTx/>
              <a:buAutoNum type="alphaUcPeriod"/>
              <a:defRPr/>
            </a:pPr>
            <a:r>
              <a:rPr lang="en-US" sz="3000" dirty="0"/>
              <a:t>All of the above.</a:t>
            </a:r>
          </a:p>
        </p:txBody>
      </p:sp>
    </p:spTree>
    <p:extLst>
      <p:ext uri="{BB962C8B-B14F-4D97-AF65-F5344CB8AC3E}">
        <p14:creationId xmlns:p14="http://schemas.microsoft.com/office/powerpoint/2010/main" val="2057990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pPr marL="411480" lvl="1" indent="0">
              <a:buNone/>
            </a:pPr>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Not all VPATs are created equal</a:t>
            </a:r>
            <a:endParaRPr lang="en-US" sz="3200" dirty="0">
              <a:solidFill>
                <a:srgbClr val="C00000"/>
              </a:solidFill>
            </a:endParaRPr>
          </a:p>
        </p:txBody>
      </p:sp>
    </p:spTree>
    <p:extLst>
      <p:ext uri="{BB962C8B-B14F-4D97-AF65-F5344CB8AC3E}">
        <p14:creationId xmlns:p14="http://schemas.microsoft.com/office/powerpoint/2010/main" val="4195550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9600" y="381000"/>
            <a:ext cx="7756263" cy="1054250"/>
          </a:xfrm>
          <a:ln>
            <a:solidFill>
              <a:schemeClr val="tx1"/>
            </a:solidFill>
            <a:prstDash val="dash"/>
          </a:ln>
        </p:spPr>
        <p:txBody>
          <a:bodyPr>
            <a:noAutofit/>
          </a:bodyPr>
          <a:lstStyle/>
          <a:p>
            <a:r>
              <a:rPr lang="en-US" sz="2400" dirty="0" smtClean="0">
                <a:solidFill>
                  <a:schemeClr val="tx1"/>
                </a:solidFill>
                <a:latin typeface="Franklin Gothic Book" panose="020B0503020102020204" pitchFamily="34" charset="0"/>
              </a:rPr>
              <a:t>(c) Web pages shall be designed so that all information conveyed with color is also available without color, for example from context or markup.</a:t>
            </a:r>
            <a:endParaRPr lang="en-US" sz="2400" dirty="0">
              <a:solidFill>
                <a:schemeClr val="tx1"/>
              </a:solidFill>
              <a:latin typeface="Franklin Gothic Book" panose="020B0503020102020204" pitchFamily="34" charset="0"/>
            </a:endParaRPr>
          </a:p>
        </p:txBody>
      </p:sp>
      <p:sp>
        <p:nvSpPr>
          <p:cNvPr id="2" name="Rectangle 1"/>
          <p:cNvSpPr/>
          <p:nvPr/>
        </p:nvSpPr>
        <p:spPr>
          <a:xfrm>
            <a:off x="609600" y="2362200"/>
            <a:ext cx="8001000" cy="4154984"/>
          </a:xfrm>
          <a:prstGeom prst="rect">
            <a:avLst/>
          </a:prstGeom>
        </p:spPr>
        <p:txBody>
          <a:bodyPr wrap="square">
            <a:spAutoFit/>
          </a:bodyPr>
          <a:lstStyle/>
          <a:p>
            <a:pPr>
              <a:lnSpc>
                <a:spcPct val="120000"/>
              </a:lnSpc>
            </a:pPr>
            <a:r>
              <a:rPr lang="en-US" sz="2000" dirty="0">
                <a:latin typeface="Franklin Gothic Book" panose="020B0503020102020204" pitchFamily="34" charset="0"/>
              </a:rPr>
              <a:t>“Text links are identified by an underlined state when users tab or hover over the link.</a:t>
            </a:r>
          </a:p>
          <a:p>
            <a:pPr>
              <a:lnSpc>
                <a:spcPct val="120000"/>
              </a:lnSpc>
            </a:pPr>
            <a:endParaRPr lang="en-US" sz="2000" dirty="0">
              <a:latin typeface="Franklin Gothic Book" panose="020B0503020102020204" pitchFamily="34" charset="0"/>
            </a:endParaRPr>
          </a:p>
          <a:p>
            <a:pPr>
              <a:lnSpc>
                <a:spcPct val="120000"/>
              </a:lnSpc>
            </a:pPr>
            <a:r>
              <a:rPr lang="en-US" sz="2000" dirty="0">
                <a:latin typeface="Franklin Gothic Book" panose="020B0503020102020204" pitchFamily="34" charset="0"/>
              </a:rPr>
              <a:t>Search form Tabs that are selected include an extra text cue for screen reader users “Selected” </a:t>
            </a:r>
          </a:p>
          <a:p>
            <a:pPr>
              <a:lnSpc>
                <a:spcPct val="120000"/>
              </a:lnSpc>
            </a:pPr>
            <a:endParaRPr lang="en-US" sz="2000" dirty="0">
              <a:latin typeface="Franklin Gothic Book" panose="020B0503020102020204" pitchFamily="34" charset="0"/>
            </a:endParaRPr>
          </a:p>
          <a:p>
            <a:r>
              <a:rPr lang="en-US" sz="2000" dirty="0">
                <a:latin typeface="Franklin Gothic Book" panose="020B0503020102020204" pitchFamily="34" charset="0"/>
              </a:rPr>
              <a:t>Error messages and status messages are identifiable using an icon with alternative text such as:  “Error”, “Alert”, and “Important Message”</a:t>
            </a:r>
          </a:p>
          <a:p>
            <a:endParaRPr lang="en-US" sz="2000" dirty="0">
              <a:latin typeface="Franklin Gothic Book" panose="020B0503020102020204" pitchFamily="34" charset="0"/>
            </a:endParaRPr>
          </a:p>
          <a:p>
            <a:r>
              <a:rPr lang="en-US" sz="2000" dirty="0">
                <a:latin typeface="Franklin Gothic Book" panose="020B0503020102020204" pitchFamily="34" charset="0"/>
              </a:rPr>
              <a:t>Journals’ subscribed and non-subscribed status is indicated with a green and white icon, respectively. Each image also has a meaningful text equivalent, e.g. alt=”Full-text available””</a:t>
            </a:r>
          </a:p>
        </p:txBody>
      </p:sp>
    </p:spTree>
    <p:extLst>
      <p:ext uri="{BB962C8B-B14F-4D97-AF65-F5344CB8AC3E}">
        <p14:creationId xmlns:p14="http://schemas.microsoft.com/office/powerpoint/2010/main" val="65578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9600" y="381000"/>
            <a:ext cx="7756263" cy="1054250"/>
          </a:xfrm>
          <a:ln>
            <a:solidFill>
              <a:schemeClr val="tx1"/>
            </a:solidFill>
            <a:prstDash val="dash"/>
          </a:ln>
        </p:spPr>
        <p:txBody>
          <a:bodyPr>
            <a:noAutofit/>
          </a:bodyPr>
          <a:lstStyle/>
          <a:p>
            <a:r>
              <a:rPr lang="en-US" sz="2400" dirty="0" smtClean="0">
                <a:solidFill>
                  <a:schemeClr val="tx1"/>
                </a:solidFill>
                <a:latin typeface="Franklin Gothic Book" panose="020B0503020102020204" pitchFamily="34" charset="0"/>
              </a:rPr>
              <a:t>(c) Web pages shall be designed so that all information conveyed with color is also available without color, for example from context or markup.</a:t>
            </a:r>
            <a:endParaRPr lang="en-US" sz="2400" dirty="0">
              <a:solidFill>
                <a:schemeClr val="tx1"/>
              </a:solidFill>
              <a:latin typeface="Franklin Gothic Book" panose="020B0503020102020204" pitchFamily="34" charset="0"/>
            </a:endParaRPr>
          </a:p>
        </p:txBody>
      </p:sp>
      <p:sp>
        <p:nvSpPr>
          <p:cNvPr id="2" name="Rectangle 1"/>
          <p:cNvSpPr/>
          <p:nvPr/>
        </p:nvSpPr>
        <p:spPr>
          <a:xfrm>
            <a:off x="609600" y="3105835"/>
            <a:ext cx="8077200" cy="400110"/>
          </a:xfrm>
          <a:prstGeom prst="rect">
            <a:avLst/>
          </a:prstGeom>
        </p:spPr>
        <p:txBody>
          <a:bodyPr wrap="square">
            <a:spAutoFit/>
          </a:bodyPr>
          <a:lstStyle/>
          <a:p>
            <a:pPr algn="ctr"/>
            <a:r>
              <a:rPr lang="en-US" sz="2000" dirty="0">
                <a:latin typeface="Franklin Gothic Book" panose="020B0503020102020204" pitchFamily="34" charset="0"/>
              </a:rPr>
              <a:t>“Color is not used as the sole means of communicating.”</a:t>
            </a:r>
          </a:p>
        </p:txBody>
      </p:sp>
    </p:spTree>
    <p:extLst>
      <p:ext uri="{BB962C8B-B14F-4D97-AF65-F5344CB8AC3E}">
        <p14:creationId xmlns:p14="http://schemas.microsoft.com/office/powerpoint/2010/main" val="1991099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pPr marL="411480" lvl="1" indent="0">
              <a:buNone/>
            </a:pPr>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Self-reporting</a:t>
            </a:r>
            <a:endParaRPr lang="en-US" sz="3200" dirty="0">
              <a:solidFill>
                <a:srgbClr val="C00000"/>
              </a:solidFill>
            </a:endParaRPr>
          </a:p>
        </p:txBody>
      </p:sp>
    </p:spTree>
    <p:extLst>
      <p:ext uri="{BB962C8B-B14F-4D97-AF65-F5344CB8AC3E}">
        <p14:creationId xmlns:p14="http://schemas.microsoft.com/office/powerpoint/2010/main" val="393387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708138133"/>
              </p:ext>
            </p:extLst>
          </p:nvPr>
        </p:nvGraphicFramePr>
        <p:xfrm>
          <a:off x="533400" y="381000"/>
          <a:ext cx="81534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4789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pPr marL="411480" lvl="1" indent="0">
              <a:buNone/>
            </a:pPr>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Results of testing</a:t>
            </a:r>
            <a:endParaRPr lang="en-US" sz="3200" dirty="0">
              <a:solidFill>
                <a:srgbClr val="C00000"/>
              </a:solidFill>
            </a:endParaRPr>
          </a:p>
        </p:txBody>
      </p:sp>
    </p:spTree>
    <p:extLst>
      <p:ext uri="{BB962C8B-B14F-4D97-AF65-F5344CB8AC3E}">
        <p14:creationId xmlns:p14="http://schemas.microsoft.com/office/powerpoint/2010/main" val="2861099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1"/>
            <a:ext cx="25050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33400"/>
            <a:ext cx="5410200" cy="2428442"/>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276600"/>
            <a:ext cx="5205899" cy="3269653"/>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124200"/>
            <a:ext cx="4374931" cy="2286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8349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49" y="1066800"/>
            <a:ext cx="811301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31058" y="347466"/>
            <a:ext cx="3276600" cy="584775"/>
          </a:xfrm>
          <a:prstGeom prst="rect">
            <a:avLst/>
          </a:prstGeom>
          <a:noFill/>
        </p:spPr>
        <p:txBody>
          <a:bodyPr wrap="square" rtlCol="0">
            <a:spAutoFit/>
          </a:bodyPr>
          <a:lstStyle/>
          <a:p>
            <a:r>
              <a:rPr lang="en-US" sz="3200" dirty="0" smtClean="0">
                <a:solidFill>
                  <a:srgbClr val="C00000"/>
                </a:solidFill>
                <a:latin typeface="+mj-lt"/>
              </a:rPr>
              <a:t>Compliance:</a:t>
            </a:r>
            <a:endParaRPr lang="en-US" sz="3200" dirty="0">
              <a:solidFill>
                <a:srgbClr val="C00000"/>
              </a:solidFill>
              <a:latin typeface="+mj-lt"/>
            </a:endParaRPr>
          </a:p>
        </p:txBody>
      </p:sp>
    </p:spTree>
    <p:extLst>
      <p:ext uri="{BB962C8B-B14F-4D97-AF65-F5344CB8AC3E}">
        <p14:creationId xmlns:p14="http://schemas.microsoft.com/office/powerpoint/2010/main" val="3023260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pPr marL="411480" lvl="1" indent="0">
              <a:buNone/>
            </a:pPr>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Learning Tutorials</a:t>
            </a:r>
            <a:endParaRPr lang="en-US" sz="3200" dirty="0">
              <a:solidFill>
                <a:srgbClr val="C00000"/>
              </a:solidFill>
            </a:endParaRPr>
          </a:p>
        </p:txBody>
      </p:sp>
    </p:spTree>
    <p:extLst>
      <p:ext uri="{BB962C8B-B14F-4D97-AF65-F5344CB8AC3E}">
        <p14:creationId xmlns:p14="http://schemas.microsoft.com/office/powerpoint/2010/main" val="4032415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447800" y="685800"/>
            <a:ext cx="7499350" cy="1143000"/>
          </a:xfrm>
        </p:spPr>
        <p:txBody>
          <a:bodyPr vert="horz" wrap="square" lIns="91440" tIns="45720" rIns="91440" bIns="45720" numCol="1" anchorCtr="0" compatLnSpc="1">
            <a:prstTxWarp prst="textNoShape">
              <a:avLst/>
            </a:prstTxWarp>
          </a:bodyPr>
          <a:lstStyle/>
          <a:p>
            <a:pPr eaLnBrk="1" hangingPunct="1"/>
            <a:r>
              <a:rPr lang="en-US" altLang="en-US" sz="4800" b="1" dirty="0" smtClean="0">
                <a:solidFill>
                  <a:srgbClr val="C60C30"/>
                </a:solidFill>
                <a:effectLst/>
                <a:latin typeface="Garamond" pitchFamily="18" charset="0"/>
              </a:rPr>
              <a:t>Six video tutorials </a:t>
            </a:r>
            <a:endParaRPr lang="en-US" altLang="en-US" b="1" dirty="0" smtClean="0">
              <a:solidFill>
                <a:srgbClr val="C60C30"/>
              </a:solidFill>
              <a:effectLst/>
              <a:latin typeface="Garamond" pitchFamily="18" charset="0"/>
            </a:endParaRPr>
          </a:p>
        </p:txBody>
      </p:sp>
      <p:sp>
        <p:nvSpPr>
          <p:cNvPr id="25603" name="Content Placeholder 2"/>
          <p:cNvSpPr>
            <a:spLocks noGrp="1"/>
          </p:cNvSpPr>
          <p:nvPr>
            <p:ph idx="1"/>
          </p:nvPr>
        </p:nvSpPr>
        <p:spPr>
          <a:xfrm>
            <a:off x="1143000" y="2209800"/>
            <a:ext cx="7467600" cy="3733800"/>
          </a:xfrm>
        </p:spPr>
        <p:txBody>
          <a:bodyPr>
            <a:noAutofit/>
          </a:bodyPr>
          <a:lstStyle/>
          <a:p>
            <a:pPr eaLnBrk="1" hangingPunct="1"/>
            <a:r>
              <a:rPr lang="en-US" altLang="en-US" dirty="0" smtClean="0">
                <a:latin typeface="Arial" charset="0"/>
                <a:cs typeface="Arial" charset="0"/>
              </a:rPr>
              <a:t>Introduction to ADA Compliance for Online Courses     </a:t>
            </a:r>
          </a:p>
          <a:p>
            <a:pPr eaLnBrk="1" hangingPunct="1"/>
            <a:r>
              <a:rPr lang="en-US" altLang="en-US" dirty="0" smtClean="0">
                <a:latin typeface="Arial" charset="0"/>
                <a:cs typeface="Arial" charset="0"/>
              </a:rPr>
              <a:t>Providing Equivalent Alternatives to Visual Content     </a:t>
            </a:r>
          </a:p>
          <a:p>
            <a:pPr eaLnBrk="1" hangingPunct="1"/>
            <a:r>
              <a:rPr lang="en-US" altLang="en-US" dirty="0" smtClean="0">
                <a:latin typeface="Arial" charset="0"/>
                <a:cs typeface="Arial" charset="0"/>
              </a:rPr>
              <a:t>Providing Equivalent Alternatives to Audio and Video Content</a:t>
            </a:r>
          </a:p>
          <a:p>
            <a:r>
              <a:rPr lang="en-US" altLang="en-US" dirty="0">
                <a:latin typeface="Arial" charset="0"/>
                <a:cs typeface="Arial" charset="0"/>
              </a:rPr>
              <a:t>Creating Accessible PDF Documents     </a:t>
            </a:r>
          </a:p>
          <a:p>
            <a:r>
              <a:rPr lang="en-US" altLang="en-US" dirty="0" smtClean="0">
                <a:latin typeface="Arial" charset="0"/>
                <a:cs typeface="Arial" charset="0"/>
              </a:rPr>
              <a:t>Providing </a:t>
            </a:r>
            <a:r>
              <a:rPr lang="en-US" altLang="en-US" dirty="0">
                <a:latin typeface="Arial" charset="0"/>
                <a:cs typeface="Arial" charset="0"/>
              </a:rPr>
              <a:t>Equivalent Alternatives to </a:t>
            </a:r>
            <a:r>
              <a:rPr lang="en-US" altLang="en-US" dirty="0" smtClean="0">
                <a:latin typeface="Arial" charset="0"/>
                <a:cs typeface="Arial" charset="0"/>
              </a:rPr>
              <a:t>Online </a:t>
            </a:r>
            <a:r>
              <a:rPr lang="en-US" altLang="en-US" dirty="0">
                <a:latin typeface="Arial" charset="0"/>
                <a:cs typeface="Arial" charset="0"/>
              </a:rPr>
              <a:t>Assessments     </a:t>
            </a:r>
          </a:p>
          <a:p>
            <a:r>
              <a:rPr lang="en-US" altLang="en-US" dirty="0" smtClean="0">
                <a:latin typeface="Arial" charset="0"/>
                <a:cs typeface="Arial" charset="0"/>
              </a:rPr>
              <a:t>Best </a:t>
            </a:r>
            <a:r>
              <a:rPr lang="en-US" altLang="en-US" dirty="0">
                <a:latin typeface="Arial" charset="0"/>
                <a:cs typeface="Arial" charset="0"/>
              </a:rPr>
              <a:t>Practices for ADA Compliant </a:t>
            </a:r>
            <a:r>
              <a:rPr lang="en-US" altLang="en-US" dirty="0" smtClean="0">
                <a:latin typeface="Arial" charset="0"/>
                <a:cs typeface="Arial" charset="0"/>
              </a:rPr>
              <a:t>Online </a:t>
            </a:r>
            <a:r>
              <a:rPr lang="en-US" altLang="en-US" dirty="0">
                <a:latin typeface="Arial" charset="0"/>
                <a:cs typeface="Arial" charset="0"/>
              </a:rPr>
              <a:t>Course </a:t>
            </a:r>
            <a:r>
              <a:rPr lang="en-US" altLang="en-US" dirty="0" smtClean="0">
                <a:latin typeface="Arial" charset="0"/>
                <a:cs typeface="Arial" charset="0"/>
              </a:rPr>
              <a:t>Material     </a:t>
            </a:r>
          </a:p>
        </p:txBody>
      </p:sp>
      <p:pic>
        <p:nvPicPr>
          <p:cNvPr id="25604" name="Picture 2" descr="C:\Documents and Settings\wkuuser\My Documents\WKU_Cup_long_R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943600"/>
            <a:ext cx="12382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13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00000"/>
                </a:solidFill>
              </a:rPr>
              <a:t>Why </a:t>
            </a:r>
            <a:r>
              <a:rPr lang="en-US" sz="3200" dirty="0" smtClean="0">
                <a:solidFill>
                  <a:srgbClr val="C00000"/>
                </a:solidFill>
                <a:latin typeface="Book Antiqua" panose="02040602050305030304" pitchFamily="18" charset="0"/>
              </a:rPr>
              <a:t>Accessibility</a:t>
            </a:r>
            <a:r>
              <a:rPr lang="en-US" sz="3200" dirty="0" smtClean="0">
                <a:solidFill>
                  <a:srgbClr val="C00000"/>
                </a:solidFill>
                <a:latin typeface="Franklin Gothic Book" panose="020B0503020102020204" pitchFamily="34" charset="0"/>
              </a:rPr>
              <a:t>?</a:t>
            </a:r>
            <a:endParaRPr lang="en-US" sz="3200" dirty="0">
              <a:solidFill>
                <a:srgbClr val="C00000"/>
              </a:solidFill>
              <a:latin typeface="Franklin Gothic Book" panose="020B05030201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6,000,000+ people in the U.S. with visual disabilities. </a:t>
            </a:r>
            <a:r>
              <a:rPr lang="en-US" sz="1800" dirty="0" smtClean="0">
                <a:latin typeface="Century Gothic" panose="020B0502020202020204" pitchFamily="34" charset="0"/>
              </a:rPr>
              <a:t>(</a:t>
            </a:r>
            <a:r>
              <a:rPr lang="en-US" sz="1800" u="sng" dirty="0">
                <a:latin typeface="Century Gothic" panose="020B0502020202020204" pitchFamily="34" charset="0"/>
                <a:hlinkClick r:id="rId3"/>
              </a:rPr>
              <a:t>https://</a:t>
            </a:r>
            <a:r>
              <a:rPr lang="en-US" sz="1800" u="sng" dirty="0" smtClean="0">
                <a:latin typeface="Century Gothic" panose="020B0502020202020204" pitchFamily="34" charset="0"/>
                <a:hlinkClick r:id="rId3"/>
              </a:rPr>
              <a:t>nfb.org/blindness-statistics</a:t>
            </a:r>
            <a:r>
              <a:rPr lang="en-US" sz="1800" u="sng" dirty="0" smtClean="0">
                <a:latin typeface="Century Gothic" panose="020B0502020202020204" pitchFamily="34" charset="0"/>
              </a:rPr>
              <a:t>)</a:t>
            </a:r>
            <a:endParaRPr lang="en-US" sz="1800" dirty="0" smtClean="0">
              <a:latin typeface="Century Gothic" panose="020B0502020202020204" pitchFamily="34" charset="0"/>
            </a:endParaRPr>
          </a:p>
          <a:p>
            <a:r>
              <a:rPr lang="en-US" dirty="0" smtClean="0">
                <a:latin typeface="Century Gothic" panose="020B0502020202020204" pitchFamily="34" charset="0"/>
              </a:rPr>
              <a:t>285 million people worldwide with impaired vision. </a:t>
            </a:r>
            <a:r>
              <a:rPr lang="en-US" sz="1800" dirty="0">
                <a:latin typeface="Century Gothic" panose="020B0502020202020204" pitchFamily="34" charset="0"/>
              </a:rPr>
              <a:t>(</a:t>
            </a:r>
            <a:r>
              <a:rPr lang="en-US" sz="1800" u="sng" dirty="0">
                <a:latin typeface="Century Gothic" panose="020B0502020202020204" pitchFamily="34" charset="0"/>
                <a:hlinkClick r:id="rId4"/>
              </a:rPr>
              <a:t>http://www.who.int/mediacentre/factsheets/fs282/en/</a:t>
            </a:r>
            <a:r>
              <a:rPr lang="en-US" sz="1800" dirty="0">
                <a:latin typeface="Century Gothic" panose="020B0502020202020204" pitchFamily="34" charset="0"/>
              </a:rPr>
              <a:t>) </a:t>
            </a:r>
            <a:endParaRPr lang="en-US" sz="1800" dirty="0" smtClean="0">
              <a:latin typeface="Century Gothic" panose="020B0502020202020204" pitchFamily="34" charset="0"/>
            </a:endParaRPr>
          </a:p>
          <a:p>
            <a:r>
              <a:rPr lang="en-US" dirty="0" smtClean="0">
                <a:latin typeface="Century Gothic" panose="020B0502020202020204" pitchFamily="34" charset="0"/>
              </a:rPr>
              <a:t>15% of adults over 18 have some hearing difficulty. </a:t>
            </a:r>
            <a:r>
              <a:rPr lang="en-US" sz="1800" dirty="0">
                <a:latin typeface="Century Gothic" panose="020B0502020202020204" pitchFamily="34" charset="0"/>
              </a:rPr>
              <a:t>(</a:t>
            </a:r>
            <a:r>
              <a:rPr lang="en-US" sz="1800" u="sng" dirty="0">
                <a:latin typeface="Century Gothic" panose="020B0502020202020204" pitchFamily="34" charset="0"/>
                <a:hlinkClick r:id="rId5"/>
              </a:rPr>
              <a:t>http://www.cdc.gov/nchs/data/hus/hus13.pdf</a:t>
            </a:r>
            <a:r>
              <a:rPr lang="en-US" sz="1800" dirty="0">
                <a:latin typeface="Century Gothic" panose="020B0502020202020204" pitchFamily="34" charset="0"/>
              </a:rPr>
              <a:t>)</a:t>
            </a:r>
          </a:p>
        </p:txBody>
      </p:sp>
    </p:spTree>
    <p:extLst>
      <p:ext uri="{BB962C8B-B14F-4D97-AF65-F5344CB8AC3E}">
        <p14:creationId xmlns:p14="http://schemas.microsoft.com/office/powerpoint/2010/main" val="4235696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371600" y="685800"/>
            <a:ext cx="7499350" cy="1143000"/>
          </a:xfrm>
        </p:spPr>
        <p:txBody>
          <a:bodyPr vert="horz" wrap="square" lIns="91440" tIns="45720" rIns="91440" bIns="45720" numCol="1" anchorCtr="0" compatLnSpc="1">
            <a:prstTxWarp prst="textNoShape">
              <a:avLst/>
            </a:prstTxWarp>
          </a:bodyPr>
          <a:lstStyle/>
          <a:p>
            <a:pPr eaLnBrk="1" hangingPunct="1"/>
            <a:r>
              <a:rPr lang="en-US" altLang="en-US" sz="4800" b="1" smtClean="0">
                <a:solidFill>
                  <a:srgbClr val="C60C30"/>
                </a:solidFill>
                <a:effectLst/>
                <a:latin typeface="Garamond" pitchFamily="18" charset="0"/>
              </a:rPr>
              <a:t>For more information</a:t>
            </a:r>
          </a:p>
        </p:txBody>
      </p:sp>
      <p:sp>
        <p:nvSpPr>
          <p:cNvPr id="30723" name="Content Placeholder 2"/>
          <p:cNvSpPr>
            <a:spLocks noGrp="1"/>
          </p:cNvSpPr>
          <p:nvPr>
            <p:ph idx="1"/>
          </p:nvPr>
        </p:nvSpPr>
        <p:spPr>
          <a:xfrm>
            <a:off x="1143000" y="2133600"/>
            <a:ext cx="7391400" cy="3581400"/>
          </a:xfrm>
        </p:spPr>
        <p:txBody>
          <a:bodyPr/>
          <a:lstStyle/>
          <a:p>
            <a:pPr eaLnBrk="1" hangingPunct="1"/>
            <a:r>
              <a:rPr lang="en-US" altLang="en-US" sz="3000" b="1" dirty="0" smtClean="0">
                <a:latin typeface="Arial" charset="0"/>
                <a:cs typeface="Arial" charset="0"/>
              </a:rPr>
              <a:t> </a:t>
            </a:r>
            <a:r>
              <a:rPr lang="en-US" altLang="en-US" sz="3000" dirty="0" smtClean="0">
                <a:latin typeface="Arial" charset="0"/>
                <a:cs typeface="Arial" charset="0"/>
              </a:rPr>
              <a:t>All six tutorials are available on the 	WKU video tutorials site: </a:t>
            </a:r>
            <a:br>
              <a:rPr lang="en-US" altLang="en-US" sz="3000" dirty="0" smtClean="0">
                <a:latin typeface="Arial" charset="0"/>
                <a:cs typeface="Arial" charset="0"/>
              </a:rPr>
            </a:br>
            <a:r>
              <a:rPr lang="en-US" altLang="en-US" sz="3000" dirty="0" smtClean="0">
                <a:latin typeface="Arial" charset="0"/>
                <a:cs typeface="Arial" charset="0"/>
              </a:rPr>
              <a:t> 	</a:t>
            </a:r>
            <a:r>
              <a:rPr lang="en-US" altLang="en-US" sz="3000" dirty="0" smtClean="0">
                <a:latin typeface="Arial" charset="0"/>
                <a:cs typeface="Arial" charset="0"/>
                <a:hlinkClick r:id="rId3"/>
              </a:rPr>
              <a:t>WKU Technology Training</a:t>
            </a:r>
            <a:endParaRPr lang="en-US" altLang="en-US" sz="3000" dirty="0" smtClean="0">
              <a:latin typeface="Arial" charset="0"/>
              <a:cs typeface="Arial" charset="0"/>
            </a:endParaRPr>
          </a:p>
          <a:p>
            <a:pPr eaLnBrk="1" hangingPunct="1"/>
            <a:r>
              <a:rPr lang="en-US" altLang="en-US" sz="3000" dirty="0" smtClean="0">
                <a:latin typeface="Arial" charset="0"/>
                <a:cs typeface="Arial" charset="0"/>
              </a:rPr>
              <a:t> All tutorial scripts are available on 	request</a:t>
            </a:r>
          </a:p>
          <a:p>
            <a:pPr eaLnBrk="1" hangingPunct="1"/>
            <a:r>
              <a:rPr lang="en-US" altLang="en-US" sz="3000" smtClean="0">
                <a:latin typeface="Arial" charset="0"/>
                <a:cs typeface="Arial" charset="0"/>
              </a:rPr>
              <a:t> Contact:  </a:t>
            </a:r>
            <a:r>
              <a:rPr lang="en-US" altLang="en-US" sz="3000" i="1" dirty="0" smtClean="0">
                <a:latin typeface="Arial" charset="0"/>
                <a:cs typeface="Arial" charset="0"/>
                <a:hlinkClick r:id="rId4"/>
              </a:rPr>
              <a:t>john.bowers@wku.edu</a:t>
            </a:r>
            <a:endParaRPr lang="en-US" altLang="en-US" sz="3000" i="1" dirty="0" smtClean="0">
              <a:latin typeface="Arial" charset="0"/>
              <a:cs typeface="Arial" charset="0"/>
            </a:endParaRPr>
          </a:p>
        </p:txBody>
      </p:sp>
      <p:pic>
        <p:nvPicPr>
          <p:cNvPr id="30724" name="Picture 2" descr="C:\Documents and Settings\wkuuser\My Documents\WKU_Cup_long_R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943600"/>
            <a:ext cx="12382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618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895600"/>
            <a:ext cx="7745505" cy="914400"/>
          </a:xfrm>
        </p:spPr>
        <p:txBody>
          <a:bodyPr/>
          <a:lstStyle/>
          <a:p>
            <a:pPr marL="0" indent="0" algn="ctr">
              <a:buNone/>
            </a:pPr>
            <a:r>
              <a:rPr lang="en-US" dirty="0" smtClean="0"/>
              <a:t>Questions ?</a:t>
            </a:r>
            <a:endParaRPr lang="en-US" dirty="0"/>
          </a:p>
        </p:txBody>
      </p:sp>
      <p:sp>
        <p:nvSpPr>
          <p:cNvPr id="3" name="Title 2"/>
          <p:cNvSpPr>
            <a:spLocks noGrp="1"/>
          </p:cNvSpPr>
          <p:nvPr>
            <p:ph type="title"/>
          </p:nvPr>
        </p:nvSpPr>
        <p:spPr/>
        <p:txBody>
          <a:bodyPr/>
          <a:lstStyle/>
          <a:p>
            <a:r>
              <a:rPr lang="en-US" sz="3200" dirty="0" smtClean="0"/>
              <a:t>Thank You</a:t>
            </a:r>
            <a:endParaRPr lang="en-US" sz="3200" dirty="0"/>
          </a:p>
        </p:txBody>
      </p:sp>
    </p:spTree>
    <p:extLst>
      <p:ext uri="{BB962C8B-B14F-4D97-AF65-F5344CB8AC3E}">
        <p14:creationId xmlns:p14="http://schemas.microsoft.com/office/powerpoint/2010/main" val="58325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normAutofit/>
          </a:bodyPr>
          <a:lstStyle/>
          <a:p>
            <a:r>
              <a:rPr lang="en-US" sz="2200" dirty="0">
                <a:solidFill>
                  <a:schemeClr val="tx1"/>
                </a:solidFill>
              </a:rPr>
              <a:t>Accessibility can’t be learned in a day…</a:t>
            </a:r>
          </a:p>
          <a:p>
            <a:r>
              <a:rPr lang="en-US" sz="2200" dirty="0">
                <a:solidFill>
                  <a:schemeClr val="tx1"/>
                </a:solidFill>
              </a:rPr>
              <a:t>Training should extend over a long period…</a:t>
            </a:r>
          </a:p>
          <a:p>
            <a:r>
              <a:rPr lang="en-US" sz="2200" dirty="0">
                <a:solidFill>
                  <a:schemeClr val="tx1"/>
                </a:solidFill>
              </a:rPr>
              <a:t>Leaving accessibility to the end is NEVER a workable strategy. </a:t>
            </a:r>
          </a:p>
          <a:p>
            <a:r>
              <a:rPr lang="en-US" sz="2200" dirty="0">
                <a:solidFill>
                  <a:schemeClr val="tx1"/>
                </a:solidFill>
              </a:rPr>
              <a:t>Accessibility is a design parameter, not a feature request.</a:t>
            </a:r>
          </a:p>
          <a:p>
            <a:endParaRPr lang="en-US" sz="2200" dirty="0">
              <a:solidFill>
                <a:srgbClr val="C00000"/>
              </a:solidFill>
              <a:latin typeface="Century Gothic" pitchFamily="34" charset="0"/>
            </a:endParaRPr>
          </a:p>
        </p:txBody>
      </p:sp>
      <p:sp>
        <p:nvSpPr>
          <p:cNvPr id="2" name="Title 1"/>
          <p:cNvSpPr>
            <a:spLocks noGrp="1"/>
          </p:cNvSpPr>
          <p:nvPr>
            <p:ph type="title"/>
          </p:nvPr>
        </p:nvSpPr>
        <p:spPr/>
        <p:txBody>
          <a:bodyPr/>
          <a:lstStyle/>
          <a:p>
            <a:r>
              <a:rPr lang="en-US" sz="3200" dirty="0" smtClean="0">
                <a:solidFill>
                  <a:srgbClr val="C00000"/>
                </a:solidFill>
              </a:rPr>
              <a:t>Accessibility is a Process</a:t>
            </a:r>
            <a:endParaRPr lang="en-US" sz="3200" dirty="0">
              <a:solidFill>
                <a:srgbClr val="C00000"/>
              </a:solidFill>
            </a:endParaRPr>
          </a:p>
        </p:txBody>
      </p:sp>
    </p:spTree>
    <p:extLst>
      <p:ext uri="{BB962C8B-B14F-4D97-AF65-F5344CB8AC3E}">
        <p14:creationId xmlns:p14="http://schemas.microsoft.com/office/powerpoint/2010/main" val="3551908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normAutofit/>
          </a:bodyPr>
          <a:lstStyle/>
          <a:p>
            <a:r>
              <a:rPr lang="en-US" sz="2200" b="1" dirty="0" smtClean="0"/>
              <a:t>Entities</a:t>
            </a:r>
          </a:p>
          <a:p>
            <a:pPr lvl="1"/>
            <a:r>
              <a:rPr lang="en-US" dirty="0" smtClean="0"/>
              <a:t>Web Accessibility</a:t>
            </a:r>
          </a:p>
          <a:p>
            <a:pPr lvl="2"/>
            <a:r>
              <a:rPr lang="en-US" sz="2200" dirty="0" smtClean="0"/>
              <a:t>Web pages</a:t>
            </a:r>
          </a:p>
          <a:p>
            <a:pPr lvl="1"/>
            <a:r>
              <a:rPr lang="en-US" dirty="0" smtClean="0"/>
              <a:t>Libraries</a:t>
            </a:r>
          </a:p>
          <a:p>
            <a:pPr lvl="2"/>
            <a:r>
              <a:rPr lang="en-US" sz="2200" dirty="0" smtClean="0"/>
              <a:t>Vendor pages</a:t>
            </a:r>
          </a:p>
          <a:p>
            <a:pPr lvl="2"/>
            <a:r>
              <a:rPr lang="en-US" sz="2200" dirty="0" smtClean="0"/>
              <a:t>WKU library pages</a:t>
            </a:r>
          </a:p>
          <a:p>
            <a:pPr lvl="1"/>
            <a:r>
              <a:rPr lang="en-US" dirty="0" smtClean="0"/>
              <a:t>Distance Learning</a:t>
            </a:r>
          </a:p>
          <a:p>
            <a:pPr lvl="2"/>
            <a:r>
              <a:rPr lang="en-US" sz="2200" dirty="0" smtClean="0"/>
              <a:t>Blackboard</a:t>
            </a:r>
          </a:p>
          <a:p>
            <a:pPr lvl="2"/>
            <a:r>
              <a:rPr lang="en-US" sz="2200" dirty="0" smtClean="0"/>
              <a:t>Other electronic content</a:t>
            </a:r>
          </a:p>
        </p:txBody>
      </p:sp>
      <p:sp>
        <p:nvSpPr>
          <p:cNvPr id="2" name="Title 1"/>
          <p:cNvSpPr>
            <a:spLocks noGrp="1"/>
          </p:cNvSpPr>
          <p:nvPr>
            <p:ph type="title"/>
          </p:nvPr>
        </p:nvSpPr>
        <p:spPr/>
        <p:txBody>
          <a:bodyPr/>
          <a:lstStyle/>
          <a:p>
            <a:r>
              <a:rPr lang="en-US" sz="3200" dirty="0" smtClean="0">
                <a:solidFill>
                  <a:srgbClr val="C00000"/>
                </a:solidFill>
              </a:rPr>
              <a:t>WKU Accessibility</a:t>
            </a:r>
            <a:endParaRPr lang="en-US" sz="3200" dirty="0">
              <a:solidFill>
                <a:srgbClr val="C00000"/>
              </a:solidFill>
            </a:endParaRPr>
          </a:p>
        </p:txBody>
      </p:sp>
    </p:spTree>
    <p:extLst>
      <p:ext uri="{BB962C8B-B14F-4D97-AF65-F5344CB8AC3E}">
        <p14:creationId xmlns:p14="http://schemas.microsoft.com/office/powerpoint/2010/main" val="30292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C00000"/>
                </a:solidFill>
              </a:rPr>
              <a:t>WKU Accessibility</a:t>
            </a:r>
            <a:endParaRPr lang="en-US" sz="3200" dirty="0">
              <a:solidFill>
                <a:srgbClr val="C00000"/>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06996" y="2247900"/>
            <a:ext cx="2530008" cy="3878263"/>
          </a:xfrm>
        </p:spPr>
      </p:pic>
    </p:spTree>
    <p:extLst>
      <p:ext uri="{BB962C8B-B14F-4D97-AF65-F5344CB8AC3E}">
        <p14:creationId xmlns:p14="http://schemas.microsoft.com/office/powerpoint/2010/main" val="1989983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48347"/>
            <a:ext cx="7301752" cy="3877815"/>
          </a:xfrm>
        </p:spPr>
        <p:txBody>
          <a:bodyPr/>
          <a:lstStyle/>
          <a:p>
            <a:r>
              <a:rPr lang="en-US" b="1" dirty="0" smtClean="0"/>
              <a:t>Assessment</a:t>
            </a:r>
          </a:p>
          <a:p>
            <a:pPr lvl="1"/>
            <a:r>
              <a:rPr lang="en-US" dirty="0" smtClean="0"/>
              <a:t>Accessibility Audit Software</a:t>
            </a:r>
          </a:p>
          <a:p>
            <a:pPr lvl="2"/>
            <a:r>
              <a:rPr lang="en-US" dirty="0" smtClean="0"/>
              <a:t>HiSoftware</a:t>
            </a:r>
          </a:p>
          <a:p>
            <a:pPr lvl="3"/>
            <a:r>
              <a:rPr lang="en-US" dirty="0" smtClean="0"/>
              <a:t>Compliance Sheriff </a:t>
            </a:r>
          </a:p>
          <a:p>
            <a:pPr lvl="2"/>
            <a:r>
              <a:rPr lang="en-US" dirty="0" smtClean="0"/>
              <a:t>JAWS</a:t>
            </a:r>
          </a:p>
          <a:p>
            <a:pPr lvl="1"/>
            <a:r>
              <a:rPr lang="en-US" dirty="0"/>
              <a:t>WAVE</a:t>
            </a:r>
          </a:p>
          <a:p>
            <a:pPr lvl="1"/>
            <a:r>
              <a:rPr lang="en-US" dirty="0" smtClean="0"/>
              <a:t>Evaluation of Web Accessibility Outcomes</a:t>
            </a:r>
          </a:p>
          <a:p>
            <a:pPr lvl="1"/>
            <a:r>
              <a:rPr lang="en-US" dirty="0" smtClean="0"/>
              <a:t>Communication with web developers</a:t>
            </a:r>
          </a:p>
          <a:p>
            <a:pPr lvl="2"/>
            <a:endParaRPr lang="en-US" dirty="0"/>
          </a:p>
          <a:p>
            <a:pPr lvl="2"/>
            <a:endParaRPr lang="en-US" dirty="0" smtClean="0"/>
          </a:p>
          <a:p>
            <a:pPr lvl="1"/>
            <a:endParaRPr lang="en-US" dirty="0" smtClean="0"/>
          </a:p>
          <a:p>
            <a:pPr lvl="1"/>
            <a:endParaRPr lang="en-US" dirty="0" smtClean="0"/>
          </a:p>
          <a:p>
            <a:pPr lvl="2"/>
            <a:endParaRPr lang="en-US" dirty="0" smtClean="0"/>
          </a:p>
        </p:txBody>
      </p:sp>
      <p:sp>
        <p:nvSpPr>
          <p:cNvPr id="2" name="Title 1"/>
          <p:cNvSpPr>
            <a:spLocks noGrp="1"/>
          </p:cNvSpPr>
          <p:nvPr>
            <p:ph type="title"/>
          </p:nvPr>
        </p:nvSpPr>
        <p:spPr/>
        <p:txBody>
          <a:bodyPr/>
          <a:lstStyle/>
          <a:p>
            <a:r>
              <a:rPr lang="en-US" sz="3200" dirty="0" smtClean="0">
                <a:solidFill>
                  <a:srgbClr val="C00000"/>
                </a:solidFill>
              </a:rPr>
              <a:t>WKU Web Accessibility</a:t>
            </a:r>
            <a:endParaRPr lang="en-US" sz="3200" dirty="0">
              <a:solidFill>
                <a:srgbClr val="C00000"/>
              </a:solidFill>
            </a:endParaRPr>
          </a:p>
        </p:txBody>
      </p:sp>
    </p:spTree>
    <p:extLst>
      <p:ext uri="{BB962C8B-B14F-4D97-AF65-F5344CB8AC3E}">
        <p14:creationId xmlns:p14="http://schemas.microsoft.com/office/powerpoint/2010/main" val="32695340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ustom 2">
      <a:majorFont>
        <a:latin typeface="Book Antiqua"/>
        <a:ea typeface=""/>
        <a:cs typeface=""/>
      </a:majorFont>
      <a:minorFont>
        <a:latin typeface="Century Gothic"/>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1771</TotalTime>
  <Words>3161</Words>
  <Application>Microsoft Office PowerPoint</Application>
  <PresentationFormat>On-screen Show (4:3)</PresentationFormat>
  <Paragraphs>456</Paragraphs>
  <Slides>51</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SimSun</vt:lpstr>
      <vt:lpstr>Arial</vt:lpstr>
      <vt:lpstr>Book Antiqua</vt:lpstr>
      <vt:lpstr>Calibri</vt:lpstr>
      <vt:lpstr>Century Gothic</vt:lpstr>
      <vt:lpstr>Comic Sans MS</vt:lpstr>
      <vt:lpstr>Courier New</vt:lpstr>
      <vt:lpstr>Franklin Gothic Book</vt:lpstr>
      <vt:lpstr>Garamond</vt:lpstr>
      <vt:lpstr>Lucida Sans Typewriter</vt:lpstr>
      <vt:lpstr>Wingdings</vt:lpstr>
      <vt:lpstr>Hardcover</vt:lpstr>
      <vt:lpstr> Accessibility</vt:lpstr>
      <vt:lpstr>Policies, Procedures, and Legal Issues</vt:lpstr>
      <vt:lpstr>Benefits from Accessibility</vt:lpstr>
      <vt:lpstr>PowerPoint Presentation</vt:lpstr>
      <vt:lpstr>Why Accessibility?</vt:lpstr>
      <vt:lpstr>Accessibility is a Process</vt:lpstr>
      <vt:lpstr>WKU Accessibility</vt:lpstr>
      <vt:lpstr>WKU Accessibility</vt:lpstr>
      <vt:lpstr>WKU Web Accessibility</vt:lpstr>
      <vt:lpstr>How People with Disabilities Use the Web</vt:lpstr>
      <vt:lpstr>How People with Disabilities Use the Web</vt:lpstr>
      <vt:lpstr>Accessibility 101</vt:lpstr>
      <vt:lpstr>Text equivalent for images</vt:lpstr>
      <vt:lpstr>Alt text: “Elaine Bethel-Fink of the North Fork band in a field near Madera, Calif., where the group hopes to build a casino.”</vt:lpstr>
      <vt:lpstr>PowerPoint Presentation</vt:lpstr>
      <vt:lpstr>Readable text and documents</vt:lpstr>
      <vt:lpstr>Adjustable text size and contrast</vt:lpstr>
      <vt:lpstr>Navigable without vision</vt:lpstr>
      <vt:lpstr>PowerPoint Presentation</vt:lpstr>
      <vt:lpstr>Basic Design Principles</vt:lpstr>
      <vt:lpstr>Basic Design Principles</vt:lpstr>
      <vt:lpstr>Guidelines for Different Components</vt:lpstr>
      <vt:lpstr>Automatic Testing</vt:lpstr>
      <vt:lpstr>Manual Testing</vt:lpstr>
      <vt:lpstr>WKU Library Accessibility</vt:lpstr>
      <vt:lpstr>WKU Library Accessibility</vt:lpstr>
      <vt:lpstr>WKU Libraries’ Accessibility Mission</vt:lpstr>
      <vt:lpstr>Documentation</vt:lpstr>
      <vt:lpstr>Voluntary Product Accessibility Template</vt:lpstr>
      <vt:lpstr>PowerPoint Presentation</vt:lpstr>
      <vt:lpstr>What’s on a VPAT?</vt:lpstr>
      <vt:lpstr>Workflow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all VPATs are created equal</vt:lpstr>
      <vt:lpstr>(c) Web pages shall be designed so that all information conveyed with color is also available without color, for example from context or markup.</vt:lpstr>
      <vt:lpstr>(c) Web pages shall be designed so that all information conveyed with color is also available without color, for example from context or markup.</vt:lpstr>
      <vt:lpstr>Self-reporting</vt:lpstr>
      <vt:lpstr>PowerPoint Presentation</vt:lpstr>
      <vt:lpstr>Results of testing</vt:lpstr>
      <vt:lpstr>PowerPoint Presentation</vt:lpstr>
      <vt:lpstr>PowerPoint Presentation</vt:lpstr>
      <vt:lpstr>Learning Tutorials</vt:lpstr>
      <vt:lpstr>Six video tutorials </vt:lpstr>
      <vt:lpstr>For more information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WKU Accessibility</dc:title>
  <dc:creator>Nutakki, Gopi Chand</dc:creator>
  <cp:lastModifiedBy>Seguin, Todd</cp:lastModifiedBy>
  <cp:revision>664</cp:revision>
  <cp:lastPrinted>2013-06-18T20:17:42Z</cp:lastPrinted>
  <dcterms:created xsi:type="dcterms:W3CDTF">2013-04-08T14:19:37Z</dcterms:created>
  <dcterms:modified xsi:type="dcterms:W3CDTF">2015-11-13T18:55:43Z</dcterms:modified>
</cp:coreProperties>
</file>